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6" r:id="rId1"/>
  </p:sldMasterIdLst>
  <p:notesMasterIdLst>
    <p:notesMasterId r:id="rId123"/>
  </p:notesMasterIdLst>
  <p:handoutMasterIdLst>
    <p:handoutMasterId r:id="rId124"/>
  </p:handoutMasterIdLst>
  <p:sldIdLst>
    <p:sldId id="411" r:id="rId2"/>
    <p:sldId id="1133" r:id="rId3"/>
    <p:sldId id="1131" r:id="rId4"/>
    <p:sldId id="1134" r:id="rId5"/>
    <p:sldId id="1132" r:id="rId6"/>
    <p:sldId id="1082" r:id="rId7"/>
    <p:sldId id="1080" r:id="rId8"/>
    <p:sldId id="840" r:id="rId9"/>
    <p:sldId id="743" r:id="rId10"/>
    <p:sldId id="547" r:id="rId11"/>
    <p:sldId id="270" r:id="rId12"/>
    <p:sldId id="288" r:id="rId13"/>
    <p:sldId id="326" r:id="rId14"/>
    <p:sldId id="505" r:id="rId15"/>
    <p:sldId id="318" r:id="rId16"/>
    <p:sldId id="550" r:id="rId17"/>
    <p:sldId id="518" r:id="rId18"/>
    <p:sldId id="522" r:id="rId19"/>
    <p:sldId id="992" r:id="rId20"/>
    <p:sldId id="646" r:id="rId21"/>
    <p:sldId id="338" r:id="rId22"/>
    <p:sldId id="359" r:id="rId23"/>
    <p:sldId id="842" r:id="rId24"/>
    <p:sldId id="993" r:id="rId25"/>
    <p:sldId id="658" r:id="rId26"/>
    <p:sldId id="353" r:id="rId27"/>
    <p:sldId id="657" r:id="rId28"/>
    <p:sldId id="865" r:id="rId29"/>
    <p:sldId id="683" r:id="rId30"/>
    <p:sldId id="853" r:id="rId31"/>
    <p:sldId id="1081" r:id="rId32"/>
    <p:sldId id="569" r:id="rId33"/>
    <p:sldId id="343" r:id="rId34"/>
    <p:sldId id="559" r:id="rId35"/>
    <p:sldId id="560" r:id="rId36"/>
    <p:sldId id="564" r:id="rId37"/>
    <p:sldId id="561" r:id="rId38"/>
    <p:sldId id="562" r:id="rId39"/>
    <p:sldId id="563" r:id="rId40"/>
    <p:sldId id="565" r:id="rId41"/>
    <p:sldId id="349" r:id="rId42"/>
    <p:sldId id="714" r:id="rId43"/>
    <p:sldId id="570" r:id="rId44"/>
    <p:sldId id="571" r:id="rId45"/>
    <p:sldId id="568" r:id="rId46"/>
    <p:sldId id="566" r:id="rId47"/>
    <p:sldId id="567" r:id="rId48"/>
    <p:sldId id="572" r:id="rId49"/>
    <p:sldId id="504" r:id="rId50"/>
    <p:sldId id="350" r:id="rId51"/>
    <p:sldId id="716" r:id="rId52"/>
    <p:sldId id="351" r:id="rId53"/>
    <p:sldId id="384" r:id="rId54"/>
    <p:sldId id="391" r:id="rId55"/>
    <p:sldId id="385" r:id="rId56"/>
    <p:sldId id="386" r:id="rId57"/>
    <p:sldId id="387" r:id="rId58"/>
    <p:sldId id="388" r:id="rId59"/>
    <p:sldId id="389" r:id="rId60"/>
    <p:sldId id="390" r:id="rId61"/>
    <p:sldId id="628" r:id="rId62"/>
    <p:sldId id="630" r:id="rId63"/>
    <p:sldId id="635" r:id="rId64"/>
    <p:sldId id="428" r:id="rId65"/>
    <p:sldId id="1127" r:id="rId66"/>
    <p:sldId id="760" r:id="rId67"/>
    <p:sldId id="870" r:id="rId68"/>
    <p:sldId id="673" r:id="rId69"/>
    <p:sldId id="868" r:id="rId70"/>
    <p:sldId id="871" r:id="rId71"/>
    <p:sldId id="1122" r:id="rId72"/>
    <p:sldId id="982" r:id="rId73"/>
    <p:sldId id="1109" r:id="rId74"/>
    <p:sldId id="1113" r:id="rId75"/>
    <p:sldId id="1115" r:id="rId76"/>
    <p:sldId id="1094" r:id="rId77"/>
    <p:sldId id="976" r:id="rId78"/>
    <p:sldId id="1064" r:id="rId79"/>
    <p:sldId id="1129" r:id="rId80"/>
    <p:sldId id="1130" r:id="rId81"/>
    <p:sldId id="763" r:id="rId82"/>
    <p:sldId id="664" r:id="rId83"/>
    <p:sldId id="762" r:id="rId84"/>
    <p:sldId id="975" r:id="rId85"/>
    <p:sldId id="1076" r:id="rId86"/>
    <p:sldId id="1065" r:id="rId87"/>
    <p:sldId id="1066" r:id="rId88"/>
    <p:sldId id="1070" r:id="rId89"/>
    <p:sldId id="1072" r:id="rId90"/>
    <p:sldId id="1073" r:id="rId91"/>
    <p:sldId id="1074" r:id="rId92"/>
    <p:sldId id="1075" r:id="rId93"/>
    <p:sldId id="1071" r:id="rId94"/>
    <p:sldId id="1052" r:id="rId95"/>
    <p:sldId id="1054" r:id="rId96"/>
    <p:sldId id="1056" r:id="rId97"/>
    <p:sldId id="777" r:id="rId98"/>
    <p:sldId id="634" r:id="rId99"/>
    <p:sldId id="719" r:id="rId100"/>
    <p:sldId id="1067" r:id="rId101"/>
    <p:sldId id="720" r:id="rId102"/>
    <p:sldId id="721" r:id="rId103"/>
    <p:sldId id="722" r:id="rId104"/>
    <p:sldId id="723" r:id="rId105"/>
    <p:sldId id="724" r:id="rId106"/>
    <p:sldId id="725" r:id="rId107"/>
    <p:sldId id="726" r:id="rId108"/>
    <p:sldId id="727" r:id="rId109"/>
    <p:sldId id="728" r:id="rId110"/>
    <p:sldId id="729" r:id="rId111"/>
    <p:sldId id="730" r:id="rId112"/>
    <p:sldId id="733" r:id="rId113"/>
    <p:sldId id="734" r:id="rId114"/>
    <p:sldId id="735" r:id="rId115"/>
    <p:sldId id="736" r:id="rId116"/>
    <p:sldId id="737" r:id="rId117"/>
    <p:sldId id="738" r:id="rId118"/>
    <p:sldId id="739" r:id="rId119"/>
    <p:sldId id="740" r:id="rId120"/>
    <p:sldId id="741" r:id="rId121"/>
    <p:sldId id="1001" r:id="rId122"/>
  </p:sldIdLst>
  <p:sldSz cx="7559675" cy="10691813"/>
  <p:notesSz cx="6797675" cy="9928225"/>
  <p:embeddedFontLst>
    <p:embeddedFont>
      <p:font typeface="Calibri" panose="020F0502020204030204" pitchFamily="34" charset="0"/>
      <p:regular r:id="rId125"/>
      <p:bold r:id="rId126"/>
      <p:italic r:id="rId127"/>
      <p:boldItalic r:id="rId128"/>
    </p:embeddedFont>
    <p:embeddedFont>
      <p:font typeface="Open Sans" panose="020B0606030504020204" pitchFamily="34" charset="0"/>
      <p:regular r:id="rId129"/>
      <p:bold r:id="rId130"/>
      <p:italic r:id="rId131"/>
      <p:boldItalic r:id="rId1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95" userDrawn="1">
          <p15:clr>
            <a:srgbClr val="A4A3A4"/>
          </p15:clr>
        </p15:guide>
        <p15:guide id="3" orient="horz" pos="6066" userDrawn="1">
          <p15:clr>
            <a:srgbClr val="A4A3A4"/>
          </p15:clr>
        </p15:guide>
        <p15:guide id="4" pos="771" userDrawn="1">
          <p15:clr>
            <a:srgbClr val="A4A3A4"/>
          </p15:clr>
        </p15:guide>
        <p15:guide id="5" pos="1292" userDrawn="1">
          <p15:clr>
            <a:srgbClr val="A4A3A4"/>
          </p15:clr>
        </p15:guide>
        <p15:guide id="6" pos="18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Brauner" initials="CB" lastIdx="1" clrIdx="0">
    <p:extLst>
      <p:ext uri="{19B8F6BF-5375-455C-9EA6-DF929625EA0E}">
        <p15:presenceInfo xmlns:p15="http://schemas.microsoft.com/office/powerpoint/2012/main" userId="S-1-5-21-2837550062-199637352-1422763892-1000" providerId="AD"/>
      </p:ext>
    </p:extLst>
  </p:cmAuthor>
  <p:cmAuthor id="2" name="Christian Brauner" initials="CB [2]" lastIdx="2" clrIdx="1">
    <p:extLst>
      <p:ext uri="{19B8F6BF-5375-455C-9EA6-DF929625EA0E}">
        <p15:presenceInfo xmlns:p15="http://schemas.microsoft.com/office/powerpoint/2012/main" userId="1dcb30ac8bc889f9" providerId="Windows Live"/>
      </p:ext>
    </p:extLst>
  </p:cmAuthor>
  <p:cmAuthor id="3" name="Clemens Pessel" initials="CP" lastIdx="14" clrIdx="2">
    <p:extLst>
      <p:ext uri="{19B8F6BF-5375-455C-9EA6-DF929625EA0E}">
        <p15:presenceInfo xmlns:p15="http://schemas.microsoft.com/office/powerpoint/2012/main" userId="Clemens Pess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D7D31"/>
    <a:srgbClr val="FF9933"/>
    <a:srgbClr val="D60093"/>
    <a:srgbClr val="00FF00"/>
    <a:srgbClr val="0000FF"/>
    <a:srgbClr val="FFFFCC"/>
    <a:srgbClr val="FFC000"/>
    <a:srgbClr val="CC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3" autoAdjust="0"/>
    <p:restoredTop sz="97467" autoAdjust="0"/>
  </p:normalViewPr>
  <p:slideViewPr>
    <p:cSldViewPr snapToGrid="0" showGuides="1">
      <p:cViewPr varScale="1">
        <p:scale>
          <a:sx n="74" d="100"/>
          <a:sy n="74" d="100"/>
        </p:scale>
        <p:origin x="3204" y="54"/>
      </p:cViewPr>
      <p:guideLst>
        <p:guide orient="horz" pos="5295"/>
        <p:guide orient="horz" pos="6066"/>
        <p:guide pos="771"/>
        <p:guide pos="1292"/>
        <p:guide pos="1859"/>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Lst>
  </p:outlineViewPr>
  <p:notesTextViewPr>
    <p:cViewPr>
      <p:scale>
        <a:sx n="3" d="2"/>
        <a:sy n="3" d="2"/>
      </p:scale>
      <p:origin x="0" y="0"/>
    </p:cViewPr>
  </p:notesTextViewPr>
  <p:sorterViewPr>
    <p:cViewPr>
      <p:scale>
        <a:sx n="150" d="100"/>
        <a:sy n="150" d="100"/>
      </p:scale>
      <p:origin x="0" y="0"/>
    </p:cViewPr>
  </p:sorterViewPr>
  <p:notesViewPr>
    <p:cSldViewPr snapToGrid="0" showGuides="1">
      <p:cViewPr varScale="1">
        <p:scale>
          <a:sx n="113" d="100"/>
          <a:sy n="113" d="100"/>
        </p:scale>
        <p:origin x="4296" y="56"/>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font" Target="fonts/font2.fntdata"/><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129" Type="http://schemas.openxmlformats.org/officeDocument/2006/relationships/font" Target="fonts/font5.fntdata"/><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6.fntdata"/><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7.fntdata"/><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26" Type="http://schemas.openxmlformats.org/officeDocument/2006/relationships/slide" Target="slides/slide33.xml"/><Relationship Id="rId21" Type="http://schemas.openxmlformats.org/officeDocument/2006/relationships/slide" Target="slides/slide27.xml"/><Relationship Id="rId42" Type="http://schemas.openxmlformats.org/officeDocument/2006/relationships/slide" Target="slides/slide49.xml"/><Relationship Id="rId47" Type="http://schemas.openxmlformats.org/officeDocument/2006/relationships/slide" Target="slides/slide54.xml"/><Relationship Id="rId63" Type="http://schemas.openxmlformats.org/officeDocument/2006/relationships/slide" Target="slides/slide71.xml"/><Relationship Id="rId68" Type="http://schemas.openxmlformats.org/officeDocument/2006/relationships/slide" Target="slides/slide82.xml"/><Relationship Id="rId84" Type="http://schemas.openxmlformats.org/officeDocument/2006/relationships/slide" Target="slides/slide98.xml"/><Relationship Id="rId89" Type="http://schemas.openxmlformats.org/officeDocument/2006/relationships/slide" Target="slides/slide103.xml"/><Relationship Id="rId7" Type="http://schemas.openxmlformats.org/officeDocument/2006/relationships/slide" Target="slides/slide13.xml"/><Relationship Id="rId71" Type="http://schemas.openxmlformats.org/officeDocument/2006/relationships/slide" Target="slides/slide85.xml"/><Relationship Id="rId92" Type="http://schemas.openxmlformats.org/officeDocument/2006/relationships/slide" Target="slides/slide106.xml"/><Relationship Id="rId2" Type="http://schemas.openxmlformats.org/officeDocument/2006/relationships/slide" Target="slides/slide8.xml"/><Relationship Id="rId16" Type="http://schemas.openxmlformats.org/officeDocument/2006/relationships/slide" Target="slides/slide22.xml"/><Relationship Id="rId29" Type="http://schemas.openxmlformats.org/officeDocument/2006/relationships/slide" Target="slides/slide36.xml"/><Relationship Id="rId107" Type="http://schemas.openxmlformats.org/officeDocument/2006/relationships/slide" Target="slides/slide121.xml"/><Relationship Id="rId11" Type="http://schemas.openxmlformats.org/officeDocument/2006/relationships/slide" Target="slides/slide17.xml"/><Relationship Id="rId24" Type="http://schemas.openxmlformats.org/officeDocument/2006/relationships/slide" Target="slides/slide30.xml"/><Relationship Id="rId32" Type="http://schemas.openxmlformats.org/officeDocument/2006/relationships/slide" Target="slides/slide39.xml"/><Relationship Id="rId37" Type="http://schemas.openxmlformats.org/officeDocument/2006/relationships/slide" Target="slides/slide44.xml"/><Relationship Id="rId40" Type="http://schemas.openxmlformats.org/officeDocument/2006/relationships/slide" Target="slides/slide47.xml"/><Relationship Id="rId45" Type="http://schemas.openxmlformats.org/officeDocument/2006/relationships/slide" Target="slides/slide52.xml"/><Relationship Id="rId53" Type="http://schemas.openxmlformats.org/officeDocument/2006/relationships/slide" Target="slides/slide60.xml"/><Relationship Id="rId58" Type="http://schemas.openxmlformats.org/officeDocument/2006/relationships/slide" Target="slides/slide66.xml"/><Relationship Id="rId66" Type="http://schemas.openxmlformats.org/officeDocument/2006/relationships/slide" Target="slides/slide78.xml"/><Relationship Id="rId74" Type="http://schemas.openxmlformats.org/officeDocument/2006/relationships/slide" Target="slides/slide88.xml"/><Relationship Id="rId79" Type="http://schemas.openxmlformats.org/officeDocument/2006/relationships/slide" Target="slides/slide93.xml"/><Relationship Id="rId87" Type="http://schemas.openxmlformats.org/officeDocument/2006/relationships/slide" Target="slides/slide101.xml"/><Relationship Id="rId102" Type="http://schemas.openxmlformats.org/officeDocument/2006/relationships/slide" Target="slides/slide116.xml"/><Relationship Id="rId5" Type="http://schemas.openxmlformats.org/officeDocument/2006/relationships/slide" Target="slides/slide11.xml"/><Relationship Id="rId61" Type="http://schemas.openxmlformats.org/officeDocument/2006/relationships/slide" Target="slides/slide69.xml"/><Relationship Id="rId82" Type="http://schemas.openxmlformats.org/officeDocument/2006/relationships/slide" Target="slides/slide96.xml"/><Relationship Id="rId90" Type="http://schemas.openxmlformats.org/officeDocument/2006/relationships/slide" Target="slides/slide104.xml"/><Relationship Id="rId95" Type="http://schemas.openxmlformats.org/officeDocument/2006/relationships/slide" Target="slides/slide109.xml"/><Relationship Id="rId19" Type="http://schemas.openxmlformats.org/officeDocument/2006/relationships/slide" Target="slides/slide25.xml"/><Relationship Id="rId14" Type="http://schemas.openxmlformats.org/officeDocument/2006/relationships/slide" Target="slides/slide20.xml"/><Relationship Id="rId22" Type="http://schemas.openxmlformats.org/officeDocument/2006/relationships/slide" Target="slides/slide28.xml"/><Relationship Id="rId27" Type="http://schemas.openxmlformats.org/officeDocument/2006/relationships/slide" Target="slides/slide34.xml"/><Relationship Id="rId30" Type="http://schemas.openxmlformats.org/officeDocument/2006/relationships/slide" Target="slides/slide37.xml"/><Relationship Id="rId35" Type="http://schemas.openxmlformats.org/officeDocument/2006/relationships/slide" Target="slides/slide42.xml"/><Relationship Id="rId43" Type="http://schemas.openxmlformats.org/officeDocument/2006/relationships/slide" Target="slides/slide50.xml"/><Relationship Id="rId48" Type="http://schemas.openxmlformats.org/officeDocument/2006/relationships/slide" Target="slides/slide55.xml"/><Relationship Id="rId56" Type="http://schemas.openxmlformats.org/officeDocument/2006/relationships/slide" Target="slides/slide63.xml"/><Relationship Id="rId64" Type="http://schemas.openxmlformats.org/officeDocument/2006/relationships/slide" Target="slides/slide72.xml"/><Relationship Id="rId69" Type="http://schemas.openxmlformats.org/officeDocument/2006/relationships/slide" Target="slides/slide83.xml"/><Relationship Id="rId77" Type="http://schemas.openxmlformats.org/officeDocument/2006/relationships/slide" Target="slides/slide91.xml"/><Relationship Id="rId100" Type="http://schemas.openxmlformats.org/officeDocument/2006/relationships/slide" Target="slides/slide114.xml"/><Relationship Id="rId105" Type="http://schemas.openxmlformats.org/officeDocument/2006/relationships/slide" Target="slides/slide119.xml"/><Relationship Id="rId8" Type="http://schemas.openxmlformats.org/officeDocument/2006/relationships/slide" Target="slides/slide14.xml"/><Relationship Id="rId51" Type="http://schemas.openxmlformats.org/officeDocument/2006/relationships/slide" Target="slides/slide58.xml"/><Relationship Id="rId72" Type="http://schemas.openxmlformats.org/officeDocument/2006/relationships/slide" Target="slides/slide86.xml"/><Relationship Id="rId80" Type="http://schemas.openxmlformats.org/officeDocument/2006/relationships/slide" Target="slides/slide94.xml"/><Relationship Id="rId85" Type="http://schemas.openxmlformats.org/officeDocument/2006/relationships/slide" Target="slides/slide99.xml"/><Relationship Id="rId93" Type="http://schemas.openxmlformats.org/officeDocument/2006/relationships/slide" Target="slides/slide107.xml"/><Relationship Id="rId98" Type="http://schemas.openxmlformats.org/officeDocument/2006/relationships/slide" Target="slides/slide112.xml"/><Relationship Id="rId3" Type="http://schemas.openxmlformats.org/officeDocument/2006/relationships/slide" Target="slides/slide9.xml"/><Relationship Id="rId12" Type="http://schemas.openxmlformats.org/officeDocument/2006/relationships/slide" Target="slides/slide18.xml"/><Relationship Id="rId17" Type="http://schemas.openxmlformats.org/officeDocument/2006/relationships/slide" Target="slides/slide23.xml"/><Relationship Id="rId25" Type="http://schemas.openxmlformats.org/officeDocument/2006/relationships/slide" Target="slides/slide32.xml"/><Relationship Id="rId33" Type="http://schemas.openxmlformats.org/officeDocument/2006/relationships/slide" Target="slides/slide40.xml"/><Relationship Id="rId38" Type="http://schemas.openxmlformats.org/officeDocument/2006/relationships/slide" Target="slides/slide45.xml"/><Relationship Id="rId46" Type="http://schemas.openxmlformats.org/officeDocument/2006/relationships/slide" Target="slides/slide53.xml"/><Relationship Id="rId59" Type="http://schemas.openxmlformats.org/officeDocument/2006/relationships/slide" Target="slides/slide67.xml"/><Relationship Id="rId67" Type="http://schemas.openxmlformats.org/officeDocument/2006/relationships/slide" Target="slides/slide81.xml"/><Relationship Id="rId103" Type="http://schemas.openxmlformats.org/officeDocument/2006/relationships/slide" Target="slides/slide117.xml"/><Relationship Id="rId20" Type="http://schemas.openxmlformats.org/officeDocument/2006/relationships/slide" Target="slides/slide26.xml"/><Relationship Id="rId41" Type="http://schemas.openxmlformats.org/officeDocument/2006/relationships/slide" Target="slides/slide48.xml"/><Relationship Id="rId54" Type="http://schemas.openxmlformats.org/officeDocument/2006/relationships/slide" Target="slides/slide61.xml"/><Relationship Id="rId62" Type="http://schemas.openxmlformats.org/officeDocument/2006/relationships/slide" Target="slides/slide70.xml"/><Relationship Id="rId70" Type="http://schemas.openxmlformats.org/officeDocument/2006/relationships/slide" Target="slides/slide84.xml"/><Relationship Id="rId75" Type="http://schemas.openxmlformats.org/officeDocument/2006/relationships/slide" Target="slides/slide89.xml"/><Relationship Id="rId83" Type="http://schemas.openxmlformats.org/officeDocument/2006/relationships/slide" Target="slides/slide97.xml"/><Relationship Id="rId88" Type="http://schemas.openxmlformats.org/officeDocument/2006/relationships/slide" Target="slides/slide102.xml"/><Relationship Id="rId91" Type="http://schemas.openxmlformats.org/officeDocument/2006/relationships/slide" Target="slides/slide105.xml"/><Relationship Id="rId96" Type="http://schemas.openxmlformats.org/officeDocument/2006/relationships/slide" Target="slides/slide110.xml"/><Relationship Id="rId1" Type="http://schemas.openxmlformats.org/officeDocument/2006/relationships/slide" Target="slides/slide1.xml"/><Relationship Id="rId6" Type="http://schemas.openxmlformats.org/officeDocument/2006/relationships/slide" Target="slides/slide12.xml"/><Relationship Id="rId15" Type="http://schemas.openxmlformats.org/officeDocument/2006/relationships/slide" Target="slides/slide21.xml"/><Relationship Id="rId23" Type="http://schemas.openxmlformats.org/officeDocument/2006/relationships/slide" Target="slides/slide29.xml"/><Relationship Id="rId28" Type="http://schemas.openxmlformats.org/officeDocument/2006/relationships/slide" Target="slides/slide35.xml"/><Relationship Id="rId36" Type="http://schemas.openxmlformats.org/officeDocument/2006/relationships/slide" Target="slides/slide43.xml"/><Relationship Id="rId49" Type="http://schemas.openxmlformats.org/officeDocument/2006/relationships/slide" Target="slides/slide56.xml"/><Relationship Id="rId57" Type="http://schemas.openxmlformats.org/officeDocument/2006/relationships/slide" Target="slides/slide64.xml"/><Relationship Id="rId106" Type="http://schemas.openxmlformats.org/officeDocument/2006/relationships/slide" Target="slides/slide120.xml"/><Relationship Id="rId10" Type="http://schemas.openxmlformats.org/officeDocument/2006/relationships/slide" Target="slides/slide16.xml"/><Relationship Id="rId31" Type="http://schemas.openxmlformats.org/officeDocument/2006/relationships/slide" Target="slides/slide38.xml"/><Relationship Id="rId44" Type="http://schemas.openxmlformats.org/officeDocument/2006/relationships/slide" Target="slides/slide51.xml"/><Relationship Id="rId52" Type="http://schemas.openxmlformats.org/officeDocument/2006/relationships/slide" Target="slides/slide59.xml"/><Relationship Id="rId60" Type="http://schemas.openxmlformats.org/officeDocument/2006/relationships/slide" Target="slides/slide68.xml"/><Relationship Id="rId65" Type="http://schemas.openxmlformats.org/officeDocument/2006/relationships/slide" Target="slides/slide77.xml"/><Relationship Id="rId73" Type="http://schemas.openxmlformats.org/officeDocument/2006/relationships/slide" Target="slides/slide87.xml"/><Relationship Id="rId78" Type="http://schemas.openxmlformats.org/officeDocument/2006/relationships/slide" Target="slides/slide92.xml"/><Relationship Id="rId81" Type="http://schemas.openxmlformats.org/officeDocument/2006/relationships/slide" Target="slides/slide95.xml"/><Relationship Id="rId86" Type="http://schemas.openxmlformats.org/officeDocument/2006/relationships/slide" Target="slides/slide100.xml"/><Relationship Id="rId94" Type="http://schemas.openxmlformats.org/officeDocument/2006/relationships/slide" Target="slides/slide108.xml"/><Relationship Id="rId99" Type="http://schemas.openxmlformats.org/officeDocument/2006/relationships/slide" Target="slides/slide113.xml"/><Relationship Id="rId101" Type="http://schemas.openxmlformats.org/officeDocument/2006/relationships/slide" Target="slides/slide115.xml"/><Relationship Id="rId4" Type="http://schemas.openxmlformats.org/officeDocument/2006/relationships/slide" Target="slides/slide10.xml"/><Relationship Id="rId9" Type="http://schemas.openxmlformats.org/officeDocument/2006/relationships/slide" Target="slides/slide15.xml"/><Relationship Id="rId13" Type="http://schemas.openxmlformats.org/officeDocument/2006/relationships/slide" Target="slides/slide19.xml"/><Relationship Id="rId18" Type="http://schemas.openxmlformats.org/officeDocument/2006/relationships/slide" Target="slides/slide24.xml"/><Relationship Id="rId39" Type="http://schemas.openxmlformats.org/officeDocument/2006/relationships/slide" Target="slides/slide46.xml"/><Relationship Id="rId34" Type="http://schemas.openxmlformats.org/officeDocument/2006/relationships/slide" Target="slides/slide41.xml"/><Relationship Id="rId50" Type="http://schemas.openxmlformats.org/officeDocument/2006/relationships/slide" Target="slides/slide57.xml"/><Relationship Id="rId55" Type="http://schemas.openxmlformats.org/officeDocument/2006/relationships/slide" Target="slides/slide62.xml"/><Relationship Id="rId76" Type="http://schemas.openxmlformats.org/officeDocument/2006/relationships/slide" Target="slides/slide90.xml"/><Relationship Id="rId97" Type="http://schemas.openxmlformats.org/officeDocument/2006/relationships/slide" Target="slides/slide111.xml"/><Relationship Id="rId104" Type="http://schemas.openxmlformats.org/officeDocument/2006/relationships/slide" Target="slides/slide1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5"/>
            <a:ext cx="2946400" cy="498475"/>
          </a:xfrm>
          <a:prstGeom prst="rect">
            <a:avLst/>
          </a:prstGeom>
        </p:spPr>
        <p:txBody>
          <a:bodyPr vert="horz" lIns="91411" tIns="45703" rIns="91411" bIns="45703" rtlCol="0"/>
          <a:lstStyle>
            <a:lvl1pPr algn="l">
              <a:defRPr sz="1200"/>
            </a:lvl1pPr>
          </a:lstStyle>
          <a:p>
            <a:endParaRPr lang="en-GB"/>
          </a:p>
        </p:txBody>
      </p:sp>
      <p:sp>
        <p:nvSpPr>
          <p:cNvPr id="3" name="Datumsplatzhalter 2"/>
          <p:cNvSpPr>
            <a:spLocks noGrp="1"/>
          </p:cNvSpPr>
          <p:nvPr>
            <p:ph type="dt" sz="quarter" idx="1"/>
          </p:nvPr>
        </p:nvSpPr>
        <p:spPr>
          <a:xfrm>
            <a:off x="3849691" y="5"/>
            <a:ext cx="2946400" cy="498475"/>
          </a:xfrm>
          <a:prstGeom prst="rect">
            <a:avLst/>
          </a:prstGeom>
        </p:spPr>
        <p:txBody>
          <a:bodyPr vert="horz" lIns="91411" tIns="45703" rIns="91411" bIns="45703" rtlCol="0"/>
          <a:lstStyle>
            <a:lvl1pPr algn="r">
              <a:defRPr sz="1200"/>
            </a:lvl1pPr>
          </a:lstStyle>
          <a:p>
            <a:fld id="{06E5010B-137C-45C0-9D79-05AB74E8B2E9}" type="datetimeFigureOut">
              <a:rPr lang="en-GB" smtClean="0"/>
              <a:t>09/06/2021</a:t>
            </a:fld>
            <a:endParaRPr lang="en-GB"/>
          </a:p>
        </p:txBody>
      </p:sp>
      <p:sp>
        <p:nvSpPr>
          <p:cNvPr id="4" name="Fußzeilenplatzhalter 3"/>
          <p:cNvSpPr>
            <a:spLocks noGrp="1"/>
          </p:cNvSpPr>
          <p:nvPr>
            <p:ph type="ftr" sz="quarter" idx="2"/>
          </p:nvPr>
        </p:nvSpPr>
        <p:spPr>
          <a:xfrm>
            <a:off x="0" y="9429751"/>
            <a:ext cx="2946400" cy="498475"/>
          </a:xfrm>
          <a:prstGeom prst="rect">
            <a:avLst/>
          </a:prstGeom>
        </p:spPr>
        <p:txBody>
          <a:bodyPr vert="horz" lIns="91411" tIns="45703" rIns="91411" bIns="45703" rtlCol="0" anchor="b"/>
          <a:lstStyle>
            <a:lvl1pPr algn="l">
              <a:defRPr sz="1200"/>
            </a:lvl1pPr>
          </a:lstStyle>
          <a:p>
            <a:endParaRPr lang="en-GB"/>
          </a:p>
        </p:txBody>
      </p:sp>
      <p:sp>
        <p:nvSpPr>
          <p:cNvPr id="5" name="Foliennummernplatzhalter 4"/>
          <p:cNvSpPr>
            <a:spLocks noGrp="1"/>
          </p:cNvSpPr>
          <p:nvPr>
            <p:ph type="sldNum" sz="quarter" idx="3"/>
          </p:nvPr>
        </p:nvSpPr>
        <p:spPr>
          <a:xfrm>
            <a:off x="3849691" y="9429751"/>
            <a:ext cx="2946400" cy="498475"/>
          </a:xfrm>
          <a:prstGeom prst="rect">
            <a:avLst/>
          </a:prstGeom>
        </p:spPr>
        <p:txBody>
          <a:bodyPr vert="horz" lIns="91411" tIns="45703" rIns="91411" bIns="45703" rtlCol="0" anchor="b"/>
          <a:lstStyle>
            <a:lvl1pPr algn="r">
              <a:defRPr sz="1200"/>
            </a:lvl1pPr>
          </a:lstStyle>
          <a:p>
            <a:fld id="{118ED8DF-7446-4A96-9552-15AABC7FF593}" type="slidenum">
              <a:rPr lang="en-GB" smtClean="0"/>
              <a:t>‹Nr.›</a:t>
            </a:fld>
            <a:endParaRPr lang="en-GB"/>
          </a:p>
        </p:txBody>
      </p:sp>
    </p:spTree>
    <p:extLst>
      <p:ext uri="{BB962C8B-B14F-4D97-AF65-F5344CB8AC3E}">
        <p14:creationId xmlns:p14="http://schemas.microsoft.com/office/powerpoint/2010/main" val="292280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8" y="2"/>
            <a:ext cx="2945659" cy="498135"/>
          </a:xfrm>
          <a:prstGeom prst="rect">
            <a:avLst/>
          </a:prstGeom>
        </p:spPr>
        <p:txBody>
          <a:bodyPr vert="horz" lIns="91411" tIns="45703" rIns="91411" bIns="45703" rtlCol="0"/>
          <a:lstStyle>
            <a:lvl1pPr algn="l">
              <a:defRPr sz="1200"/>
            </a:lvl1pPr>
          </a:lstStyle>
          <a:p>
            <a:endParaRPr lang="de-CH"/>
          </a:p>
        </p:txBody>
      </p:sp>
      <p:sp>
        <p:nvSpPr>
          <p:cNvPr id="3" name="Datumsplatzhalter 2"/>
          <p:cNvSpPr>
            <a:spLocks noGrp="1"/>
          </p:cNvSpPr>
          <p:nvPr>
            <p:ph type="dt" idx="1"/>
          </p:nvPr>
        </p:nvSpPr>
        <p:spPr>
          <a:xfrm>
            <a:off x="3850451" y="2"/>
            <a:ext cx="2945659" cy="498135"/>
          </a:xfrm>
          <a:prstGeom prst="rect">
            <a:avLst/>
          </a:prstGeom>
        </p:spPr>
        <p:txBody>
          <a:bodyPr vert="horz" lIns="91411" tIns="45703" rIns="91411" bIns="45703" rtlCol="0"/>
          <a:lstStyle>
            <a:lvl1pPr algn="r">
              <a:defRPr sz="1200"/>
            </a:lvl1pPr>
          </a:lstStyle>
          <a:p>
            <a:fld id="{19FD8190-1B70-409D-8281-4D14DC3A03E2}" type="datetimeFigureOut">
              <a:rPr lang="de-CH" smtClean="0"/>
              <a:t>09.06.2021</a:t>
            </a:fld>
            <a:endParaRPr lang="de-CH"/>
          </a:p>
        </p:txBody>
      </p:sp>
      <p:sp>
        <p:nvSpPr>
          <p:cNvPr id="4" name="Folienbildplatzhalt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11" tIns="45703" rIns="91411" bIns="45703" rtlCol="0" anchor="ctr"/>
          <a:lstStyle/>
          <a:p>
            <a:endParaRPr lang="de-CH"/>
          </a:p>
        </p:txBody>
      </p:sp>
      <p:sp>
        <p:nvSpPr>
          <p:cNvPr id="5" name="Notizenplatzhalter 4"/>
          <p:cNvSpPr>
            <a:spLocks noGrp="1"/>
          </p:cNvSpPr>
          <p:nvPr>
            <p:ph type="body" sz="quarter" idx="3"/>
          </p:nvPr>
        </p:nvSpPr>
        <p:spPr>
          <a:xfrm>
            <a:off x="679768" y="4777964"/>
            <a:ext cx="5438140" cy="3909239"/>
          </a:xfrm>
          <a:prstGeom prst="rect">
            <a:avLst/>
          </a:prstGeom>
        </p:spPr>
        <p:txBody>
          <a:bodyPr vert="horz" lIns="91411" tIns="45703" rIns="91411" bIns="4570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8" y="9430092"/>
            <a:ext cx="2945659" cy="498134"/>
          </a:xfrm>
          <a:prstGeom prst="rect">
            <a:avLst/>
          </a:prstGeom>
        </p:spPr>
        <p:txBody>
          <a:bodyPr vert="horz" lIns="91411" tIns="45703" rIns="91411" bIns="45703" rtlCol="0" anchor="b"/>
          <a:lstStyle>
            <a:lvl1pPr algn="l">
              <a:defRPr sz="1200"/>
            </a:lvl1pPr>
          </a:lstStyle>
          <a:p>
            <a:endParaRPr lang="de-CH"/>
          </a:p>
        </p:txBody>
      </p:sp>
      <p:sp>
        <p:nvSpPr>
          <p:cNvPr id="7" name="Foliennummernplatzhalter 6"/>
          <p:cNvSpPr>
            <a:spLocks noGrp="1"/>
          </p:cNvSpPr>
          <p:nvPr>
            <p:ph type="sldNum" sz="quarter" idx="5"/>
          </p:nvPr>
        </p:nvSpPr>
        <p:spPr>
          <a:xfrm>
            <a:off x="3850451" y="9430092"/>
            <a:ext cx="2945659" cy="498134"/>
          </a:xfrm>
          <a:prstGeom prst="rect">
            <a:avLst/>
          </a:prstGeom>
        </p:spPr>
        <p:txBody>
          <a:bodyPr vert="horz" lIns="91411" tIns="45703" rIns="91411" bIns="45703" rtlCol="0" anchor="b"/>
          <a:lstStyle>
            <a:lvl1pPr algn="r">
              <a:defRPr sz="1200"/>
            </a:lvl1pPr>
          </a:lstStyle>
          <a:p>
            <a:fld id="{3443A4BB-0E2A-4550-B806-F60A7DDB9E94}" type="slidenum">
              <a:rPr lang="de-CH" smtClean="0"/>
              <a:t>‹Nr.›</a:t>
            </a:fld>
            <a:endParaRPr lang="de-CH"/>
          </a:p>
        </p:txBody>
      </p:sp>
    </p:spTree>
    <p:extLst>
      <p:ext uri="{BB962C8B-B14F-4D97-AF65-F5344CB8AC3E}">
        <p14:creationId xmlns:p14="http://schemas.microsoft.com/office/powerpoint/2010/main" val="3288951192"/>
      </p:ext>
    </p:extLst>
  </p:cSld>
  <p:clrMap bg1="lt1" tx1="dk1" bg2="lt2" tx2="dk2" accent1="accent1" accent2="accent2" accent3="accent3" accent4="accent4" accent5="accent5" accent6="accent6" hlink="hlink" folHlink="folHlink"/>
  <p:notesStyle>
    <a:lvl1pPr marL="0" algn="l" defTabSz="995254" rtl="0" eaLnBrk="1" latinLnBrk="0" hangingPunct="1">
      <a:defRPr sz="1305" kern="1200">
        <a:solidFill>
          <a:schemeClr val="tx1"/>
        </a:solidFill>
        <a:latin typeface="+mn-lt"/>
        <a:ea typeface="+mn-ea"/>
        <a:cs typeface="+mn-cs"/>
      </a:defRPr>
    </a:lvl1pPr>
    <a:lvl2pPr marL="497628" algn="l" defTabSz="995254" rtl="0" eaLnBrk="1" latinLnBrk="0" hangingPunct="1">
      <a:defRPr sz="1305" kern="1200">
        <a:solidFill>
          <a:schemeClr val="tx1"/>
        </a:solidFill>
        <a:latin typeface="+mn-lt"/>
        <a:ea typeface="+mn-ea"/>
        <a:cs typeface="+mn-cs"/>
      </a:defRPr>
    </a:lvl2pPr>
    <a:lvl3pPr marL="995254" algn="l" defTabSz="995254" rtl="0" eaLnBrk="1" latinLnBrk="0" hangingPunct="1">
      <a:defRPr sz="1305" kern="1200">
        <a:solidFill>
          <a:schemeClr val="tx1"/>
        </a:solidFill>
        <a:latin typeface="+mn-lt"/>
        <a:ea typeface="+mn-ea"/>
        <a:cs typeface="+mn-cs"/>
      </a:defRPr>
    </a:lvl3pPr>
    <a:lvl4pPr marL="1492882" algn="l" defTabSz="995254" rtl="0" eaLnBrk="1" latinLnBrk="0" hangingPunct="1">
      <a:defRPr sz="1305" kern="1200">
        <a:solidFill>
          <a:schemeClr val="tx1"/>
        </a:solidFill>
        <a:latin typeface="+mn-lt"/>
        <a:ea typeface="+mn-ea"/>
        <a:cs typeface="+mn-cs"/>
      </a:defRPr>
    </a:lvl4pPr>
    <a:lvl5pPr marL="1990510" algn="l" defTabSz="995254" rtl="0" eaLnBrk="1" latinLnBrk="0" hangingPunct="1">
      <a:defRPr sz="1305" kern="1200">
        <a:solidFill>
          <a:schemeClr val="tx1"/>
        </a:solidFill>
        <a:latin typeface="+mn-lt"/>
        <a:ea typeface="+mn-ea"/>
        <a:cs typeface="+mn-cs"/>
      </a:defRPr>
    </a:lvl5pPr>
    <a:lvl6pPr marL="2488137" algn="l" defTabSz="995254" rtl="0" eaLnBrk="1" latinLnBrk="0" hangingPunct="1">
      <a:defRPr sz="1305" kern="1200">
        <a:solidFill>
          <a:schemeClr val="tx1"/>
        </a:solidFill>
        <a:latin typeface="+mn-lt"/>
        <a:ea typeface="+mn-ea"/>
        <a:cs typeface="+mn-cs"/>
      </a:defRPr>
    </a:lvl6pPr>
    <a:lvl7pPr marL="2985764" algn="l" defTabSz="995254" rtl="0" eaLnBrk="1" latinLnBrk="0" hangingPunct="1">
      <a:defRPr sz="1305" kern="1200">
        <a:solidFill>
          <a:schemeClr val="tx1"/>
        </a:solidFill>
        <a:latin typeface="+mn-lt"/>
        <a:ea typeface="+mn-ea"/>
        <a:cs typeface="+mn-cs"/>
      </a:defRPr>
    </a:lvl7pPr>
    <a:lvl8pPr marL="3483393" algn="l" defTabSz="995254" rtl="0" eaLnBrk="1" latinLnBrk="0" hangingPunct="1">
      <a:defRPr sz="1305" kern="1200">
        <a:solidFill>
          <a:schemeClr val="tx1"/>
        </a:solidFill>
        <a:latin typeface="+mn-lt"/>
        <a:ea typeface="+mn-ea"/>
        <a:cs typeface="+mn-cs"/>
      </a:defRPr>
    </a:lvl8pPr>
    <a:lvl9pPr marL="3981020" algn="l" defTabSz="995254" rtl="0" eaLnBrk="1" latinLnBrk="0" hangingPunct="1">
      <a:defRPr sz="13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443A4BB-0E2A-4550-B806-F60A7DDB9E94}" type="slidenum">
              <a:rPr lang="de-CH" smtClean="0"/>
              <a:t>1</a:t>
            </a:fld>
            <a:endParaRPr lang="de-CH"/>
          </a:p>
        </p:txBody>
      </p:sp>
    </p:spTree>
    <p:extLst>
      <p:ext uri="{BB962C8B-B14F-4D97-AF65-F5344CB8AC3E}">
        <p14:creationId xmlns:p14="http://schemas.microsoft.com/office/powerpoint/2010/main" val="2783255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100</a:t>
            </a:fld>
            <a:endParaRPr lang="de-CH"/>
          </a:p>
        </p:txBody>
      </p:sp>
    </p:spTree>
    <p:extLst>
      <p:ext uri="{BB962C8B-B14F-4D97-AF65-F5344CB8AC3E}">
        <p14:creationId xmlns:p14="http://schemas.microsoft.com/office/powerpoint/2010/main" val="1661540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101</a:t>
            </a:fld>
            <a:endParaRPr lang="de-CH"/>
          </a:p>
        </p:txBody>
      </p:sp>
    </p:spTree>
    <p:extLst>
      <p:ext uri="{BB962C8B-B14F-4D97-AF65-F5344CB8AC3E}">
        <p14:creationId xmlns:p14="http://schemas.microsoft.com/office/powerpoint/2010/main" val="63433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102</a:t>
            </a:fld>
            <a:endParaRPr lang="de-CH"/>
          </a:p>
        </p:txBody>
      </p:sp>
    </p:spTree>
    <p:extLst>
      <p:ext uri="{BB962C8B-B14F-4D97-AF65-F5344CB8AC3E}">
        <p14:creationId xmlns:p14="http://schemas.microsoft.com/office/powerpoint/2010/main" val="1604658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103</a:t>
            </a:fld>
            <a:endParaRPr lang="de-CH"/>
          </a:p>
        </p:txBody>
      </p:sp>
    </p:spTree>
    <p:extLst>
      <p:ext uri="{BB962C8B-B14F-4D97-AF65-F5344CB8AC3E}">
        <p14:creationId xmlns:p14="http://schemas.microsoft.com/office/powerpoint/2010/main" val="155406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104</a:t>
            </a:fld>
            <a:endParaRPr lang="de-CH"/>
          </a:p>
        </p:txBody>
      </p:sp>
    </p:spTree>
    <p:extLst>
      <p:ext uri="{BB962C8B-B14F-4D97-AF65-F5344CB8AC3E}">
        <p14:creationId xmlns:p14="http://schemas.microsoft.com/office/powerpoint/2010/main" val="3465249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105</a:t>
            </a:fld>
            <a:endParaRPr lang="de-CH"/>
          </a:p>
        </p:txBody>
      </p:sp>
    </p:spTree>
    <p:extLst>
      <p:ext uri="{BB962C8B-B14F-4D97-AF65-F5344CB8AC3E}">
        <p14:creationId xmlns:p14="http://schemas.microsoft.com/office/powerpoint/2010/main" val="379367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106</a:t>
            </a:fld>
            <a:endParaRPr lang="de-CH"/>
          </a:p>
        </p:txBody>
      </p:sp>
    </p:spTree>
    <p:extLst>
      <p:ext uri="{BB962C8B-B14F-4D97-AF65-F5344CB8AC3E}">
        <p14:creationId xmlns:p14="http://schemas.microsoft.com/office/powerpoint/2010/main" val="2196448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107</a:t>
            </a:fld>
            <a:endParaRPr lang="de-CH"/>
          </a:p>
        </p:txBody>
      </p:sp>
    </p:spTree>
    <p:extLst>
      <p:ext uri="{BB962C8B-B14F-4D97-AF65-F5344CB8AC3E}">
        <p14:creationId xmlns:p14="http://schemas.microsoft.com/office/powerpoint/2010/main" val="724043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108</a:t>
            </a:fld>
            <a:endParaRPr lang="de-CH"/>
          </a:p>
        </p:txBody>
      </p:sp>
    </p:spTree>
    <p:extLst>
      <p:ext uri="{BB962C8B-B14F-4D97-AF65-F5344CB8AC3E}">
        <p14:creationId xmlns:p14="http://schemas.microsoft.com/office/powerpoint/2010/main" val="2533170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109</a:t>
            </a:fld>
            <a:endParaRPr lang="de-CH"/>
          </a:p>
        </p:txBody>
      </p:sp>
    </p:spTree>
    <p:extLst>
      <p:ext uri="{BB962C8B-B14F-4D97-AF65-F5344CB8AC3E}">
        <p14:creationId xmlns:p14="http://schemas.microsoft.com/office/powerpoint/2010/main" val="264786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10</a:t>
            </a:fld>
            <a:endParaRPr lang="de-CH"/>
          </a:p>
        </p:txBody>
      </p:sp>
    </p:spTree>
    <p:extLst>
      <p:ext uri="{BB962C8B-B14F-4D97-AF65-F5344CB8AC3E}">
        <p14:creationId xmlns:p14="http://schemas.microsoft.com/office/powerpoint/2010/main" val="3206620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110</a:t>
            </a:fld>
            <a:endParaRPr lang="de-CH"/>
          </a:p>
        </p:txBody>
      </p:sp>
    </p:spTree>
    <p:extLst>
      <p:ext uri="{BB962C8B-B14F-4D97-AF65-F5344CB8AC3E}">
        <p14:creationId xmlns:p14="http://schemas.microsoft.com/office/powerpoint/2010/main" val="3181144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111</a:t>
            </a:fld>
            <a:endParaRPr lang="de-CH"/>
          </a:p>
        </p:txBody>
      </p:sp>
    </p:spTree>
    <p:extLst>
      <p:ext uri="{BB962C8B-B14F-4D97-AF65-F5344CB8AC3E}">
        <p14:creationId xmlns:p14="http://schemas.microsoft.com/office/powerpoint/2010/main" val="2715644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112</a:t>
            </a:fld>
            <a:endParaRPr lang="de-CH"/>
          </a:p>
        </p:txBody>
      </p:sp>
    </p:spTree>
    <p:extLst>
      <p:ext uri="{BB962C8B-B14F-4D97-AF65-F5344CB8AC3E}">
        <p14:creationId xmlns:p14="http://schemas.microsoft.com/office/powerpoint/2010/main" val="887493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113</a:t>
            </a:fld>
            <a:endParaRPr lang="de-CH"/>
          </a:p>
        </p:txBody>
      </p:sp>
    </p:spTree>
    <p:extLst>
      <p:ext uri="{BB962C8B-B14F-4D97-AF65-F5344CB8AC3E}">
        <p14:creationId xmlns:p14="http://schemas.microsoft.com/office/powerpoint/2010/main" val="1881506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114</a:t>
            </a:fld>
            <a:endParaRPr lang="de-CH"/>
          </a:p>
        </p:txBody>
      </p:sp>
    </p:spTree>
    <p:extLst>
      <p:ext uri="{BB962C8B-B14F-4D97-AF65-F5344CB8AC3E}">
        <p14:creationId xmlns:p14="http://schemas.microsoft.com/office/powerpoint/2010/main" val="3741552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115</a:t>
            </a:fld>
            <a:endParaRPr lang="de-CH"/>
          </a:p>
        </p:txBody>
      </p:sp>
    </p:spTree>
    <p:extLst>
      <p:ext uri="{BB962C8B-B14F-4D97-AF65-F5344CB8AC3E}">
        <p14:creationId xmlns:p14="http://schemas.microsoft.com/office/powerpoint/2010/main" val="610512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116</a:t>
            </a:fld>
            <a:endParaRPr lang="de-CH"/>
          </a:p>
        </p:txBody>
      </p:sp>
    </p:spTree>
    <p:extLst>
      <p:ext uri="{BB962C8B-B14F-4D97-AF65-F5344CB8AC3E}">
        <p14:creationId xmlns:p14="http://schemas.microsoft.com/office/powerpoint/2010/main" val="3208369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117</a:t>
            </a:fld>
            <a:endParaRPr lang="de-CH"/>
          </a:p>
        </p:txBody>
      </p:sp>
    </p:spTree>
    <p:extLst>
      <p:ext uri="{BB962C8B-B14F-4D97-AF65-F5344CB8AC3E}">
        <p14:creationId xmlns:p14="http://schemas.microsoft.com/office/powerpoint/2010/main" val="3100320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118</a:t>
            </a:fld>
            <a:endParaRPr lang="de-CH"/>
          </a:p>
        </p:txBody>
      </p:sp>
    </p:spTree>
    <p:extLst>
      <p:ext uri="{BB962C8B-B14F-4D97-AF65-F5344CB8AC3E}">
        <p14:creationId xmlns:p14="http://schemas.microsoft.com/office/powerpoint/2010/main" val="4225309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119</a:t>
            </a:fld>
            <a:endParaRPr lang="de-CH"/>
          </a:p>
        </p:txBody>
      </p:sp>
    </p:spTree>
    <p:extLst>
      <p:ext uri="{BB962C8B-B14F-4D97-AF65-F5344CB8AC3E}">
        <p14:creationId xmlns:p14="http://schemas.microsoft.com/office/powerpoint/2010/main" val="3771976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55</a:t>
            </a:fld>
            <a:endParaRPr lang="de-CH"/>
          </a:p>
        </p:txBody>
      </p:sp>
    </p:spTree>
    <p:extLst>
      <p:ext uri="{BB962C8B-B14F-4D97-AF65-F5344CB8AC3E}">
        <p14:creationId xmlns:p14="http://schemas.microsoft.com/office/powerpoint/2010/main" val="3633256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120</a:t>
            </a:fld>
            <a:endParaRPr lang="de-CH"/>
          </a:p>
        </p:txBody>
      </p:sp>
    </p:spTree>
    <p:extLst>
      <p:ext uri="{BB962C8B-B14F-4D97-AF65-F5344CB8AC3E}">
        <p14:creationId xmlns:p14="http://schemas.microsoft.com/office/powerpoint/2010/main" val="341657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56</a:t>
            </a:fld>
            <a:endParaRPr lang="de-CH"/>
          </a:p>
        </p:txBody>
      </p:sp>
    </p:spTree>
    <p:extLst>
      <p:ext uri="{BB962C8B-B14F-4D97-AF65-F5344CB8AC3E}">
        <p14:creationId xmlns:p14="http://schemas.microsoft.com/office/powerpoint/2010/main" val="217662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57</a:t>
            </a:fld>
            <a:endParaRPr lang="de-CH"/>
          </a:p>
        </p:txBody>
      </p:sp>
    </p:spTree>
    <p:extLst>
      <p:ext uri="{BB962C8B-B14F-4D97-AF65-F5344CB8AC3E}">
        <p14:creationId xmlns:p14="http://schemas.microsoft.com/office/powerpoint/2010/main" val="218564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58</a:t>
            </a:fld>
            <a:endParaRPr lang="de-CH"/>
          </a:p>
        </p:txBody>
      </p:sp>
    </p:spTree>
    <p:extLst>
      <p:ext uri="{BB962C8B-B14F-4D97-AF65-F5344CB8AC3E}">
        <p14:creationId xmlns:p14="http://schemas.microsoft.com/office/powerpoint/2010/main" val="1169550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59</a:t>
            </a:fld>
            <a:endParaRPr lang="de-CH"/>
          </a:p>
        </p:txBody>
      </p:sp>
    </p:spTree>
    <p:extLst>
      <p:ext uri="{BB962C8B-B14F-4D97-AF65-F5344CB8AC3E}">
        <p14:creationId xmlns:p14="http://schemas.microsoft.com/office/powerpoint/2010/main" val="365424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60</a:t>
            </a:fld>
            <a:endParaRPr lang="de-CH"/>
          </a:p>
        </p:txBody>
      </p:sp>
    </p:spTree>
    <p:extLst>
      <p:ext uri="{BB962C8B-B14F-4D97-AF65-F5344CB8AC3E}">
        <p14:creationId xmlns:p14="http://schemas.microsoft.com/office/powerpoint/2010/main" val="382979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43A4BB-0E2A-4550-B806-F60A7DDB9E94}" type="slidenum">
              <a:rPr lang="de-CH" smtClean="0"/>
              <a:t>99</a:t>
            </a:fld>
            <a:endParaRPr lang="de-CH"/>
          </a:p>
        </p:txBody>
      </p:sp>
    </p:spTree>
    <p:extLst>
      <p:ext uri="{BB962C8B-B14F-4D97-AF65-F5344CB8AC3E}">
        <p14:creationId xmlns:p14="http://schemas.microsoft.com/office/powerpoint/2010/main" val="180830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echteck 1"/>
          <p:cNvSpPr/>
          <p:nvPr userDrawn="1"/>
        </p:nvSpPr>
        <p:spPr>
          <a:xfrm>
            <a:off x="-145775" y="0"/>
            <a:ext cx="2769705" cy="10800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91566002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er, Tabellen">
    <p:bg>
      <p:bgRef idx="1001">
        <a:schemeClr val="bg1"/>
      </p:bgRef>
    </p:bg>
    <p:spTree>
      <p:nvGrpSpPr>
        <p:cNvPr id="1" name=""/>
        <p:cNvGrpSpPr/>
        <p:nvPr/>
      </p:nvGrpSpPr>
      <p:grpSpPr>
        <a:xfrm>
          <a:off x="0" y="0"/>
          <a:ext cx="0" cy="0"/>
          <a:chOff x="0" y="0"/>
          <a:chExt cx="0" cy="0"/>
        </a:xfrm>
      </p:grpSpPr>
      <p:sp>
        <p:nvSpPr>
          <p:cNvPr id="11" name="Titel 3"/>
          <p:cNvSpPr>
            <a:spLocks noGrp="1"/>
          </p:cNvSpPr>
          <p:nvPr>
            <p:ph type="title"/>
          </p:nvPr>
        </p:nvSpPr>
        <p:spPr>
          <a:xfrm>
            <a:off x="2756452" y="301886"/>
            <a:ext cx="4532440" cy="557213"/>
          </a:xfrm>
          <a:prstGeom prst="rect">
            <a:avLst/>
          </a:prstGeom>
        </p:spPr>
        <p:txBody>
          <a:bodyPr rIns="0" anchor="b"/>
          <a:lstStyle>
            <a:lvl1pPr algn="r">
              <a:defRPr sz="2400" b="1" i="0">
                <a:latin typeface="Arial" panose="020B0604020202020204" pitchFamily="34" charset="0"/>
                <a:ea typeface="Open Sans" panose="020B0606030504020204" pitchFamily="34" charset="0"/>
                <a:cs typeface="Arial" panose="020B0604020202020204" pitchFamily="34" charset="0"/>
              </a:defRPr>
            </a:lvl1pPr>
          </a:lstStyle>
          <a:p>
            <a:r>
              <a:rPr lang="de-DE" dirty="0"/>
              <a:t>Titel</a:t>
            </a:r>
          </a:p>
        </p:txBody>
      </p:sp>
      <p:sp>
        <p:nvSpPr>
          <p:cNvPr id="13" name="Textplatzhalter 5"/>
          <p:cNvSpPr>
            <a:spLocks noGrp="1"/>
          </p:cNvSpPr>
          <p:nvPr>
            <p:ph type="body" sz="quarter" idx="10" hasCustomPrompt="1"/>
          </p:nvPr>
        </p:nvSpPr>
        <p:spPr>
          <a:xfrm>
            <a:off x="503238" y="884499"/>
            <a:ext cx="6785654" cy="532822"/>
          </a:xfrm>
          <a:prstGeom prst="rect">
            <a:avLst/>
          </a:prstGeom>
        </p:spPr>
        <p:txBody>
          <a:bodyPr rIns="0"/>
          <a:lstStyle>
            <a:lvl1pPr marL="0" indent="0" algn="r">
              <a:buFontTx/>
              <a:buNone/>
              <a:defRPr sz="2000" b="0" i="0">
                <a:latin typeface="Arial" panose="020B0604020202020204" pitchFamily="34" charset="0"/>
                <a:ea typeface="Open Sans" panose="020B0606030504020204" pitchFamily="34" charset="0"/>
                <a:cs typeface="Arial" panose="020B0604020202020204" pitchFamily="34" charset="0"/>
              </a:defRPr>
            </a:lvl1pPr>
            <a:lvl2pPr algn="r">
              <a:defRPr/>
            </a:lvl2pPr>
            <a:lvl3pPr algn="r">
              <a:defRPr/>
            </a:lvl3pPr>
            <a:lvl4pPr algn="r">
              <a:defRPr/>
            </a:lvl4pPr>
            <a:lvl5pPr algn="r">
              <a:defRPr/>
            </a:lvl5pPr>
          </a:lstStyle>
          <a:p>
            <a:pPr lvl="0"/>
            <a:r>
              <a:rPr lang="de-DE" dirty="0"/>
              <a:t>Untertitel</a:t>
            </a:r>
          </a:p>
        </p:txBody>
      </p:sp>
    </p:spTree>
    <p:extLst>
      <p:ext uri="{BB962C8B-B14F-4D97-AF65-F5344CB8AC3E}">
        <p14:creationId xmlns:p14="http://schemas.microsoft.com/office/powerpoint/2010/main" val="27309503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bg>
      <p:bgRef idx="1001">
        <a:schemeClr val="bg1"/>
      </p:bgRef>
    </p:bg>
    <p:spTree>
      <p:nvGrpSpPr>
        <p:cNvPr id="1" name=""/>
        <p:cNvGrpSpPr/>
        <p:nvPr/>
      </p:nvGrpSpPr>
      <p:grpSpPr>
        <a:xfrm>
          <a:off x="0" y="0"/>
          <a:ext cx="0" cy="0"/>
          <a:chOff x="0" y="0"/>
          <a:chExt cx="0" cy="0"/>
        </a:xfrm>
      </p:grpSpPr>
      <p:sp>
        <p:nvSpPr>
          <p:cNvPr id="13" name="Titel 3"/>
          <p:cNvSpPr>
            <a:spLocks noGrp="1"/>
          </p:cNvSpPr>
          <p:nvPr>
            <p:ph type="title"/>
          </p:nvPr>
        </p:nvSpPr>
        <p:spPr>
          <a:xfrm>
            <a:off x="2756452" y="325950"/>
            <a:ext cx="4532440" cy="557213"/>
          </a:xfrm>
          <a:prstGeom prst="rect">
            <a:avLst/>
          </a:prstGeom>
        </p:spPr>
        <p:txBody>
          <a:bodyPr rIns="0" anchor="b"/>
          <a:lstStyle>
            <a:lvl1pPr algn="r">
              <a:defRPr sz="2400" b="1" i="0">
                <a:latin typeface="Arial" panose="020B0604020202020204" pitchFamily="34" charset="0"/>
                <a:ea typeface="Open Sans" panose="020B0606030504020204" pitchFamily="34" charset="0"/>
                <a:cs typeface="Arial" panose="020B0604020202020204" pitchFamily="34" charset="0"/>
              </a:defRPr>
            </a:lvl1pPr>
          </a:lstStyle>
          <a:p>
            <a:r>
              <a:rPr lang="de-DE" dirty="0"/>
              <a:t>Titel</a:t>
            </a:r>
          </a:p>
        </p:txBody>
      </p:sp>
      <p:sp>
        <p:nvSpPr>
          <p:cNvPr id="20" name="Textplatzhalter 5"/>
          <p:cNvSpPr>
            <a:spLocks noGrp="1"/>
          </p:cNvSpPr>
          <p:nvPr>
            <p:ph type="body" sz="quarter" idx="10" hasCustomPrompt="1"/>
          </p:nvPr>
        </p:nvSpPr>
        <p:spPr>
          <a:xfrm>
            <a:off x="503238" y="908563"/>
            <a:ext cx="6785654" cy="532822"/>
          </a:xfrm>
          <a:prstGeom prst="rect">
            <a:avLst/>
          </a:prstGeom>
        </p:spPr>
        <p:txBody>
          <a:bodyPr rIns="0"/>
          <a:lstStyle>
            <a:lvl1pPr marL="0" indent="0" algn="r">
              <a:buFontTx/>
              <a:buNone/>
              <a:defRPr sz="2000" b="0" i="0">
                <a:latin typeface="Arial" panose="020B0604020202020204" pitchFamily="34" charset="0"/>
                <a:ea typeface="Open Sans" panose="020B0606030504020204" pitchFamily="34" charset="0"/>
                <a:cs typeface="Arial" panose="020B0604020202020204" pitchFamily="34" charset="0"/>
              </a:defRPr>
            </a:lvl1pPr>
            <a:lvl2pPr algn="r">
              <a:defRPr/>
            </a:lvl2pPr>
            <a:lvl3pPr algn="r">
              <a:defRPr/>
            </a:lvl3pPr>
            <a:lvl4pPr algn="r">
              <a:defRPr/>
            </a:lvl4pPr>
            <a:lvl5pPr algn="r">
              <a:defRPr/>
            </a:lvl5pPr>
          </a:lstStyle>
          <a:p>
            <a:pPr lvl="0"/>
            <a:r>
              <a:rPr lang="de-DE" dirty="0"/>
              <a:t>Untertitel</a:t>
            </a:r>
          </a:p>
        </p:txBody>
      </p:sp>
      <p:sp>
        <p:nvSpPr>
          <p:cNvPr id="3" name="Textplatzhalter 2">
            <a:extLst>
              <a:ext uri="{FF2B5EF4-FFF2-40B4-BE49-F238E27FC236}">
                <a16:creationId xmlns:a16="http://schemas.microsoft.com/office/drawing/2014/main" id="{C493ED6D-4352-4215-8F6A-646B14342F0E}"/>
              </a:ext>
            </a:extLst>
          </p:cNvPr>
          <p:cNvSpPr>
            <a:spLocks noGrp="1"/>
          </p:cNvSpPr>
          <p:nvPr>
            <p:ph type="body" sz="quarter" idx="11"/>
          </p:nvPr>
        </p:nvSpPr>
        <p:spPr>
          <a:xfrm>
            <a:off x="503238" y="1692418"/>
            <a:ext cx="6805612" cy="1905000"/>
          </a:xfrm>
          <a:prstGeom prst="rect">
            <a:avLst/>
          </a:prstGeom>
        </p:spPr>
        <p:txBody>
          <a:bodyPr lIns="0" tIns="0" rIns="0" bIns="0"/>
          <a:lstStyle>
            <a:lvl1pPr marL="0" indent="0">
              <a:buFontTx/>
              <a:buNone/>
              <a:defRPr sz="2000" b="1">
                <a:latin typeface="Arial" panose="020B0604020202020204" pitchFamily="34" charset="0"/>
                <a:ea typeface="Open Sans" panose="020B0606030504020204" pitchFamily="34" charset="0"/>
                <a:cs typeface="Arial" panose="020B0604020202020204" pitchFamily="34" charset="0"/>
              </a:defRPr>
            </a:lvl1pPr>
            <a:lvl2pPr marL="0" indent="0">
              <a:buFontTx/>
              <a:buNone/>
              <a:defRPr sz="2000">
                <a:latin typeface="Arial" panose="020B0604020202020204" pitchFamily="34" charset="0"/>
                <a:ea typeface="Open Sans" panose="020B0606030504020204" pitchFamily="34" charset="0"/>
                <a:cs typeface="Arial" panose="020B0604020202020204" pitchFamily="34" charset="0"/>
              </a:defRPr>
            </a:lvl2pPr>
            <a:lvl3pPr marL="176213" indent="-176213">
              <a:buFont typeface="Symbol" panose="05050102010706020507" pitchFamily="18" charset="2"/>
              <a:buChar char="-"/>
              <a:defRPr sz="2000">
                <a:latin typeface="Arial" panose="020B0604020202020204" pitchFamily="34" charset="0"/>
                <a:ea typeface="Open Sans" panose="020B0606030504020204" pitchFamily="34" charset="0"/>
                <a:cs typeface="Arial" panose="020B0604020202020204" pitchFamily="34" charset="0"/>
              </a:defRPr>
            </a:lvl3pPr>
            <a:lvl4pPr marL="357188" indent="-176213">
              <a:buFont typeface="Symbol" panose="05050102010706020507" pitchFamily="18" charset="2"/>
              <a:buChar char="-"/>
              <a:defRPr sz="1600">
                <a:latin typeface="Arial" panose="020B0604020202020204" pitchFamily="34" charset="0"/>
                <a:ea typeface="Open Sans" panose="020B0606030504020204" pitchFamily="34" charset="0"/>
                <a:cs typeface="Arial" panose="020B0604020202020204" pitchFamily="34" charset="0"/>
              </a:defRPr>
            </a:lvl4pPr>
            <a:lvl5pPr marL="541338" indent="-187325">
              <a:buFont typeface="Symbol" panose="05050102010706020507" pitchFamily="18" charset="2"/>
              <a:buChar char="-"/>
              <a:defRPr sz="1600">
                <a:latin typeface="Arial" panose="020B0604020202020204" pitchFamily="34" charset="0"/>
                <a:ea typeface="Open Sans" panose="020B0606030504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211346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4"/>
          <p:cNvSpPr txBox="1">
            <a:spLocks/>
          </p:cNvSpPr>
          <p:nvPr userDrawn="1"/>
        </p:nvSpPr>
        <p:spPr>
          <a:xfrm>
            <a:off x="413191" y="95805"/>
            <a:ext cx="2838590" cy="854994"/>
          </a:xfrm>
          <a:prstGeom prst="rect">
            <a:avLst/>
          </a:prstGeom>
          <a:ln>
            <a:noFill/>
          </a:ln>
        </p:spPr>
        <p:txBody>
          <a:bodyPr anchor="t"/>
          <a:lstStyle>
            <a:defPPr>
              <a:defRPr lang="de-DE"/>
            </a:defPPr>
            <a:lvl1pPr marL="0" algn="l" defTabSz="914400" rtl="0" eaLnBrk="1" latinLnBrk="0" hangingPunct="1">
              <a:defRPr sz="1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sz="1000" b="0" i="0" dirty="0">
                <a:latin typeface="Arial" panose="020B0604020202020204" pitchFamily="34" charset="0"/>
                <a:ea typeface="Open Sans" panose="020B0606030504020204" pitchFamily="34" charset="0"/>
                <a:cs typeface="Arial" panose="020B0604020202020204" pitchFamily="34" charset="0"/>
              </a:rPr>
              <a:t>Kommune </a:t>
            </a:r>
          </a:p>
          <a:p>
            <a:r>
              <a:rPr lang="de-CH" sz="1000" b="1" i="0" dirty="0">
                <a:latin typeface="Arial" panose="020B0604020202020204" pitchFamily="34" charset="0"/>
                <a:ea typeface="Open Sans" panose="020B0606030504020204" pitchFamily="34" charset="0"/>
                <a:cs typeface="Arial" panose="020B0604020202020204" pitchFamily="34" charset="0"/>
              </a:rPr>
              <a:t>Hochwasser-</a:t>
            </a:r>
          </a:p>
          <a:p>
            <a:r>
              <a:rPr lang="de-CH" sz="1000" b="1" i="0" dirty="0">
                <a:latin typeface="Arial" panose="020B0604020202020204" pitchFamily="34" charset="0"/>
                <a:ea typeface="Open Sans" panose="020B0606030504020204" pitchFamily="34" charset="0"/>
                <a:cs typeface="Arial" panose="020B0604020202020204" pitchFamily="34" charset="0"/>
              </a:rPr>
              <a:t>Alarm- und Einsatzplan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000" b="0" i="0" dirty="0">
                <a:solidFill>
                  <a:schemeClr val="tx1"/>
                </a:solidFill>
                <a:latin typeface="Arial" panose="020B0604020202020204" pitchFamily="34" charset="0"/>
                <a:ea typeface="Open Sans" panose="020B0606030504020204" pitchFamily="34" charset="0"/>
                <a:cs typeface="Arial" panose="020B0604020202020204" pitchFamily="34" charset="0"/>
              </a:rPr>
              <a:t>Stand: </a:t>
            </a:r>
            <a:fld id="{37BCADEF-71AD-422D-92F5-0A81AD1312E0}" type="datetime1">
              <a:rPr lang="de-CH" sz="1000" b="0" i="0" smtClean="0">
                <a:solidFill>
                  <a:schemeClr val="tx1"/>
                </a:solidFill>
                <a:latin typeface="Arial" panose="020B0604020202020204" pitchFamily="34" charset="0"/>
                <a:ea typeface="Open Sans" panose="020B0606030504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09.06.2021</a:t>
            </a:fld>
            <a:endParaRPr lang="de-CH" sz="1000" b="0" i="0" dirty="0">
              <a:solidFill>
                <a:schemeClr val="tx1"/>
              </a:solidFill>
              <a:latin typeface="Arial" panose="020B0604020202020204" pitchFamily="34" charset="0"/>
              <a:ea typeface="Open Sans" panose="020B0606030504020204" pitchFamily="34" charset="0"/>
              <a:cs typeface="Arial" panose="020B0604020202020204" pitchFamily="34" charset="0"/>
            </a:endParaRPr>
          </a:p>
          <a:p>
            <a:r>
              <a:rPr lang="de-CH" sz="1000" b="0" i="0" baseline="0" dirty="0">
                <a:latin typeface="Arial" panose="020B0604020202020204" pitchFamily="34" charset="0"/>
                <a:ea typeface="Open Sans" panose="020B0606030504020204" pitchFamily="34" charset="0"/>
                <a:cs typeface="Arial" panose="020B0604020202020204" pitchFamily="34" charset="0"/>
              </a:rPr>
              <a:t> </a:t>
            </a:r>
            <a:endParaRPr lang="de-CH" sz="1000" b="0" i="0" dirty="0">
              <a:latin typeface="Arial" panose="020B0604020202020204" pitchFamily="34" charset="0"/>
              <a:ea typeface="Open Sans" panose="020B0606030504020204" pitchFamily="34" charset="0"/>
              <a:cs typeface="Arial" panose="020B0604020202020204" pitchFamily="34" charset="0"/>
            </a:endParaRPr>
          </a:p>
        </p:txBody>
      </p:sp>
      <p:sp>
        <p:nvSpPr>
          <p:cNvPr id="9" name="Slide Number Placeholder 5"/>
          <p:cNvSpPr txBox="1">
            <a:spLocks/>
          </p:cNvSpPr>
          <p:nvPr userDrawn="1"/>
        </p:nvSpPr>
        <p:spPr>
          <a:xfrm>
            <a:off x="6017956" y="127000"/>
            <a:ext cx="1302263" cy="287269"/>
          </a:xfrm>
          <a:prstGeom prst="rect">
            <a:avLst/>
          </a:prstGeom>
        </p:spPr>
        <p:txBody>
          <a:bodyPr vert="horz" lIns="99690" tIns="49845" rIns="78497" bIns="49845" rtlCol="0" anchor="t"/>
          <a:lstStyle>
            <a:defPPr>
              <a:defRPr lang="de-DE"/>
            </a:defPPr>
            <a:lvl1pPr marL="0" algn="l" defTabSz="914400" rtl="0" eaLnBrk="1" latinLnBrk="0" hangingPunct="1">
              <a:defRPr lang="de-CH" sz="1200" kern="12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93B0F65-A130-4D5F-8B63-678411043392}" type="slidenum">
              <a:rPr lang="de-CH" sz="1200" smtClean="0">
                <a:latin typeface="Arial" panose="020B0604020202020204" pitchFamily="34" charset="0"/>
                <a:ea typeface="Open Sans" panose="020B0604020202020204" charset="0"/>
                <a:cs typeface="Arial" panose="020B0604020202020204" pitchFamily="34" charset="0"/>
              </a:rPr>
              <a:pPr algn="r"/>
              <a:t>‹Nr.›</a:t>
            </a:fld>
            <a:endParaRPr lang="de-CH" sz="1200" dirty="0">
              <a:latin typeface="Arial" panose="020B0604020202020204" pitchFamily="34" charset="0"/>
              <a:ea typeface="Open Sans" panose="020B0604020202020204" charset="0"/>
              <a:cs typeface="Arial" panose="020B0604020202020204" pitchFamily="34" charset="0"/>
            </a:endParaRPr>
          </a:p>
        </p:txBody>
      </p:sp>
      <p:sp>
        <p:nvSpPr>
          <p:cNvPr id="14" name="Interaktive Schaltfläche: Zum Anfang wechseln 13">
            <a:hlinkClick r:id="" action="ppaction://hlinkshowjump?jump=firstslide" highlightClick="1"/>
            <a:extLst>
              <a:ext uri="{FF2B5EF4-FFF2-40B4-BE49-F238E27FC236}">
                <a16:creationId xmlns:a16="http://schemas.microsoft.com/office/drawing/2014/main" id="{812914D6-C02A-4CC5-B220-24C1DE11A650}"/>
              </a:ext>
            </a:extLst>
          </p:cNvPr>
          <p:cNvSpPr/>
          <p:nvPr userDrawn="1"/>
        </p:nvSpPr>
        <p:spPr>
          <a:xfrm rot="5400000">
            <a:off x="-542925" y="4178300"/>
            <a:ext cx="1409700" cy="323849"/>
          </a:xfrm>
          <a:prstGeom prst="actionButtonBeginning">
            <a:avLst/>
          </a:prstGeom>
          <a:solidFill>
            <a:schemeClr val="bg1"/>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36000" tIns="45720" rIns="36000" bIns="45720" numCol="1" spcCol="0" rtlCol="0" fromWordArt="0" anchor="ctr" anchorCtr="0" forceAA="0" compatLnSpc="1">
            <a:prstTxWarp prst="textNoShape">
              <a:avLst/>
            </a:prstTxWarp>
            <a:noAutofit/>
          </a:bodyPr>
          <a:lstStyle/>
          <a:p>
            <a:pPr lvl="0" algn="ctr"/>
            <a:endParaRPr lang="de-DE"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Interaktive Schaltfläche: Zurückkehren 1">
            <a:hlinkClick r:id="" action="ppaction://hlinkshowjump?jump=lastslideviewed" highlightClick="1"/>
            <a:extLst>
              <a:ext uri="{FF2B5EF4-FFF2-40B4-BE49-F238E27FC236}">
                <a16:creationId xmlns:a16="http://schemas.microsoft.com/office/drawing/2014/main" id="{9B3D0961-3108-4533-A6C0-EC008CACBCF6}"/>
              </a:ext>
            </a:extLst>
          </p:cNvPr>
          <p:cNvSpPr/>
          <p:nvPr userDrawn="1"/>
        </p:nvSpPr>
        <p:spPr>
          <a:xfrm>
            <a:off x="0" y="5646738"/>
            <a:ext cx="323850" cy="1409700"/>
          </a:xfrm>
          <a:prstGeom prst="actionButtonReturn">
            <a:avLst/>
          </a:prstGeom>
          <a:solidFill>
            <a:schemeClr val="bg1"/>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36000" tIns="45720" rIns="36000" bIns="45720" numCol="1" spcCol="0" rtlCol="0" fromWordArt="0" anchor="ctr" anchorCtr="0" forceAA="0" compatLnSpc="1">
            <a:prstTxWarp prst="textNoShape">
              <a:avLst/>
            </a:prstTxWarp>
            <a:noAutofit/>
          </a:bodyPr>
          <a:lstStyle/>
          <a:p>
            <a:pPr lvl="0" algn="ctr"/>
            <a:endParaRPr lang="de-DE"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42331645"/>
      </p:ext>
    </p:extLst>
  </p:cSld>
  <p:clrMap bg1="lt1" tx1="dk1" bg2="lt2" tx2="dk2" accent1="accent1" accent2="accent2" accent3="accent3" accent4="accent4" accent5="accent5" accent6="accent6" hlink="hlink" folHlink="folHlink"/>
  <p:sldLayoutIdLst>
    <p:sldLayoutId id="2147483737" r:id="rId1"/>
    <p:sldLayoutId id="2147483778" r:id="rId2"/>
    <p:sldLayoutId id="2147483777" r:id="rId3"/>
  </p:sldLayoutIdLst>
  <p:hf hd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04" userDrawn="1">
          <p15:clr>
            <a:srgbClr val="F26B43"/>
          </p15:clr>
        </p15:guide>
        <p15:guide id="8" pos="317" userDrawn="1">
          <p15:clr>
            <a:srgbClr val="F26B43"/>
          </p15:clr>
        </p15:guide>
        <p15:guide id="11" pos="544" userDrawn="1">
          <p15:clr>
            <a:srgbClr val="F26B43"/>
          </p15:clr>
        </p15:guide>
        <p15:guide id="13" orient="horz" pos="1054" userDrawn="1">
          <p15:clr>
            <a:srgbClr val="F26B43"/>
          </p15:clr>
        </p15:guide>
        <p15:guide id="14" pos="2268" userDrawn="1">
          <p15:clr>
            <a:srgbClr val="F26B43"/>
          </p15:clr>
        </p15:guide>
        <p15:guide id="15" orient="horz" pos="3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4.xml"/><Relationship Id="rId5" Type="http://schemas.openxmlformats.org/officeDocument/2006/relationships/slide" Target="slide10.xml"/><Relationship Id="rId4" Type="http://schemas.openxmlformats.org/officeDocument/2006/relationships/slide" Target="slide99.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2.xml"/><Relationship Id="rId4" Type="http://schemas.openxmlformats.org/officeDocument/2006/relationships/slide" Target="slide14.xml"/></Relationships>
</file>

<file path=ppt/slides/_rels/slide100.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05.xml"/><Relationship Id="rId5" Type="http://schemas.openxmlformats.org/officeDocument/2006/relationships/slide" Target="slide101.xml"/><Relationship Id="rId4" Type="http://schemas.openxmlformats.org/officeDocument/2006/relationships/slide" Target="slide1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hyperlink" Target="http://www.gesetze-im-internet.de/dwdg/index.html"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8.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63.xml"/></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8.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63.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26.xml"/><Relationship Id="rId7" Type="http://schemas.openxmlformats.org/officeDocument/2006/relationships/slide" Target="slide41.xml"/><Relationship Id="rId12" Type="http://schemas.openxmlformats.org/officeDocument/2006/relationships/slide" Target="slide23.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5.xml"/><Relationship Id="rId5" Type="http://schemas.openxmlformats.org/officeDocument/2006/relationships/slide" Target="slide20.xml"/><Relationship Id="rId10" Type="http://schemas.openxmlformats.org/officeDocument/2006/relationships/slide" Target="slide32.xml"/><Relationship Id="rId4" Type="http://schemas.openxmlformats.org/officeDocument/2006/relationships/slide" Target="slide29.xml"/><Relationship Id="rId9" Type="http://schemas.openxmlformats.org/officeDocument/2006/relationships/slide" Target="slide52.xml"/></Relationships>
</file>

<file path=ppt/slides/_rels/slide2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22.xml"/><Relationship Id="rId1" Type="http://schemas.openxmlformats.org/officeDocument/2006/relationships/slideLayout" Target="../slideLayouts/slideLayout3.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22.xml"/><Relationship Id="rId1" Type="http://schemas.openxmlformats.org/officeDocument/2006/relationships/slideLayout" Target="../slideLayouts/slideLayout3.xml"/><Relationship Id="rId5" Type="http://schemas.openxmlformats.org/officeDocument/2006/relationships/slide" Target="slide33.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53.xml"/><Relationship Id="rId1" Type="http://schemas.openxmlformats.org/officeDocument/2006/relationships/slideLayout" Target="../slideLayouts/slideLayout3.xml"/><Relationship Id="rId4" Type="http://schemas.openxmlformats.org/officeDocument/2006/relationships/slide" Target="slide22.xml"/></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36.xml"/><Relationship Id="rId7" Type="http://schemas.openxmlformats.org/officeDocument/2006/relationships/slide" Target="slide40.xml"/><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7.xml"/><Relationship Id="rId10" Type="http://schemas.openxmlformats.org/officeDocument/2006/relationships/slide" Target="slide47.xml"/><Relationship Id="rId4" Type="http://schemas.openxmlformats.org/officeDocument/2006/relationships/slide" Target="slide35.xml"/><Relationship Id="rId9" Type="http://schemas.openxmlformats.org/officeDocument/2006/relationships/slide" Target="slide22.xml"/></Relationships>
</file>

<file path=ppt/slides/_rels/slide3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43.xml"/><Relationship Id="rId1" Type="http://schemas.openxmlformats.org/officeDocument/2006/relationships/slideLayout" Target="../slideLayouts/slideLayout3.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47.xml"/><Relationship Id="rId7" Type="http://schemas.openxmlformats.org/officeDocument/2006/relationships/slide" Target="slide49.xml"/><Relationship Id="rId2"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4.xml"/><Relationship Id="rId4" Type="http://schemas.openxmlformats.org/officeDocument/2006/relationships/slide" Target="slide46.xml"/><Relationship Id="rId9" Type="http://schemas.openxmlformats.org/officeDocument/2006/relationships/slide" Target="slide119.xml"/></Relationships>
</file>

<file path=ppt/slides/_rels/slide4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8.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43.xml"/></Relationships>
</file>

<file path=ppt/slides/_rels/slide4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slide" Target="slide11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63.xml"/><Relationship Id="rId1" Type="http://schemas.openxmlformats.org/officeDocument/2006/relationships/slideLayout" Target="../slideLayouts/slideLayout3.xml"/><Relationship Id="rId5" Type="http://schemas.openxmlformats.org/officeDocument/2006/relationships/slide" Target="slide22.xml"/><Relationship Id="rId4" Type="http://schemas.openxmlformats.org/officeDocument/2006/relationships/slide" Target="slide51.xml"/></Relationships>
</file>

<file path=ppt/slides/_rels/slide51.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63.xml"/><Relationship Id="rId1" Type="http://schemas.openxmlformats.org/officeDocument/2006/relationships/slideLayout" Target="../slideLayouts/slideLayout3.xml"/><Relationship Id="rId5" Type="http://schemas.openxmlformats.org/officeDocument/2006/relationships/slide" Target="slide22.xml"/><Relationship Id="rId4" Type="http://schemas.openxmlformats.org/officeDocument/2006/relationships/slide" Target="slide48.xml"/></Relationships>
</file>

<file path=ppt/slides/_rels/slide52.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57.xml"/><Relationship Id="rId7" Type="http://schemas.openxmlformats.org/officeDocument/2006/relationships/slide" Target="slide60.xml"/><Relationship Id="rId2"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54.xml"/><Relationship Id="rId9" Type="http://schemas.openxmlformats.org/officeDocument/2006/relationships/slide" Target="slide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slide" Target="slide10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83.xml"/><Relationship Id="rId7" Type="http://schemas.openxmlformats.org/officeDocument/2006/relationships/slide" Target="slide72.xml"/><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91.xml"/><Relationship Id="rId5" Type="http://schemas.openxmlformats.org/officeDocument/2006/relationships/slide" Target="slide88.xml"/><Relationship Id="rId4" Type="http://schemas.openxmlformats.org/officeDocument/2006/relationships/slide" Target="slide81.xml"/><Relationship Id="rId9" Type="http://schemas.openxmlformats.org/officeDocument/2006/relationships/slide" Target="slide65.xml"/></Relationships>
</file>

<file path=ppt/slides/_rels/slide65.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83.xml"/><Relationship Id="rId1" Type="http://schemas.openxmlformats.org/officeDocument/2006/relationships/slideLayout" Target="../slideLayouts/slideLayout3.xml"/><Relationship Id="rId4" Type="http://schemas.openxmlformats.org/officeDocument/2006/relationships/slide" Target="slide67.xml"/></Relationships>
</file>

<file path=ppt/slides/_rels/slide67.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slide" Target="slide68.xml"/><Relationship Id="rId1" Type="http://schemas.openxmlformats.org/officeDocument/2006/relationships/slideLayout" Target="../slideLayouts/slideLayout2.xml"/><Relationship Id="rId6" Type="http://schemas.openxmlformats.org/officeDocument/2006/relationships/slide" Target="slide70.xml"/><Relationship Id="rId5" Type="http://schemas.openxmlformats.org/officeDocument/2006/relationships/slide" Target="slide84.xml"/><Relationship Id="rId4" Type="http://schemas.openxmlformats.org/officeDocument/2006/relationships/slide" Target="slide6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 Target="slide72.xml"/><Relationship Id="rId1" Type="http://schemas.openxmlformats.org/officeDocument/2006/relationships/slideLayout" Target="../slideLayouts/slideLayout2.xml"/><Relationship Id="rId4" Type="http://schemas.openxmlformats.org/officeDocument/2006/relationships/slide" Target="slide74.xml"/></Relationships>
</file>

<file path=ppt/slides/_rels/slide72.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slide" Target="slide63.xml"/><Relationship Id="rId1" Type="http://schemas.openxmlformats.org/officeDocument/2006/relationships/slideLayout" Target="../slideLayouts/slideLayout2.xml"/><Relationship Id="rId4" Type="http://schemas.openxmlformats.org/officeDocument/2006/relationships/slide" Target="slide73.xml"/></Relationships>
</file>

<file path=ppt/slides/_rels/slide73.xml.rels><?xml version="1.0" encoding="UTF-8" standalone="yes"?>
<Relationships xmlns="http://schemas.openxmlformats.org/package/2006/relationships"><Relationship Id="rId3" Type="http://schemas.openxmlformats.org/officeDocument/2006/relationships/hyperlink" Target="https://www.openstreetmap.de/"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 Target="slide75.xml"/><Relationship Id="rId1" Type="http://schemas.openxmlformats.org/officeDocument/2006/relationships/slideLayout" Target="../slideLayouts/slideLayout3.xml"/><Relationship Id="rId5" Type="http://schemas.openxmlformats.org/officeDocument/2006/relationships/slide" Target="slide77.xml"/><Relationship Id="rId4" Type="http://schemas.openxmlformats.org/officeDocument/2006/relationships/slide" Target="slide76.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hyperlink" Target="https://www.openstreetmap.de/"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openstreetmap.de/"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105.xml"/><Relationship Id="rId4" Type="http://schemas.openxmlformats.org/officeDocument/2006/relationships/slide" Target="slide53.xml"/></Relationships>
</file>

<file path=ppt/slides/_rels/slide78.xml.rels><?xml version="1.0" encoding="UTF-8" standalone="yes"?>
<Relationships xmlns="http://schemas.openxmlformats.org/package/2006/relationships"><Relationship Id="rId2" Type="http://schemas.openxmlformats.org/officeDocument/2006/relationships/slide" Target="slide9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62.xml"/><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81.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slide" Target="slide82.xml"/><Relationship Id="rId1" Type="http://schemas.openxmlformats.org/officeDocument/2006/relationships/slideLayout" Target="../slideLayouts/slideLayout2.xml"/><Relationship Id="rId5" Type="http://schemas.openxmlformats.org/officeDocument/2006/relationships/slide" Target="slide83.xml"/><Relationship Id="rId4" Type="http://schemas.openxmlformats.org/officeDocument/2006/relationships/slide" Target="slide8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87.xml"/><Relationship Id="rId5" Type="http://schemas.openxmlformats.org/officeDocument/2006/relationships/slide" Target="slide105.xml"/><Relationship Id="rId4" Type="http://schemas.openxmlformats.org/officeDocument/2006/relationships/slide" Target="slide5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slide" Target="slide90.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93.xml"/><Relationship Id="rId5" Type="http://schemas.openxmlformats.org/officeDocument/2006/relationships/slide" Target="slide105.xml"/><Relationship Id="rId4" Type="http://schemas.openxmlformats.org/officeDocument/2006/relationships/slide" Target="slide8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92.xml"/><Relationship Id="rId5" Type="http://schemas.openxmlformats.org/officeDocument/2006/relationships/slide" Target="slide105.xml"/><Relationship Id="rId4" Type="http://schemas.openxmlformats.org/officeDocument/2006/relationships/slide" Target="slide53.xml"/></Relationships>
</file>

<file path=ppt/slides/_rels/slide92.xml.rels><?xml version="1.0" encoding="UTF-8" standalone="yes"?>
<Relationships xmlns="http://schemas.openxmlformats.org/package/2006/relationships"><Relationship Id="rId3" Type="http://schemas.openxmlformats.org/officeDocument/2006/relationships/hyperlink" Target="http://www.feuerwehrverband.de/fileadmin/Inhalt/FACHARBEIT/FB6_ELU/FE_Einsatzstrategien_Schneelastraeumung.pdf" TargetMode="External"/><Relationship Id="rId2" Type="http://schemas.openxmlformats.org/officeDocument/2006/relationships/slide" Target="slide94.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slide" Target="slide95.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slide" Target="slide96.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slide" Target="slide110.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690299" y="3289226"/>
            <a:ext cx="6732211" cy="1384995"/>
          </a:xfrm>
          <a:prstGeom prst="rect">
            <a:avLst/>
          </a:prstGeom>
          <a:noFill/>
        </p:spPr>
        <p:txBody>
          <a:bodyPr wrap="square" rtlCol="0">
            <a:spAutoFit/>
          </a:bodyPr>
          <a:lstStyle/>
          <a:p>
            <a:pPr algn="r"/>
            <a:r>
              <a:rPr lang="de-DE" sz="2800" b="1" dirty="0">
                <a:latin typeface="Arial" panose="020B0604020202020204" pitchFamily="34" charset="0"/>
                <a:ea typeface="Open Sans" panose="020B0606030504020204" pitchFamily="34" charset="0"/>
                <a:cs typeface="Arial" panose="020B0604020202020204" pitchFamily="34" charset="0"/>
              </a:rPr>
              <a:t>Hochwasser-</a:t>
            </a:r>
          </a:p>
          <a:p>
            <a:pPr algn="r"/>
            <a:r>
              <a:rPr lang="de-DE" sz="2800" b="1" dirty="0">
                <a:latin typeface="Arial" panose="020B0604020202020204" pitchFamily="34" charset="0"/>
                <a:ea typeface="Open Sans" panose="020B0606030504020204" pitchFamily="34" charset="0"/>
                <a:cs typeface="Arial" panose="020B0604020202020204" pitchFamily="34" charset="0"/>
              </a:rPr>
              <a:t>Alarm- und Einsatzplan</a:t>
            </a:r>
            <a:endParaRPr lang="de-DE" sz="2800" dirty="0">
              <a:latin typeface="Arial" panose="020B0604020202020204" pitchFamily="34" charset="0"/>
              <a:ea typeface="Open Sans" panose="020B0606030504020204" pitchFamily="34" charset="0"/>
              <a:cs typeface="Arial" panose="020B0604020202020204" pitchFamily="34" charset="0"/>
            </a:endParaRPr>
          </a:p>
          <a:p>
            <a:pPr algn="r"/>
            <a:endParaRPr lang="de-DE" sz="2800" b="1" dirty="0">
              <a:latin typeface="Arial" panose="020B0604020202020204" pitchFamily="34" charset="0"/>
              <a:ea typeface="Open Sans" panose="020B0606030504020204" pitchFamily="34" charset="0"/>
              <a:cs typeface="Arial" panose="020B0604020202020204" pitchFamily="34" charset="0"/>
            </a:endParaRPr>
          </a:p>
        </p:txBody>
      </p:sp>
      <p:sp>
        <p:nvSpPr>
          <p:cNvPr id="6" name="Rechteck 5"/>
          <p:cNvSpPr/>
          <p:nvPr/>
        </p:nvSpPr>
        <p:spPr>
          <a:xfrm>
            <a:off x="1312890" y="1272512"/>
            <a:ext cx="6109620" cy="1200329"/>
          </a:xfrm>
          <a:prstGeom prst="rect">
            <a:avLst/>
          </a:prstGeom>
        </p:spPr>
        <p:txBody>
          <a:bodyPr wrap="square">
            <a:spAutoFit/>
          </a:bodyPr>
          <a:lstStyle/>
          <a:p>
            <a:pPr lvl="0" algn="r" fontAlgn="base">
              <a:spcBef>
                <a:spcPct val="0"/>
              </a:spcBef>
              <a:tabLst>
                <a:tab pos="408940" algn="l"/>
                <a:tab pos="1936115" algn="l"/>
              </a:tabLst>
            </a:pPr>
            <a:r>
              <a:rPr lang="de-DE" altLang="de-DE" b="1" dirty="0">
                <a:latin typeface="Arial" panose="020B0604020202020204" pitchFamily="34" charset="0"/>
                <a:ea typeface="Open Sans" panose="020B0606030504020204" pitchFamily="34" charset="0"/>
                <a:cs typeface="Arial" panose="020B0604020202020204" pitchFamily="34" charset="0"/>
              </a:rPr>
              <a:t>Kommune </a:t>
            </a:r>
          </a:p>
          <a:p>
            <a:pPr lvl="0" algn="r" fontAlgn="base">
              <a:spcBef>
                <a:spcPct val="0"/>
              </a:spcBef>
              <a:tabLst>
                <a:tab pos="408940" algn="l"/>
                <a:tab pos="1936115" algn="l"/>
              </a:tabLst>
            </a:pPr>
            <a:r>
              <a:rPr lang="de-DE" b="1" dirty="0">
                <a:latin typeface="Arial" panose="020B0604020202020204" pitchFamily="34" charset="0"/>
                <a:ea typeface="Open Sans" panose="020B0606030504020204" pitchFamily="34" charset="0"/>
                <a:cs typeface="Arial" panose="020B0604020202020204" pitchFamily="34" charset="0"/>
              </a:rPr>
              <a:t>Amt / Fachbereich</a:t>
            </a:r>
          </a:p>
          <a:p>
            <a:pPr lvl="0" algn="r" fontAlgn="base">
              <a:spcBef>
                <a:spcPct val="0"/>
              </a:spcBef>
              <a:tabLst>
                <a:tab pos="408940" algn="l"/>
                <a:tab pos="1936115" algn="l"/>
              </a:tabLst>
            </a:pPr>
            <a:r>
              <a:rPr lang="de-DE" b="1" dirty="0">
                <a:latin typeface="Arial" panose="020B0604020202020204" pitchFamily="34" charset="0"/>
                <a:ea typeface="Open Sans" panose="020B0606030504020204" pitchFamily="34" charset="0"/>
                <a:cs typeface="Arial" panose="020B0604020202020204" pitchFamily="34" charset="0"/>
              </a:rPr>
              <a:t>Adresse</a:t>
            </a:r>
          </a:p>
          <a:p>
            <a:pPr lvl="0" algn="r" fontAlgn="base">
              <a:spcBef>
                <a:spcPct val="0"/>
              </a:spcBef>
              <a:tabLst>
                <a:tab pos="408940" algn="l"/>
                <a:tab pos="1936115" algn="l"/>
              </a:tabLst>
            </a:pPr>
            <a:r>
              <a:rPr lang="de-DE" b="1" dirty="0">
                <a:latin typeface="Arial" panose="020B0604020202020204" pitchFamily="34" charset="0"/>
                <a:ea typeface="Open Sans" panose="020B0606030504020204" pitchFamily="34" charset="0"/>
                <a:cs typeface="Arial" panose="020B0604020202020204" pitchFamily="34" charset="0"/>
              </a:rPr>
              <a:t>Kontaktdaten</a:t>
            </a:r>
            <a:endParaRPr lang="de-DE" dirty="0">
              <a:latin typeface="Arial" panose="020B0604020202020204" pitchFamily="34" charset="0"/>
              <a:ea typeface="Open Sans" panose="020B0606030504020204" pitchFamily="34" charset="0"/>
              <a:cs typeface="Arial" panose="020B0604020202020204" pitchFamily="34" charset="0"/>
            </a:endParaRPr>
          </a:p>
        </p:txBody>
      </p:sp>
      <p:sp>
        <p:nvSpPr>
          <p:cNvPr id="14" name="Textfeld 13"/>
          <p:cNvSpPr txBox="1"/>
          <p:nvPr/>
        </p:nvSpPr>
        <p:spPr>
          <a:xfrm>
            <a:off x="863600" y="9666972"/>
            <a:ext cx="5561318" cy="369332"/>
          </a:xfrm>
          <a:prstGeom prst="rect">
            <a:avLst/>
          </a:prstGeom>
          <a:noFill/>
        </p:spPr>
        <p:txBody>
          <a:bodyPr wrap="square" rtlCol="0">
            <a:spAutoFit/>
          </a:bodyPr>
          <a:lstStyle/>
          <a:p>
            <a:pPr algn="ctr"/>
            <a:r>
              <a:rPr lang="de-DE" dirty="0">
                <a:latin typeface="Arial" panose="020B0604020202020204" pitchFamily="34" charset="0"/>
                <a:ea typeface="Open Sans" panose="020B0606030504020204" pitchFamily="34" charset="0"/>
                <a:cs typeface="Arial" panose="020B0604020202020204" pitchFamily="34" charset="0"/>
              </a:rPr>
              <a:t>Die Inhalte sind durch Urheberrechte geschützt </a:t>
            </a:r>
          </a:p>
        </p:txBody>
      </p:sp>
      <p:sp>
        <p:nvSpPr>
          <p:cNvPr id="2" name="Textfeld 1">
            <a:extLst>
              <a:ext uri="{FF2B5EF4-FFF2-40B4-BE49-F238E27FC236}">
                <a16:creationId xmlns:a16="http://schemas.microsoft.com/office/drawing/2014/main" id="{C7DB2C9E-8C5E-482C-8422-08960C93DD90}"/>
              </a:ext>
            </a:extLst>
          </p:cNvPr>
          <p:cNvSpPr txBox="1"/>
          <p:nvPr/>
        </p:nvSpPr>
        <p:spPr>
          <a:xfrm>
            <a:off x="3946034" y="2595057"/>
            <a:ext cx="1490578" cy="369332"/>
          </a:xfrm>
          <a:prstGeom prst="rect">
            <a:avLst/>
          </a:prstGeom>
          <a:solidFill>
            <a:srgbClr val="FFFF00"/>
          </a:solidFill>
        </p:spPr>
        <p:txBody>
          <a:bodyPr wrap="square" rtlCol="0">
            <a:spAutoFit/>
          </a:bodyPr>
          <a:lstStyle/>
          <a:p>
            <a:pPr algn="ctr"/>
            <a:r>
              <a:rPr lang="de-DE" dirty="0">
                <a:latin typeface="Arial" panose="020B0604020202020204" pitchFamily="34" charset="0"/>
                <a:ea typeface="Open Sans" panose="020B0604020202020204" charset="0"/>
                <a:cs typeface="Arial" panose="020B0604020202020204" pitchFamily="34" charset="0"/>
              </a:rPr>
              <a:t>Anpassen!</a:t>
            </a:r>
          </a:p>
        </p:txBody>
      </p:sp>
      <p:sp>
        <p:nvSpPr>
          <p:cNvPr id="8" name="Abgerundetes Rechteck 2">
            <a:hlinkClick r:id="rId3" action="ppaction://hlinksldjump"/>
            <a:extLst>
              <a:ext uri="{FF2B5EF4-FFF2-40B4-BE49-F238E27FC236}">
                <a16:creationId xmlns:a16="http://schemas.microsoft.com/office/drawing/2014/main" id="{5085975F-251F-48D6-A52B-64F0D6CE7487}"/>
              </a:ext>
            </a:extLst>
          </p:cNvPr>
          <p:cNvSpPr/>
          <p:nvPr/>
        </p:nvSpPr>
        <p:spPr>
          <a:xfrm>
            <a:off x="1079500" y="6835571"/>
            <a:ext cx="6229350" cy="836829"/>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Organisation</a:t>
            </a:r>
          </a:p>
        </p:txBody>
      </p:sp>
      <p:sp>
        <p:nvSpPr>
          <p:cNvPr id="11" name="Abgerundetes Rechteck 2">
            <a:hlinkClick r:id="rId4" action="ppaction://hlinksldjump"/>
            <a:extLst>
              <a:ext uri="{FF2B5EF4-FFF2-40B4-BE49-F238E27FC236}">
                <a16:creationId xmlns:a16="http://schemas.microsoft.com/office/drawing/2014/main" id="{60F82831-81FE-492A-BC0A-DB088FBE3F85}"/>
              </a:ext>
            </a:extLst>
          </p:cNvPr>
          <p:cNvSpPr/>
          <p:nvPr/>
        </p:nvSpPr>
        <p:spPr>
          <a:xfrm>
            <a:off x="1079500" y="8790045"/>
            <a:ext cx="6229350" cy="836829"/>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t"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Anhang</a:t>
            </a:r>
          </a:p>
          <a:p>
            <a:pPr algn="ctr"/>
            <a:r>
              <a:rPr lang="de-DE" sz="2000" dirty="0">
                <a:solidFill>
                  <a:schemeClr val="tx1"/>
                </a:solidFill>
                <a:latin typeface="Arial" panose="020B0604020202020204" pitchFamily="34" charset="0"/>
                <a:ea typeface="Open Sans" panose="020B0606030504020204" pitchFamily="34" charset="0"/>
                <a:cs typeface="Arial" panose="020B0604020202020204" pitchFamily="34" charset="0"/>
              </a:rPr>
              <a:t>Gesetze, Vorschriften</a:t>
            </a:r>
          </a:p>
        </p:txBody>
      </p:sp>
      <p:sp>
        <p:nvSpPr>
          <p:cNvPr id="12" name="Abgerundetes Rechteck 2">
            <a:hlinkClick r:id="rId5" action="ppaction://hlinksldjump"/>
            <a:extLst>
              <a:ext uri="{FF2B5EF4-FFF2-40B4-BE49-F238E27FC236}">
                <a16:creationId xmlns:a16="http://schemas.microsoft.com/office/drawing/2014/main" id="{D53DD97A-51BA-4B49-A75C-2189E8D7ADB5}"/>
              </a:ext>
            </a:extLst>
          </p:cNvPr>
          <p:cNvSpPr/>
          <p:nvPr/>
        </p:nvSpPr>
        <p:spPr>
          <a:xfrm>
            <a:off x="1079500" y="5858334"/>
            <a:ext cx="6229350" cy="836829"/>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Konzeption</a:t>
            </a:r>
          </a:p>
        </p:txBody>
      </p:sp>
      <p:sp>
        <p:nvSpPr>
          <p:cNvPr id="13" name="Abgerundetes Rechteck 2">
            <a:hlinkClick r:id="rId6" action="ppaction://hlinksldjump"/>
            <a:extLst>
              <a:ext uri="{FF2B5EF4-FFF2-40B4-BE49-F238E27FC236}">
                <a16:creationId xmlns:a16="http://schemas.microsoft.com/office/drawing/2014/main" id="{C241D2D0-02EF-4C19-9396-1C4147D25233}"/>
              </a:ext>
            </a:extLst>
          </p:cNvPr>
          <p:cNvSpPr/>
          <p:nvPr/>
        </p:nvSpPr>
        <p:spPr>
          <a:xfrm>
            <a:off x="1079500" y="7812808"/>
            <a:ext cx="6229350" cy="836829"/>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Wetterereignisse</a:t>
            </a:r>
            <a:endParaRPr lang="de-DE" sz="20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798197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a:hlinkClick r:id="rId3" action="ppaction://hlinksldjump"/>
          </p:cNvPr>
          <p:cNvSpPr/>
          <p:nvPr/>
        </p:nvSpPr>
        <p:spPr>
          <a:xfrm>
            <a:off x="495981" y="4645247"/>
            <a:ext cx="6235619" cy="1332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Begriffe</a:t>
            </a:r>
          </a:p>
        </p:txBody>
      </p:sp>
      <p:sp>
        <p:nvSpPr>
          <p:cNvPr id="11" name="Abgerundetes Rechteck 2">
            <a:hlinkClick r:id="rId4" action="ppaction://hlinksldjump"/>
          </p:cNvPr>
          <p:cNvSpPr/>
          <p:nvPr/>
        </p:nvSpPr>
        <p:spPr>
          <a:xfrm>
            <a:off x="503238" y="6141546"/>
            <a:ext cx="6235619" cy="1332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t" anchorCtr="0" forceAA="0" compatLnSpc="1">
            <a:prstTxWarp prst="textNoShape">
              <a:avLst/>
            </a:prstTxWarp>
            <a:noAutofit/>
          </a:bodyPr>
          <a:lstStyle/>
          <a:p>
            <a:pPr algn="ctr"/>
            <a:endPar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Schutzziele</a:t>
            </a:r>
          </a:p>
        </p:txBody>
      </p:sp>
      <p:sp>
        <p:nvSpPr>
          <p:cNvPr id="8" name="Titel 7"/>
          <p:cNvSpPr>
            <a:spLocks noGrp="1"/>
          </p:cNvSpPr>
          <p:nvPr>
            <p:ph type="title"/>
          </p:nvPr>
        </p:nvSpPr>
        <p:spPr/>
        <p:txBody>
          <a:bodyPr/>
          <a:lstStyle/>
          <a:p>
            <a:r>
              <a:rPr lang="de-DE" dirty="0">
                <a:latin typeface="Arial" panose="020B0604020202020204" pitchFamily="34" charset="0"/>
                <a:cs typeface="Arial" panose="020B0604020202020204" pitchFamily="34" charset="0"/>
              </a:rPr>
              <a:t>Konzeption</a:t>
            </a:r>
          </a:p>
        </p:txBody>
      </p:sp>
      <p:sp>
        <p:nvSpPr>
          <p:cNvPr id="4" name="Textplatzhalter 3"/>
          <p:cNvSpPr>
            <a:spLocks noGrp="1"/>
          </p:cNvSpPr>
          <p:nvPr>
            <p:ph type="body" sz="quarter" idx="10"/>
          </p:nvPr>
        </p:nvSpPr>
        <p:spPr/>
        <p:txBody>
          <a:bodyPr/>
          <a:lstStyle/>
          <a:p>
            <a:r>
              <a:rPr lang="de-DE" dirty="0">
                <a:latin typeface="Arial" panose="020B0604020202020204" pitchFamily="34" charset="0"/>
                <a:cs typeface="Arial" panose="020B0604020202020204" pitchFamily="34" charset="0"/>
              </a:rPr>
              <a:t>Übersicht</a:t>
            </a:r>
          </a:p>
          <a:p>
            <a:endParaRPr lang="de-DE" dirty="0">
              <a:latin typeface="Arial" panose="020B0604020202020204" pitchFamily="34" charset="0"/>
              <a:cs typeface="Arial" panose="020B0604020202020204" pitchFamily="34" charset="0"/>
            </a:endParaRPr>
          </a:p>
        </p:txBody>
      </p:sp>
      <p:sp>
        <p:nvSpPr>
          <p:cNvPr id="16" name="Abgerundetes Rechteck 2">
            <a:hlinkClick r:id="rId5" action="ppaction://hlinksldjump"/>
          </p:cNvPr>
          <p:cNvSpPr/>
          <p:nvPr/>
        </p:nvSpPr>
        <p:spPr>
          <a:xfrm>
            <a:off x="495981" y="3156206"/>
            <a:ext cx="6235619" cy="1332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Verbindlichkeit dieses Plans</a:t>
            </a:r>
          </a:p>
        </p:txBody>
      </p:sp>
      <p:sp>
        <p:nvSpPr>
          <p:cNvPr id="10" name="Abgerundetes Rechteck 2">
            <a:hlinkClick r:id="rId6" action="ppaction://hlinksldjump"/>
          </p:cNvPr>
          <p:cNvSpPr/>
          <p:nvPr/>
        </p:nvSpPr>
        <p:spPr>
          <a:xfrm>
            <a:off x="495981" y="1673225"/>
            <a:ext cx="6235619" cy="1332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Zweck und Gliederung </a:t>
            </a:r>
          </a:p>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dieses Plans </a:t>
            </a:r>
          </a:p>
        </p:txBody>
      </p:sp>
    </p:spTree>
    <p:extLst>
      <p:ext uri="{BB962C8B-B14F-4D97-AF65-F5344CB8AC3E}">
        <p14:creationId xmlns:p14="http://schemas.microsoft.com/office/powerpoint/2010/main" val="20791374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a:hlinkClick r:id="rId3" action="ppaction://hlinksldjump"/>
          </p:cNvPr>
          <p:cNvSpPr/>
          <p:nvPr/>
        </p:nvSpPr>
        <p:spPr>
          <a:xfrm>
            <a:off x="845838" y="4057841"/>
            <a:ext cx="5868000" cy="90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800" b="1" dirty="0">
                <a:solidFill>
                  <a:schemeClr val="tx1"/>
                </a:solidFill>
                <a:latin typeface="Arial" panose="020B0604020202020204" pitchFamily="34" charset="0"/>
                <a:ea typeface="Open Sans" panose="020B0606030504020204" pitchFamily="34" charset="0"/>
                <a:cs typeface="Arial" panose="020B0604020202020204" pitchFamily="34" charset="0"/>
              </a:rPr>
              <a:t>Landes-</a:t>
            </a:r>
            <a:r>
              <a:rPr lang="de-DE" sz="2800" b="1" dirty="0" err="1">
                <a:solidFill>
                  <a:schemeClr val="tx1"/>
                </a:solidFill>
                <a:latin typeface="Arial" panose="020B0604020202020204" pitchFamily="34" charset="0"/>
                <a:ea typeface="Open Sans" panose="020B0606030504020204" pitchFamily="34" charset="0"/>
                <a:cs typeface="Arial" panose="020B0604020202020204" pitchFamily="34" charset="0"/>
              </a:rPr>
              <a:t>katastrophenschutzgesetz</a:t>
            </a:r>
            <a:endParaRPr lang="de-DE" sz="28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11" name="Abgerundetes Rechteck 2">
            <a:hlinkClick r:id="rId4" action="ppaction://hlinksldjump"/>
          </p:cNvPr>
          <p:cNvSpPr/>
          <p:nvPr/>
        </p:nvSpPr>
        <p:spPr>
          <a:xfrm>
            <a:off x="845838" y="5250149"/>
            <a:ext cx="5868000" cy="90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800" b="1" dirty="0">
                <a:solidFill>
                  <a:schemeClr val="tx1"/>
                </a:solidFill>
                <a:latin typeface="Arial" panose="020B0604020202020204" pitchFamily="34" charset="0"/>
                <a:ea typeface="Open Sans" panose="020B0606030504020204" pitchFamily="34" charset="0"/>
                <a:cs typeface="Arial" panose="020B0604020202020204" pitchFamily="34" charset="0"/>
              </a:rPr>
              <a:t>Verwaltungsvorschrift Stabsarbeit</a:t>
            </a:r>
          </a:p>
        </p:txBody>
      </p:sp>
      <p:sp>
        <p:nvSpPr>
          <p:cNvPr id="12" name="Abgerundetes Rechteck 2">
            <a:hlinkClick r:id="" action="ppaction://noaction"/>
          </p:cNvPr>
          <p:cNvSpPr/>
          <p:nvPr/>
        </p:nvSpPr>
        <p:spPr>
          <a:xfrm>
            <a:off x="845838" y="6442457"/>
            <a:ext cx="5868000" cy="90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800" b="1" dirty="0">
                <a:solidFill>
                  <a:schemeClr val="tx1"/>
                </a:solidFill>
                <a:latin typeface="Arial" panose="020B0604020202020204" pitchFamily="34" charset="0"/>
                <a:ea typeface="Open Sans" panose="020B0606030504020204" pitchFamily="34" charset="0"/>
                <a:cs typeface="Arial" panose="020B0604020202020204" pitchFamily="34" charset="0"/>
              </a:rPr>
              <a:t>Gemeindeordnung</a:t>
            </a:r>
          </a:p>
        </p:txBody>
      </p:sp>
      <p:sp>
        <p:nvSpPr>
          <p:cNvPr id="8" name="Titel 7"/>
          <p:cNvSpPr>
            <a:spLocks noGrp="1"/>
          </p:cNvSpPr>
          <p:nvPr>
            <p:ph type="title"/>
          </p:nvPr>
        </p:nvSpPr>
        <p:spPr/>
        <p:txBody>
          <a:bodyPr/>
          <a:lstStyle/>
          <a:p>
            <a:r>
              <a:rPr lang="de-DE" dirty="0"/>
              <a:t>Gesetzestexte</a:t>
            </a:r>
          </a:p>
        </p:txBody>
      </p:sp>
      <p:sp>
        <p:nvSpPr>
          <p:cNvPr id="6" name="Textplatzhalter 5"/>
          <p:cNvSpPr>
            <a:spLocks noGrp="1"/>
          </p:cNvSpPr>
          <p:nvPr>
            <p:ph type="body" sz="quarter" idx="10"/>
          </p:nvPr>
        </p:nvSpPr>
        <p:spPr/>
        <p:txBody>
          <a:bodyPr/>
          <a:lstStyle/>
          <a:p>
            <a:r>
              <a:rPr lang="de-DE" dirty="0"/>
              <a:t>Übersicht</a:t>
            </a:r>
          </a:p>
        </p:txBody>
      </p:sp>
      <p:sp>
        <p:nvSpPr>
          <p:cNvPr id="15" name="Abgerundetes Rechteck 2">
            <a:hlinkClick r:id="rId5" action="ppaction://hlinksldjump"/>
          </p:cNvPr>
          <p:cNvSpPr/>
          <p:nvPr/>
        </p:nvSpPr>
        <p:spPr>
          <a:xfrm>
            <a:off x="845838" y="1673225"/>
            <a:ext cx="5868000" cy="90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800" b="1" dirty="0">
                <a:solidFill>
                  <a:schemeClr val="tx1"/>
                </a:solidFill>
                <a:latin typeface="Arial" panose="020B0604020202020204" pitchFamily="34" charset="0"/>
                <a:ea typeface="Open Sans" panose="020B0606030504020204" pitchFamily="34" charset="0"/>
                <a:cs typeface="Arial" panose="020B0604020202020204" pitchFamily="34" charset="0"/>
              </a:rPr>
              <a:t>Polizeigesetz </a:t>
            </a:r>
          </a:p>
        </p:txBody>
      </p:sp>
      <p:sp>
        <p:nvSpPr>
          <p:cNvPr id="16" name="Abgerundetes Rechteck 2">
            <a:hlinkClick r:id="rId6" action="ppaction://hlinksldjump"/>
          </p:cNvPr>
          <p:cNvSpPr/>
          <p:nvPr/>
        </p:nvSpPr>
        <p:spPr>
          <a:xfrm>
            <a:off x="845838" y="2865533"/>
            <a:ext cx="5868000" cy="90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800" b="1" dirty="0">
                <a:solidFill>
                  <a:schemeClr val="tx1"/>
                </a:solidFill>
                <a:latin typeface="Arial" panose="020B0604020202020204" pitchFamily="34" charset="0"/>
                <a:ea typeface="Open Sans" panose="020B0606030504020204" pitchFamily="34" charset="0"/>
                <a:cs typeface="Arial" panose="020B0604020202020204" pitchFamily="34" charset="0"/>
              </a:rPr>
              <a:t>Feuerwehrgesetz</a:t>
            </a:r>
          </a:p>
        </p:txBody>
      </p:sp>
    </p:spTree>
    <p:extLst>
      <p:ext uri="{BB962C8B-B14F-4D97-AF65-F5344CB8AC3E}">
        <p14:creationId xmlns:p14="http://schemas.microsoft.com/office/powerpoint/2010/main" val="12166189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a:t>PolG</a:t>
            </a:r>
            <a:endParaRPr lang="de-DE" dirty="0"/>
          </a:p>
        </p:txBody>
      </p:sp>
      <p:sp>
        <p:nvSpPr>
          <p:cNvPr id="2" name="Textplatzhalter 1"/>
          <p:cNvSpPr>
            <a:spLocks noGrp="1"/>
          </p:cNvSpPr>
          <p:nvPr>
            <p:ph type="body" sz="quarter" idx="10"/>
          </p:nvPr>
        </p:nvSpPr>
        <p:spPr/>
        <p:txBody>
          <a:bodyPr/>
          <a:lstStyle/>
          <a:p>
            <a:r>
              <a:rPr lang="de-DE"/>
              <a:t>§1</a:t>
            </a:r>
            <a:endParaRPr lang="de-DE" dirty="0"/>
          </a:p>
        </p:txBody>
      </p:sp>
      <p:sp>
        <p:nvSpPr>
          <p:cNvPr id="10" name="Textplatzhalter 9"/>
          <p:cNvSpPr>
            <a:spLocks noGrp="1"/>
          </p:cNvSpPr>
          <p:nvPr>
            <p:ph type="body" sz="quarter" idx="11"/>
          </p:nvPr>
        </p:nvSpPr>
        <p:spPr/>
        <p:txBody>
          <a:bodyPr/>
          <a:lstStyle/>
          <a:p>
            <a:pPr defTabSz="914400" eaLnBrk="0" fontAlgn="base" hangingPunct="0">
              <a:spcBef>
                <a:spcPct val="20000"/>
              </a:spcBef>
              <a:spcAft>
                <a:spcPct val="0"/>
              </a:spcAft>
            </a:pPr>
            <a:r>
              <a:rPr lang="de-DE" kern="0" dirty="0">
                <a:solidFill>
                  <a:srgbClr val="000000"/>
                </a:solidFill>
                <a:latin typeface="Arial"/>
              </a:rPr>
              <a:t>§ 1 - Allgemeines</a:t>
            </a:r>
          </a:p>
          <a:p>
            <a:pPr lvl="1" defTabSz="914400" eaLnBrk="0" fontAlgn="base" hangingPunct="0">
              <a:spcBef>
                <a:spcPct val="20000"/>
              </a:spcBef>
              <a:spcAft>
                <a:spcPct val="0"/>
              </a:spcAft>
            </a:pPr>
            <a:r>
              <a:rPr lang="de-DE" kern="0" dirty="0">
                <a:solidFill>
                  <a:srgbClr val="000000"/>
                </a:solidFill>
                <a:latin typeface="Arial"/>
              </a:rPr>
              <a:t>(1) Die Polizei hat die Aufgabe, von dem Einzelnen und dem Gemeinwesen Gefahren abzuwehren, durch die die öffentliche Sicherheit oder Ordnung bedroht wird, und Störungen der öffentlichen Sicherheit oder Ordnung zu beseitigen, soweit es im öffentlichen Interesse geboten ist. Sie hat insbesondere die verfassungsmäßige Ordnung und die ungehinderte Ausübung der staatsbürgerlichen Rechte zu gewährleisten.</a:t>
            </a:r>
          </a:p>
          <a:p>
            <a:pPr lvl="1" defTabSz="914400" eaLnBrk="0" fontAlgn="base" hangingPunct="0">
              <a:spcBef>
                <a:spcPct val="20000"/>
              </a:spcBef>
              <a:spcAft>
                <a:spcPct val="0"/>
              </a:spcAft>
            </a:pPr>
            <a:r>
              <a:rPr lang="de-DE" kern="0" dirty="0">
                <a:solidFill>
                  <a:srgbClr val="000000"/>
                </a:solidFill>
                <a:latin typeface="Arial"/>
              </a:rPr>
              <a:t>(2) Außerdem hat die Polizei die ihr durch andere Rechtsvorschriften übertragenen Aufgaben wahrzunehmen.</a:t>
            </a:r>
          </a:p>
          <a:p>
            <a:endParaRPr lang="en-GB" dirty="0"/>
          </a:p>
        </p:txBody>
      </p:sp>
    </p:spTree>
    <p:extLst>
      <p:ext uri="{BB962C8B-B14F-4D97-AF65-F5344CB8AC3E}">
        <p14:creationId xmlns:p14="http://schemas.microsoft.com/office/powerpoint/2010/main" val="34198161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a:t>PolG</a:t>
            </a:r>
            <a:endParaRPr lang="de-DE" dirty="0"/>
          </a:p>
        </p:txBody>
      </p:sp>
      <p:sp>
        <p:nvSpPr>
          <p:cNvPr id="2" name="Textplatzhalter 1"/>
          <p:cNvSpPr>
            <a:spLocks noGrp="1"/>
          </p:cNvSpPr>
          <p:nvPr>
            <p:ph type="body" sz="quarter" idx="10"/>
          </p:nvPr>
        </p:nvSpPr>
        <p:spPr/>
        <p:txBody>
          <a:bodyPr/>
          <a:lstStyle/>
          <a:p>
            <a:r>
              <a:rPr lang="de-DE"/>
              <a:t>§2</a:t>
            </a:r>
            <a:endParaRPr lang="de-DE" dirty="0"/>
          </a:p>
        </p:txBody>
      </p:sp>
      <p:sp>
        <p:nvSpPr>
          <p:cNvPr id="6" name="Textplatzhalter 5"/>
          <p:cNvSpPr>
            <a:spLocks noGrp="1"/>
          </p:cNvSpPr>
          <p:nvPr>
            <p:ph type="body" sz="quarter" idx="11"/>
          </p:nvPr>
        </p:nvSpPr>
        <p:spPr/>
        <p:txBody>
          <a:bodyPr/>
          <a:lstStyle/>
          <a:p>
            <a:r>
              <a:rPr lang="de-DE" dirty="0"/>
              <a:t>§ 2 - Tätigwerden für andere Stellen</a:t>
            </a:r>
          </a:p>
          <a:p>
            <a:pPr lvl="1"/>
            <a:r>
              <a:rPr lang="de-DE" dirty="0"/>
              <a:t>(1) Ist zur Wahrnehmung einer polizeilichen Aufgabe im Sinne des § 1 Abs. 1 nach gesetzlicher Vorschrift eine andere Stelle zuständig und erscheint deren rechtzeitiges Tätigwerden bei Gefahr im Verzug nicht erreichbar, so hat die Polizei die notwendigen vorläufigen Maßnahmen zu treffen. Die zuständige Stelle ist unverzüglich zu unterrichten.</a:t>
            </a:r>
          </a:p>
          <a:p>
            <a:pPr lvl="1"/>
            <a:r>
              <a:rPr lang="de-DE" dirty="0"/>
              <a:t>(2) Der Schutz privater Rechte obliegt der Polizei nach diesem Gesetz nur auf Antrag des Berechtigten und nur dann, wenn gerichtlicher Schutz nicht rechtzeitig zu erlangen ist und wenn ohne polizeiliche Hilfe die Gefahr besteht, dass die Verwirklichung des Rechts vereitelt oder wesentlich erschwert wird.</a:t>
            </a:r>
          </a:p>
          <a:p>
            <a:endParaRPr lang="en-GB" dirty="0"/>
          </a:p>
        </p:txBody>
      </p:sp>
    </p:spTree>
    <p:extLst>
      <p:ext uri="{BB962C8B-B14F-4D97-AF65-F5344CB8AC3E}">
        <p14:creationId xmlns:p14="http://schemas.microsoft.com/office/powerpoint/2010/main" val="13753308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a:t>PolG</a:t>
            </a:r>
            <a:endParaRPr lang="de-DE" dirty="0"/>
          </a:p>
        </p:txBody>
      </p:sp>
      <p:sp>
        <p:nvSpPr>
          <p:cNvPr id="2" name="Textplatzhalter 1"/>
          <p:cNvSpPr>
            <a:spLocks noGrp="1"/>
          </p:cNvSpPr>
          <p:nvPr>
            <p:ph type="body" sz="quarter" idx="10"/>
          </p:nvPr>
        </p:nvSpPr>
        <p:spPr/>
        <p:txBody>
          <a:bodyPr/>
          <a:lstStyle/>
          <a:p>
            <a:r>
              <a:rPr lang="de-DE"/>
              <a:t>§60</a:t>
            </a:r>
            <a:endParaRPr lang="de-DE" dirty="0"/>
          </a:p>
        </p:txBody>
      </p:sp>
      <p:sp>
        <p:nvSpPr>
          <p:cNvPr id="6" name="Textplatzhalter 5"/>
          <p:cNvSpPr>
            <a:spLocks noGrp="1"/>
          </p:cNvSpPr>
          <p:nvPr>
            <p:ph type="body" sz="quarter" idx="11"/>
          </p:nvPr>
        </p:nvSpPr>
        <p:spPr/>
        <p:txBody>
          <a:bodyPr/>
          <a:lstStyle/>
          <a:p>
            <a:r>
              <a:rPr lang="de-DE" dirty="0"/>
              <a:t>§ 60 - Zuständigkeitsabgrenzung</a:t>
            </a:r>
          </a:p>
          <a:p>
            <a:pPr lvl="1"/>
            <a:r>
              <a:rPr lang="de-DE" dirty="0"/>
              <a:t>(1) Für die Wahrnehmung der polizeilichen Aufgaben sind die Polizeibehörden zuständig, soweit dieses Gesetz nichts anderes bestimmt.</a:t>
            </a:r>
          </a:p>
          <a:p>
            <a:pPr lvl="1"/>
            <a:r>
              <a:rPr lang="de-DE" dirty="0"/>
              <a:t>(2) Der Polizeivollzugsdienst nimmt - vorbehaltlich anderer Anordnungen der Polizeibehörde - die polizeilichen Aufgaben wahr, wenn ein sofortiges Tätigwerden erforderlich erscheint.</a:t>
            </a:r>
          </a:p>
          <a:p>
            <a:pPr lvl="1"/>
            <a:r>
              <a:rPr lang="de-DE" dirty="0"/>
              <a:t>(3) Der Polizeivollzugsdienst ist neben den Polizeibehörden zuständig für Maßnahmen nach § 20 Absatz 1, 2, 4 und 5, §§ 26, 27, § 27a Absatz 1, §§ 28 bis 33, 37, 42 Absatz 2 und 7, § 43 Absatz 1, § 43a Absatz 1 und 3 und § 44 dieses Gesetzes sowie § 18 des Landesdatenschutzgesetzes.</a:t>
            </a:r>
          </a:p>
          <a:p>
            <a:pPr lvl="1"/>
            <a:r>
              <a:rPr lang="de-DE" dirty="0"/>
              <a:t>(4) Der Polizeivollzugsdienst ist neben den Gesundheitsämtern zuständig für die Anordnung von Maßnahmen nach § 25 Absatz 1 bis 3 des Infektionsschutzgesetzes, wenn Tatsachen die Annahme rechtfertigen, dass eine Übertragung besonders gefährlicher Krankheitserreger, wie insbesondere Hepatitis B-Virus, Hepatitis C-Virus oder Humanes </a:t>
            </a:r>
            <a:r>
              <a:rPr lang="de-DE" dirty="0" err="1"/>
              <a:t>Immundefizienzvirus</a:t>
            </a:r>
            <a:r>
              <a:rPr lang="de-DE" dirty="0"/>
              <a:t> (HIV), auf eine andere Person stattgefunden hat, für diese daher eine Gefahr für Leib oder Leben bestehen könnte und die Kenntnis des Untersuchungsergebnisses für die Abwehr der Gefahr erforderlich ist.</a:t>
            </a:r>
          </a:p>
          <a:p>
            <a:pPr lvl="1"/>
            <a:r>
              <a:rPr lang="de-DE" dirty="0"/>
              <a:t>(5) Der Polizeivollzugsdienst leistet Vollzugshilfe, indem er insbesondere auf Ersuchen von Behörden und Gerichten Vollzugshandlungen ausführt, soweit hierfür die besonderen Fähigkeiten, Kenntnisse oder Mittel des Polizeivollzugsdienstes benötigt werden.</a:t>
            </a:r>
          </a:p>
          <a:p>
            <a:pPr lvl="1"/>
            <a:r>
              <a:rPr lang="de-DE" dirty="0"/>
              <a:t>.</a:t>
            </a:r>
          </a:p>
          <a:p>
            <a:endParaRPr lang="en-GB" dirty="0"/>
          </a:p>
        </p:txBody>
      </p:sp>
    </p:spTree>
    <p:extLst>
      <p:ext uri="{BB962C8B-B14F-4D97-AF65-F5344CB8AC3E}">
        <p14:creationId xmlns:p14="http://schemas.microsoft.com/office/powerpoint/2010/main" val="38518452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a:t>PolG</a:t>
            </a:r>
            <a:endParaRPr lang="de-DE" dirty="0"/>
          </a:p>
        </p:txBody>
      </p:sp>
      <p:sp>
        <p:nvSpPr>
          <p:cNvPr id="2" name="Textplatzhalter 1"/>
          <p:cNvSpPr>
            <a:spLocks noGrp="1"/>
          </p:cNvSpPr>
          <p:nvPr>
            <p:ph type="body" sz="quarter" idx="10"/>
          </p:nvPr>
        </p:nvSpPr>
        <p:spPr/>
        <p:txBody>
          <a:bodyPr/>
          <a:lstStyle/>
          <a:p>
            <a:r>
              <a:rPr lang="de-DE"/>
              <a:t>§66</a:t>
            </a:r>
            <a:endParaRPr lang="de-DE" dirty="0"/>
          </a:p>
        </p:txBody>
      </p:sp>
      <p:sp>
        <p:nvSpPr>
          <p:cNvPr id="6" name="Textplatzhalter 5"/>
          <p:cNvSpPr>
            <a:spLocks noGrp="1"/>
          </p:cNvSpPr>
          <p:nvPr>
            <p:ph type="body" sz="quarter" idx="11"/>
          </p:nvPr>
        </p:nvSpPr>
        <p:spPr/>
        <p:txBody>
          <a:bodyPr/>
          <a:lstStyle/>
          <a:p>
            <a:r>
              <a:rPr lang="de-DE" dirty="0"/>
              <a:t>§ 66 - Allgemeine sachliche Zuständigkeit</a:t>
            </a:r>
          </a:p>
          <a:p>
            <a:pPr lvl="1"/>
            <a:r>
              <a:rPr lang="de-DE" dirty="0"/>
              <a:t>(1) Die sachliche Zuständigkeit der Polizeibehörden wird von dem fachlich zuständigen Ministerium im</a:t>
            </a:r>
          </a:p>
          <a:p>
            <a:pPr lvl="1"/>
            <a:r>
              <a:rPr lang="de-DE" dirty="0"/>
              <a:t>Einvernehmen mit dem Innenministerium bestimmt.</a:t>
            </a:r>
          </a:p>
          <a:p>
            <a:pPr lvl="1"/>
            <a:r>
              <a:rPr lang="de-DE" dirty="0"/>
              <a:t>(2) Soweit nichts anderes bestimmt ist, sind die Ortspolizeibehörden sachlich zuständig.</a:t>
            </a:r>
          </a:p>
          <a:p>
            <a:pPr lvl="1"/>
            <a:r>
              <a:rPr lang="de-DE" dirty="0"/>
              <a:t>(3) Das fachlich zuständige Ministerium kann im Einvernehmen mit dem Innenministerium bestimmen, dass Aufgaben der Ortspolizeibehörden durch Verwaltungsgemeinschaften erfüllt werden.</a:t>
            </a:r>
          </a:p>
          <a:p>
            <a:endParaRPr lang="en-GB" dirty="0"/>
          </a:p>
        </p:txBody>
      </p:sp>
    </p:spTree>
    <p:extLst>
      <p:ext uri="{BB962C8B-B14F-4D97-AF65-F5344CB8AC3E}">
        <p14:creationId xmlns:p14="http://schemas.microsoft.com/office/powerpoint/2010/main" val="39037679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FwG § 2</a:t>
            </a:r>
          </a:p>
        </p:txBody>
      </p:sp>
      <p:sp>
        <p:nvSpPr>
          <p:cNvPr id="2" name="Textplatzhalter 1"/>
          <p:cNvSpPr>
            <a:spLocks noGrp="1"/>
          </p:cNvSpPr>
          <p:nvPr>
            <p:ph type="body" sz="quarter" idx="10"/>
          </p:nvPr>
        </p:nvSpPr>
        <p:spPr/>
        <p:txBody>
          <a:bodyPr/>
          <a:lstStyle/>
          <a:p>
            <a:r>
              <a:rPr lang="de-DE" dirty="0">
                <a:solidFill>
                  <a:srgbClr val="FF0000"/>
                </a:solidFill>
              </a:rPr>
              <a:t>insbesondere Definition öffentlicher Notstand</a:t>
            </a:r>
          </a:p>
        </p:txBody>
      </p:sp>
      <p:sp>
        <p:nvSpPr>
          <p:cNvPr id="6" name="Textplatzhalter 5"/>
          <p:cNvSpPr>
            <a:spLocks noGrp="1"/>
          </p:cNvSpPr>
          <p:nvPr>
            <p:ph type="body" sz="quarter" idx="11"/>
          </p:nvPr>
        </p:nvSpPr>
        <p:spPr>
          <a:xfrm>
            <a:off x="503238" y="1692418"/>
            <a:ext cx="6805612" cy="1905000"/>
          </a:xfrm>
        </p:spPr>
        <p:txBody>
          <a:bodyPr/>
          <a:lstStyle/>
          <a:p>
            <a:r>
              <a:rPr lang="de-DE" dirty="0"/>
              <a:t>§ 2  - Aufgaben der Feuerwehr </a:t>
            </a:r>
          </a:p>
          <a:p>
            <a:pPr lvl="1"/>
            <a:r>
              <a:rPr lang="de-DE" dirty="0"/>
              <a:t>(1) Die Feuerwehr hat bei Schadenfeuer (Bränden) und öffentlichen Notständen Hilfe zu leisten und den Einzelnen und das Gemeinwesen vor hierbei drohenden Gefahren zu schützen und</a:t>
            </a:r>
          </a:p>
          <a:p>
            <a:pPr lvl="1"/>
            <a:r>
              <a:rPr lang="de-DE" dirty="0"/>
              <a:t>2. zur Rettung von Menschen und Tieren aus lebensbedrohlichen Lagen technische Hilfe zu leisten.</a:t>
            </a:r>
          </a:p>
          <a:p>
            <a:pPr lvl="1"/>
            <a:r>
              <a:rPr lang="de-DE" b="1" dirty="0">
                <a:solidFill>
                  <a:srgbClr val="FF0000"/>
                </a:solidFill>
              </a:rPr>
              <a:t>Ein öffentlicher Notstand ist ein durch ein Naturereignis, einen Unglücksfall oder dergleichen verursachtes Ereignis, das zu einer gegenwärtigen oder unmittelbar bevorstehenden Gefahr für das Leben und die Gesundheit von Menschen und Tieren oder für andere wesentliche Rechtsgüter führt, von dem die Allgemeinheit, also eine unbestimmte und nicht bestimmbare Anzahl von Personen, unmittelbar betroffen ist und bei dem der Eintritt der Gefahr oder des Schadens nur durch außergewöhnliche Sofortmaßnahmen beseitigt oder verhindert werden kann.</a:t>
            </a:r>
          </a:p>
          <a:p>
            <a:pPr lvl="1"/>
            <a:endParaRPr lang="de-DE" dirty="0"/>
          </a:p>
          <a:p>
            <a:pPr lvl="1"/>
            <a:r>
              <a:rPr lang="de-DE" dirty="0"/>
              <a:t>(2) Die Feuerwehr kann ferner durch die Gemeinde beauftragt werden</a:t>
            </a:r>
          </a:p>
          <a:p>
            <a:pPr lvl="1"/>
            <a:r>
              <a:rPr lang="de-DE" dirty="0"/>
              <a:t>1. mit der Abwehr von Gefahren bei anderen Notlagen für Menschen, Tiere und Schiffe</a:t>
            </a:r>
          </a:p>
          <a:p>
            <a:pPr lvl="1"/>
            <a:r>
              <a:rPr lang="de-DE" dirty="0"/>
              <a:t>und</a:t>
            </a:r>
          </a:p>
          <a:p>
            <a:pPr lvl="1"/>
            <a:r>
              <a:rPr lang="de-DE" dirty="0"/>
              <a:t>2. mit Maßnahmen der Brandverhütung, insbesondere der Brandschutzaufklärung und -erziehung sowie des Feuersicherheitsdienstes.</a:t>
            </a:r>
          </a:p>
          <a:p>
            <a:endParaRPr lang="en-GB" dirty="0"/>
          </a:p>
        </p:txBody>
      </p:sp>
    </p:spTree>
    <p:extLst>
      <p:ext uri="{BB962C8B-B14F-4D97-AF65-F5344CB8AC3E}">
        <p14:creationId xmlns:p14="http://schemas.microsoft.com/office/powerpoint/2010/main" val="391047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 9 FwG</a:t>
            </a:r>
          </a:p>
        </p:txBody>
      </p:sp>
      <p:sp>
        <p:nvSpPr>
          <p:cNvPr id="2" name="Textplatzhalter 1"/>
          <p:cNvSpPr>
            <a:spLocks noGrp="1"/>
          </p:cNvSpPr>
          <p:nvPr>
            <p:ph type="body" sz="quarter" idx="10"/>
          </p:nvPr>
        </p:nvSpPr>
        <p:spPr/>
        <p:txBody>
          <a:bodyPr/>
          <a:lstStyle/>
          <a:p>
            <a:r>
              <a:rPr lang="de-DE"/>
              <a:t>Aufgaben des Feuerwehrkommandanten</a:t>
            </a:r>
            <a:endParaRPr lang="de-DE" dirty="0"/>
          </a:p>
        </p:txBody>
      </p:sp>
      <p:sp>
        <p:nvSpPr>
          <p:cNvPr id="10" name="Textplatzhalter 9"/>
          <p:cNvSpPr>
            <a:spLocks noGrp="1"/>
          </p:cNvSpPr>
          <p:nvPr>
            <p:ph type="body" sz="quarter" idx="11"/>
          </p:nvPr>
        </p:nvSpPr>
        <p:spPr/>
        <p:txBody>
          <a:bodyPr/>
          <a:lstStyle/>
          <a:p>
            <a:pPr lvl="0"/>
            <a:r>
              <a:rPr lang="de-DE" dirty="0"/>
              <a:t>§ 9 - Aufgaben des Feuerwehrkommandanten </a:t>
            </a:r>
          </a:p>
          <a:p>
            <a:pPr lvl="0"/>
            <a:endParaRPr lang="de-DE" dirty="0"/>
          </a:p>
          <a:p>
            <a:pPr lvl="1"/>
            <a:r>
              <a:rPr lang="de-DE" dirty="0"/>
              <a:t> (1) Der Feuerwehrkommandant ist für die Leistungsfähigkeit der Gemeindefeuerwehr verantwortlich. Er hat insbesondere </a:t>
            </a:r>
          </a:p>
          <a:p>
            <a:pPr lvl="1"/>
            <a:r>
              <a:rPr lang="de-DE" dirty="0"/>
              <a:t>eine Alarm- und </a:t>
            </a:r>
            <a:r>
              <a:rPr lang="de-DE" dirty="0" err="1"/>
              <a:t>Ausrückeordnung</a:t>
            </a:r>
            <a:r>
              <a:rPr lang="de-DE" dirty="0"/>
              <a:t> für die Aufgaben nach § 2 aufzustellen und fortzuschreiben,</a:t>
            </a:r>
          </a:p>
          <a:p>
            <a:pPr lvl="1"/>
            <a:r>
              <a:rPr lang="de-DE" dirty="0"/>
              <a:t>auf die ordnungsgemäße feuerwehrtechnische Ausstattung hinzuwirken,</a:t>
            </a:r>
          </a:p>
          <a:p>
            <a:pPr lvl="1"/>
            <a:r>
              <a:rPr lang="de-DE" dirty="0"/>
              <a:t>für die Aus- und Fortbildung der Angehörigen der Gemeindefeuerwehr und</a:t>
            </a:r>
          </a:p>
          <a:p>
            <a:pPr lvl="1"/>
            <a:r>
              <a:rPr lang="de-DE" dirty="0"/>
              <a:t>für die Instandhaltung der Feuerwehrausrüstungen und -einrichtungen zu sorgen.</a:t>
            </a:r>
          </a:p>
          <a:p>
            <a:pPr lvl="1"/>
            <a:r>
              <a:rPr lang="de-DE" dirty="0"/>
              <a:t> </a:t>
            </a:r>
          </a:p>
          <a:p>
            <a:pPr lvl="1"/>
            <a:r>
              <a:rPr lang="de-DE" dirty="0"/>
              <a:t>Die Gemeinde hat ihn bei der Durchführung seiner Aufgaben angemessen zu unterstützen.  </a:t>
            </a:r>
          </a:p>
          <a:p>
            <a:pPr lvl="1"/>
            <a:endParaRPr lang="de-DE" dirty="0"/>
          </a:p>
          <a:p>
            <a:pPr lvl="1"/>
            <a:r>
              <a:rPr lang="de-DE" dirty="0"/>
              <a:t>(2) Der Feuerwehrkommandant hat den Bürgermeister und den Gemeinderat in allen feuerwehrtechnischen Angelegenheiten zu beraten. Er soll zu den Beratungen der Gemeindeorgane über Angelegenheiten der Feuerwehr mit beratender Stimme zugezogen werden. </a:t>
            </a:r>
            <a:endParaRPr lang="de-CH" dirty="0"/>
          </a:p>
          <a:p>
            <a:endParaRPr lang="de-DE" dirty="0"/>
          </a:p>
        </p:txBody>
      </p:sp>
    </p:spTree>
    <p:extLst>
      <p:ext uri="{BB962C8B-B14F-4D97-AF65-F5344CB8AC3E}">
        <p14:creationId xmlns:p14="http://schemas.microsoft.com/office/powerpoint/2010/main" val="10367565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 27 FwG</a:t>
            </a:r>
          </a:p>
        </p:txBody>
      </p:sp>
      <p:sp>
        <p:nvSpPr>
          <p:cNvPr id="2" name="Textplatzhalter 1"/>
          <p:cNvSpPr>
            <a:spLocks noGrp="1"/>
          </p:cNvSpPr>
          <p:nvPr>
            <p:ph type="body" sz="quarter" idx="10"/>
          </p:nvPr>
        </p:nvSpPr>
        <p:spPr/>
        <p:txBody>
          <a:bodyPr/>
          <a:lstStyle/>
          <a:p>
            <a:r>
              <a:rPr lang="de-DE"/>
              <a:t>Leitung des Einsatzes </a:t>
            </a:r>
            <a:endParaRPr lang="de-DE" dirty="0"/>
          </a:p>
        </p:txBody>
      </p:sp>
      <p:sp>
        <p:nvSpPr>
          <p:cNvPr id="5" name="Textplatzhalter 4"/>
          <p:cNvSpPr>
            <a:spLocks noGrp="1"/>
          </p:cNvSpPr>
          <p:nvPr>
            <p:ph type="body" sz="quarter" idx="11"/>
          </p:nvPr>
        </p:nvSpPr>
        <p:spPr/>
        <p:txBody>
          <a:bodyPr/>
          <a:lstStyle/>
          <a:p>
            <a:r>
              <a:rPr lang="de-DE" dirty="0"/>
              <a:t>§ 27 - Leitung des Einsatzes </a:t>
            </a:r>
          </a:p>
          <a:p>
            <a:pPr lvl="1"/>
            <a:r>
              <a:rPr lang="de-DE" dirty="0"/>
              <a:t> (1) Technischer Einsatzleiter ist der Feuerwehrkommandant des Einsatzortes. Der Technische Einsatzleiter hat bei der Bekämpfung von Schadensfällen, die eine besondere berufliche Vorbildung und technisches Können erfordern, geeignete Personen zur Beratung heranzuziehen. Werden im Rahmen der Aufgabenerfüllung nach § 2 Personen eingesetzt, die nicht auf Grund einer gesetzlichen Verpflichtung tätig werden, unterstehen diese dem Technischen Einsatzleiter.  </a:t>
            </a:r>
          </a:p>
          <a:p>
            <a:pPr lvl="1"/>
            <a:r>
              <a:rPr lang="de-DE" dirty="0"/>
              <a:t>(2) Erstreckt sich das Einsatz- oder Übungsgebiet über einen Landkreis hinaus, kann das Regierungspräsidium einen Technischen Einsatzleiter bestimmen. Sind mehrere Regierungsbezirke betroffen, hat das Innenministerium diese Befugnis. </a:t>
            </a:r>
          </a:p>
          <a:p>
            <a:pPr lvl="1"/>
            <a:r>
              <a:rPr lang="de-DE" dirty="0"/>
              <a:t>(3) Werden neben der Feuerwehr noch andere Organisationen eingesetzt, hat der Technische Einsatzleiter eine Führungseinheit zu bilden, der Vertreter der eingesetzten Organisationen als Berater angehören.</a:t>
            </a:r>
          </a:p>
          <a:p>
            <a:pPr lvl="1" defTabSz="914400" eaLnBrk="0" fontAlgn="base" hangingPunct="0">
              <a:spcBef>
                <a:spcPct val="20000"/>
              </a:spcBef>
              <a:spcAft>
                <a:spcPct val="0"/>
              </a:spcAft>
            </a:pPr>
            <a:r>
              <a:rPr lang="de-DE" dirty="0"/>
              <a:t>(4) Die organisatorische Oberleitung liegt beim Bürgermeister, soweit sie nicht nach § 22 Abs. 5 von einer Aufsichtsbehörde übernommen wird.  </a:t>
            </a:r>
          </a:p>
          <a:p>
            <a:pPr lvl="1"/>
            <a:r>
              <a:rPr lang="de-DE" dirty="0">
                <a:hlinkClick r:id="rId3" action="ppaction://hlinksldjump"/>
              </a:rPr>
              <a:t>(5) </a:t>
            </a:r>
            <a:r>
              <a:rPr lang="en-GB" dirty="0">
                <a:hlinkClick r:id="rId3" action="ppaction://hlinksldjump"/>
              </a:rPr>
              <a:t>… auf der </a:t>
            </a:r>
            <a:r>
              <a:rPr lang="de-DE" dirty="0">
                <a:hlinkClick r:id="rId3" action="ppaction://hlinksldjump"/>
              </a:rPr>
              <a:t>nächsten</a:t>
            </a:r>
            <a:r>
              <a:rPr lang="en-GB" dirty="0">
                <a:hlinkClick r:id="rId3" action="ppaction://hlinksldjump"/>
              </a:rPr>
              <a:t> </a:t>
            </a:r>
            <a:r>
              <a:rPr lang="en-GB" dirty="0" err="1">
                <a:hlinkClick r:id="rId3" action="ppaction://hlinksldjump"/>
              </a:rPr>
              <a:t>Seite</a:t>
            </a:r>
            <a:endParaRPr lang="en-GB" dirty="0"/>
          </a:p>
        </p:txBody>
      </p:sp>
    </p:spTree>
    <p:extLst>
      <p:ext uri="{BB962C8B-B14F-4D97-AF65-F5344CB8AC3E}">
        <p14:creationId xmlns:p14="http://schemas.microsoft.com/office/powerpoint/2010/main" val="1099545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 27 FwG</a:t>
            </a:r>
          </a:p>
        </p:txBody>
      </p:sp>
      <p:sp>
        <p:nvSpPr>
          <p:cNvPr id="2" name="Textplatzhalter 1"/>
          <p:cNvSpPr>
            <a:spLocks noGrp="1"/>
          </p:cNvSpPr>
          <p:nvPr>
            <p:ph type="body" sz="quarter" idx="10"/>
          </p:nvPr>
        </p:nvSpPr>
        <p:spPr/>
        <p:txBody>
          <a:bodyPr/>
          <a:lstStyle/>
          <a:p>
            <a:r>
              <a:rPr lang="de-DE"/>
              <a:t>Leitung des Einsatzes </a:t>
            </a:r>
            <a:endParaRPr lang="de-DE" dirty="0"/>
          </a:p>
        </p:txBody>
      </p:sp>
      <p:sp>
        <p:nvSpPr>
          <p:cNvPr id="5" name="Textplatzhalter 4"/>
          <p:cNvSpPr>
            <a:spLocks noGrp="1"/>
          </p:cNvSpPr>
          <p:nvPr>
            <p:ph type="body" sz="quarter" idx="11"/>
          </p:nvPr>
        </p:nvSpPr>
        <p:spPr/>
        <p:txBody>
          <a:bodyPr/>
          <a:lstStyle/>
          <a:p>
            <a:pPr lvl="1"/>
            <a:r>
              <a:rPr lang="de-DE" dirty="0">
                <a:hlinkClick r:id="rId3" action="ppaction://hlinksldjump"/>
              </a:rPr>
              <a:t>(1)-(4) … vorherige Seite</a:t>
            </a:r>
            <a:endParaRPr lang="de-DE" dirty="0"/>
          </a:p>
          <a:p>
            <a:pPr lvl="1"/>
            <a:r>
              <a:rPr lang="de-DE" dirty="0"/>
              <a:t>(5) Liegt eine Einrichtung oder Anlage im Gebiet mehrerer Gemeinden, und können die Aufgaben des Technischen Einsatzleiters sowie der organisatorischen Oberleitung zweckmäßig nur einheitlich wahrgenommen werden, so gehen diese Aufgaben auf die in der Bekanntmachung nach Satz 2 genannte leistungsfähigere Gemeinde über, wenn die nächsthöhere gemeinsame Aufsichtsbehörde feststellt, dass die Voraussetzungen erfüllt sind. Die Aufsichtsbehörde macht den Übergang der Aufgaben öffentlich bekannt. Die Aufgaben gehen mit Beginn des übernächsten Monats nach der Bekanntmachung über. </a:t>
            </a:r>
          </a:p>
        </p:txBody>
      </p:sp>
    </p:spTree>
    <p:extLst>
      <p:ext uri="{BB962C8B-B14F-4D97-AF65-F5344CB8AC3E}">
        <p14:creationId xmlns:p14="http://schemas.microsoft.com/office/powerpoint/2010/main" val="25816783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a:t>LKatSG</a:t>
            </a:r>
            <a:endParaRPr lang="de-DE" dirty="0"/>
          </a:p>
        </p:txBody>
      </p:sp>
      <p:sp>
        <p:nvSpPr>
          <p:cNvPr id="2" name="Textplatzhalter 1"/>
          <p:cNvSpPr>
            <a:spLocks noGrp="1"/>
          </p:cNvSpPr>
          <p:nvPr>
            <p:ph type="body" sz="quarter" idx="10"/>
          </p:nvPr>
        </p:nvSpPr>
        <p:spPr/>
        <p:txBody>
          <a:bodyPr/>
          <a:lstStyle/>
          <a:p>
            <a:r>
              <a:rPr lang="de-DE"/>
              <a:t>§1</a:t>
            </a:r>
            <a:endParaRPr lang="de-DE" dirty="0"/>
          </a:p>
        </p:txBody>
      </p:sp>
      <p:sp>
        <p:nvSpPr>
          <p:cNvPr id="6" name="Textplatzhalter 5"/>
          <p:cNvSpPr>
            <a:spLocks noGrp="1"/>
          </p:cNvSpPr>
          <p:nvPr>
            <p:ph type="body" sz="quarter" idx="11"/>
          </p:nvPr>
        </p:nvSpPr>
        <p:spPr/>
        <p:txBody>
          <a:bodyPr/>
          <a:lstStyle/>
          <a:p>
            <a:r>
              <a:rPr lang="de-DE" dirty="0"/>
              <a:t>§ 1 - Katastrophenschutz</a:t>
            </a:r>
          </a:p>
          <a:p>
            <a:endParaRPr lang="de-DE" dirty="0"/>
          </a:p>
          <a:p>
            <a:pPr lvl="1"/>
            <a:r>
              <a:rPr lang="de-DE" dirty="0"/>
              <a:t>(2) Katastrophe im Sinne dieses Gesetzes ist ein Geschehen, das Leben oder Gesundheit zahlreicher Menschen oder Tiere, die Umwelt, erhebliche Sachwerte oder die lebensnotwendige Versorgung der Bevölkerung in so ungewöhnlichem Maße gefährdet oder schädigt, dass es geboten erscheint, ein zu seiner Abwehr und Bekämpfung erforderliches Zusammenwirken von Behörden, Stellen und Organisationen unter die einheitliche Leitung der Katastrophenschutzbehörde zu stellen.</a:t>
            </a:r>
          </a:p>
          <a:p>
            <a:endParaRPr lang="en-GB" dirty="0"/>
          </a:p>
        </p:txBody>
      </p:sp>
    </p:spTree>
    <p:extLst>
      <p:ext uri="{BB962C8B-B14F-4D97-AF65-F5344CB8AC3E}">
        <p14:creationId xmlns:p14="http://schemas.microsoft.com/office/powerpoint/2010/main" val="400716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latin typeface="Arial" panose="020B0604020202020204" pitchFamily="34" charset="0"/>
                <a:cs typeface="Arial" panose="020B0604020202020204" pitchFamily="34" charset="0"/>
              </a:rPr>
              <a:t>Zweck dieses Plans</a:t>
            </a:r>
          </a:p>
        </p:txBody>
      </p:sp>
      <p:sp>
        <p:nvSpPr>
          <p:cNvPr id="11" name="Textplatzhalter 10"/>
          <p:cNvSpPr>
            <a:spLocks noGrp="1"/>
          </p:cNvSpPr>
          <p:nvPr>
            <p:ph type="body" sz="quarter" idx="10"/>
          </p:nvPr>
        </p:nvSpPr>
        <p:spPr/>
        <p:txBody>
          <a:bodyPr/>
          <a:lstStyle/>
          <a:p>
            <a:r>
              <a:rPr lang="de-DE" dirty="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p:txBody>
      </p:sp>
      <p:sp>
        <p:nvSpPr>
          <p:cNvPr id="7" name="Textplatzhalter 6"/>
          <p:cNvSpPr>
            <a:spLocks noGrp="1"/>
          </p:cNvSpPr>
          <p:nvPr>
            <p:ph type="body" sz="quarter" idx="11"/>
          </p:nvPr>
        </p:nvSpPr>
        <p:spPr/>
        <p:txBody>
          <a:bodyPr/>
          <a:lstStyle/>
          <a:p>
            <a:pPr lvl="1"/>
            <a:r>
              <a:rPr lang="de-DE" dirty="0">
                <a:latin typeface="Arial" panose="020B0604020202020204" pitchFamily="34" charset="0"/>
                <a:cs typeface="Arial" panose="020B0604020202020204" pitchFamily="34" charset="0"/>
              </a:rPr>
              <a:t>Dieser Plan dient zur Vorbereitung der Verwaltung und der Feuerwehr der Kommune XXX auf außergewöhnliche Ereignisse (Krisen). </a:t>
            </a:r>
          </a:p>
          <a:p>
            <a:pPr lvl="1"/>
            <a:r>
              <a:rPr lang="de-DE" dirty="0">
                <a:latin typeface="Arial" panose="020B0604020202020204" pitchFamily="34" charset="0"/>
                <a:cs typeface="Arial" panose="020B0604020202020204" pitchFamily="34" charset="0"/>
              </a:rPr>
              <a:t>Dazu ist dieser Plan in mmm sechs Abschnitte gegliedert:</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Konzeption </a:t>
            </a:r>
          </a:p>
          <a:p>
            <a:pPr lvl="2"/>
            <a:r>
              <a:rPr lang="de-DE" dirty="0">
                <a:latin typeface="Arial" panose="020B0604020202020204" pitchFamily="34" charset="0"/>
                <a:cs typeface="Arial" panose="020B0604020202020204" pitchFamily="34" charset="0"/>
              </a:rPr>
              <a:t>Grundlagen </a:t>
            </a:r>
          </a:p>
          <a:p>
            <a:pPr lvl="1"/>
            <a:r>
              <a:rPr lang="de-DE" dirty="0">
                <a:latin typeface="Arial" panose="020B0604020202020204" pitchFamily="34" charset="0"/>
                <a:cs typeface="Arial" panose="020B0604020202020204" pitchFamily="34" charset="0"/>
              </a:rPr>
              <a:t>Angaben zu diesem Plan und seiner Verwendung</a:t>
            </a:r>
          </a:p>
          <a:p>
            <a:r>
              <a:rPr lang="de-DE" dirty="0">
                <a:latin typeface="Arial" panose="020B0604020202020204" pitchFamily="34" charset="0"/>
                <a:cs typeface="Arial" panose="020B0604020202020204" pitchFamily="34" charset="0"/>
              </a:rPr>
              <a:t>Organisation</a:t>
            </a:r>
          </a:p>
          <a:p>
            <a:pPr lvl="2"/>
            <a:r>
              <a:rPr lang="de-DE" dirty="0">
                <a:latin typeface="Arial" panose="020B0604020202020204" pitchFamily="34" charset="0"/>
                <a:cs typeface="Arial" panose="020B0604020202020204" pitchFamily="34" charset="0"/>
              </a:rPr>
              <a:t>Besondere Aufbauorganisation </a:t>
            </a:r>
          </a:p>
          <a:p>
            <a:pPr lvl="2"/>
            <a:r>
              <a:rPr lang="de-DE" dirty="0">
                <a:latin typeface="Arial" panose="020B0604020202020204" pitchFamily="34" charset="0"/>
                <a:cs typeface="Arial" panose="020B0604020202020204" pitchFamily="34" charset="0"/>
              </a:rPr>
              <a:t>Verwaltungsstab </a:t>
            </a:r>
          </a:p>
          <a:p>
            <a:pPr lvl="2"/>
            <a:r>
              <a:rPr lang="de-DE" dirty="0">
                <a:latin typeface="Arial" panose="020B0604020202020204" pitchFamily="34" charset="0"/>
                <a:cs typeface="Arial" panose="020B0604020202020204" pitchFamily="34" charset="0"/>
              </a:rPr>
              <a:t>Koordinierungsstab Kommunikation KoKo</a:t>
            </a:r>
          </a:p>
          <a:p>
            <a:r>
              <a:rPr lang="de-DE" dirty="0">
                <a:latin typeface="Arial" panose="020B0604020202020204" pitchFamily="34" charset="0"/>
                <a:cs typeface="Arial" panose="020B0604020202020204" pitchFamily="34" charset="0"/>
              </a:rPr>
              <a:t>Wettereignisse</a:t>
            </a:r>
          </a:p>
          <a:p>
            <a:pPr lvl="2"/>
            <a:r>
              <a:rPr lang="de-DE" dirty="0">
                <a:latin typeface="Arial" panose="020B0604020202020204" pitchFamily="34" charset="0"/>
                <a:cs typeface="Arial" panose="020B0604020202020204" pitchFamily="34" charset="0"/>
              </a:rPr>
              <a:t>Wetterwarnungen</a:t>
            </a:r>
          </a:p>
          <a:p>
            <a:pPr lvl="2"/>
            <a:r>
              <a:rPr lang="de-DE" dirty="0">
                <a:latin typeface="Arial" panose="020B0604020202020204" pitchFamily="34" charset="0"/>
                <a:cs typeface="Arial" panose="020B0604020202020204" pitchFamily="34" charset="0"/>
              </a:rPr>
              <a:t>Schutzmaßnahmen </a:t>
            </a:r>
          </a:p>
          <a:p>
            <a:pPr lvl="2"/>
            <a:r>
              <a:rPr lang="de-DE" dirty="0">
                <a:latin typeface="Arial" panose="020B0604020202020204" pitchFamily="34" charset="0"/>
                <a:cs typeface="Arial" panose="020B0604020202020204" pitchFamily="34" charset="0"/>
              </a:rPr>
              <a:t>Ereignisbewältigung </a:t>
            </a:r>
          </a:p>
          <a:p>
            <a:r>
              <a:rPr lang="de-DE" dirty="0">
                <a:latin typeface="Arial" panose="020B0604020202020204" pitchFamily="34" charset="0"/>
                <a:cs typeface="Arial" panose="020B0604020202020204" pitchFamily="34" charset="0"/>
              </a:rPr>
              <a:t>Anhang </a:t>
            </a:r>
          </a:p>
          <a:p>
            <a:pPr lvl="2"/>
            <a:r>
              <a:rPr lang="de-DE" dirty="0">
                <a:latin typeface="Arial" panose="020B0604020202020204" pitchFamily="34" charset="0"/>
                <a:cs typeface="Arial" panose="020B0604020202020204" pitchFamily="34" charset="0"/>
              </a:rPr>
              <a:t>Gesetze, Vorschriften etc. </a:t>
            </a:r>
          </a:p>
          <a:p>
            <a:pPr marL="0" lvl="2" indent="0">
              <a:buNone/>
            </a:pPr>
            <a:endParaRPr lang="de-DE"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BAA0E54-FDB3-4DD0-8EB7-599741BE22FD}"/>
              </a:ext>
            </a:extLst>
          </p:cNvPr>
          <p:cNvSpPr txBox="1"/>
          <p:nvPr/>
        </p:nvSpPr>
        <p:spPr>
          <a:xfrm>
            <a:off x="4332660" y="1197570"/>
            <a:ext cx="1490578" cy="369332"/>
          </a:xfrm>
          <a:prstGeom prst="rect">
            <a:avLst/>
          </a:prstGeom>
          <a:solidFill>
            <a:srgbClr val="FFFF00"/>
          </a:solidFill>
        </p:spPr>
        <p:txBody>
          <a:bodyPr wrap="square" rtlCol="0">
            <a:spAutoFit/>
          </a:bodyPr>
          <a:lstStyle/>
          <a:p>
            <a:pPr algn="ctr"/>
            <a:r>
              <a:rPr lang="de-DE" dirty="0">
                <a:latin typeface="Arial" panose="020B0604020202020204" pitchFamily="34" charset="0"/>
                <a:ea typeface="Open Sans" panose="020B0604020202020204" charset="0"/>
                <a:cs typeface="Arial" panose="020B0604020202020204" pitchFamily="34" charset="0"/>
              </a:rPr>
              <a:t>Anpassen!</a:t>
            </a:r>
          </a:p>
        </p:txBody>
      </p:sp>
      <p:sp>
        <p:nvSpPr>
          <p:cNvPr id="13" name="Textfeld 12">
            <a:extLst>
              <a:ext uri="{FF2B5EF4-FFF2-40B4-BE49-F238E27FC236}">
                <a16:creationId xmlns:a16="http://schemas.microsoft.com/office/drawing/2014/main" id="{4BD03FE7-C25E-4730-A77B-6EC9D6DC0A54}"/>
              </a:ext>
            </a:extLst>
          </p:cNvPr>
          <p:cNvSpPr txBox="1"/>
          <p:nvPr/>
        </p:nvSpPr>
        <p:spPr>
          <a:xfrm>
            <a:off x="3779837" y="7984995"/>
            <a:ext cx="1490578" cy="369332"/>
          </a:xfrm>
          <a:prstGeom prst="rect">
            <a:avLst/>
          </a:prstGeom>
          <a:solidFill>
            <a:srgbClr val="FFFF00"/>
          </a:solidFill>
        </p:spPr>
        <p:txBody>
          <a:bodyPr wrap="square" rtlCol="0">
            <a:spAutoFit/>
          </a:bodyPr>
          <a:lstStyle/>
          <a:p>
            <a:pPr algn="ctr"/>
            <a:r>
              <a:rPr lang="de-DE" dirty="0">
                <a:latin typeface="Arial" panose="020B0604020202020204" pitchFamily="34" charset="0"/>
                <a:ea typeface="Open Sans" panose="020B0604020202020204" charset="0"/>
                <a:cs typeface="Arial" panose="020B0604020202020204" pitchFamily="34" charset="0"/>
              </a:rPr>
              <a:t>Ergänzen</a:t>
            </a:r>
          </a:p>
        </p:txBody>
      </p:sp>
    </p:spTree>
    <p:extLst>
      <p:ext uri="{BB962C8B-B14F-4D97-AF65-F5344CB8AC3E}">
        <p14:creationId xmlns:p14="http://schemas.microsoft.com/office/powerpoint/2010/main" val="8148625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a:t>LKatSG</a:t>
            </a:r>
            <a:endParaRPr lang="de-DE" dirty="0"/>
          </a:p>
        </p:txBody>
      </p:sp>
      <p:sp>
        <p:nvSpPr>
          <p:cNvPr id="2" name="Textplatzhalter 1"/>
          <p:cNvSpPr>
            <a:spLocks noGrp="1"/>
          </p:cNvSpPr>
          <p:nvPr>
            <p:ph type="body" sz="quarter" idx="10"/>
          </p:nvPr>
        </p:nvSpPr>
        <p:spPr/>
        <p:txBody>
          <a:bodyPr/>
          <a:lstStyle/>
          <a:p>
            <a:r>
              <a:rPr lang="de-DE"/>
              <a:t>§5</a:t>
            </a:r>
            <a:endParaRPr lang="de-DE" dirty="0"/>
          </a:p>
        </p:txBody>
      </p:sp>
      <p:sp>
        <p:nvSpPr>
          <p:cNvPr id="6" name="Textplatzhalter 5"/>
          <p:cNvSpPr>
            <a:spLocks noGrp="1"/>
          </p:cNvSpPr>
          <p:nvPr>
            <p:ph type="body" sz="quarter" idx="11"/>
          </p:nvPr>
        </p:nvSpPr>
        <p:spPr/>
        <p:txBody>
          <a:bodyPr/>
          <a:lstStyle/>
          <a:p>
            <a:r>
              <a:rPr lang="de-DE" dirty="0"/>
              <a:t>§ 5 - Im Katastrophenschutz mitwirkende Behörden, Einrichtungen, Stellen und Berufsvertretungen</a:t>
            </a:r>
          </a:p>
          <a:p>
            <a:pPr lvl="1"/>
            <a:r>
              <a:rPr lang="de-DE" dirty="0"/>
              <a:t>(1) Alle der Katastrophenschutzbehörde gleich- oder nachgeordneten Behörden, Einrichtungen und</a:t>
            </a:r>
          </a:p>
          <a:p>
            <a:pPr lvl="1"/>
            <a:r>
              <a:rPr lang="de-DE" dirty="0"/>
              <a:t>Stellen des Landes sowie der juristischen Personen des öffentlichen Rechts, die der Aufsicht des Landes unterstehen und im Bezirk der Katastrophenschutzbehörde eigene Zuständigkeiten besitzen, die öffentlich geförderten Akutkrankenhäuser und ihre Träger, die Träger und Einrichtungen des Rettungsdienstes sowie die Kammern nach dem Kammergesetz des Landes wirken im Rahmen ihres Aufgabenbereichs im Katastrophenschutz mit. Die Leitstellen für die Feuerwehren sind Stellen, die Rettungsleitstellen sind Rettungsdiensteinrichtungen im Sinne dieser Vorschrift. Die Katastrophenschutzbehörde koordiniert die Arbeit der im Katastrophenschutz Mitwirkenden mit Ausnahme der obersten Landesbehörden.</a:t>
            </a:r>
          </a:p>
          <a:p>
            <a:pPr lvl="1"/>
            <a:endParaRPr lang="de-DE" dirty="0">
              <a:hlinkClick r:id="rId3" action="ppaction://hlinksldjump"/>
            </a:endParaRPr>
          </a:p>
          <a:p>
            <a:pPr lvl="1"/>
            <a:r>
              <a:rPr lang="de-DE" dirty="0">
                <a:hlinkClick r:id="rId3" action="ppaction://hlinksldjump"/>
              </a:rPr>
              <a:t>(2) … auf der nächsten Seite</a:t>
            </a:r>
            <a:endParaRPr lang="en-GB" dirty="0"/>
          </a:p>
        </p:txBody>
      </p:sp>
    </p:spTree>
    <p:extLst>
      <p:ext uri="{BB962C8B-B14F-4D97-AF65-F5344CB8AC3E}">
        <p14:creationId xmlns:p14="http://schemas.microsoft.com/office/powerpoint/2010/main" val="6492258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a:t>LKatSG</a:t>
            </a:r>
            <a:endParaRPr lang="de-DE" dirty="0"/>
          </a:p>
        </p:txBody>
      </p:sp>
      <p:sp>
        <p:nvSpPr>
          <p:cNvPr id="2" name="Textplatzhalter 1"/>
          <p:cNvSpPr>
            <a:spLocks noGrp="1"/>
          </p:cNvSpPr>
          <p:nvPr>
            <p:ph type="body" sz="quarter" idx="10"/>
          </p:nvPr>
        </p:nvSpPr>
        <p:spPr/>
        <p:txBody>
          <a:bodyPr/>
          <a:lstStyle/>
          <a:p>
            <a:r>
              <a:rPr lang="de-DE"/>
              <a:t>§5</a:t>
            </a:r>
            <a:endParaRPr lang="de-DE" dirty="0"/>
          </a:p>
        </p:txBody>
      </p:sp>
      <p:sp>
        <p:nvSpPr>
          <p:cNvPr id="6" name="Textplatzhalter 5"/>
          <p:cNvSpPr>
            <a:spLocks noGrp="1"/>
          </p:cNvSpPr>
          <p:nvPr>
            <p:ph type="body" sz="quarter" idx="11"/>
          </p:nvPr>
        </p:nvSpPr>
        <p:spPr/>
        <p:txBody>
          <a:bodyPr/>
          <a:lstStyle/>
          <a:p>
            <a:pPr lvl="1"/>
            <a:r>
              <a:rPr lang="de-DE" dirty="0">
                <a:hlinkClick r:id="rId3" action="ppaction://hlinksldjump"/>
              </a:rPr>
              <a:t>(1) … auf der vorherigen Seiten</a:t>
            </a:r>
            <a:endParaRPr lang="de-DE" dirty="0"/>
          </a:p>
          <a:p>
            <a:pPr lvl="1"/>
            <a:r>
              <a:rPr lang="de-DE" dirty="0"/>
              <a:t>(2) Die Mitwirkung im Katastrophenschutz im Sinne dieser Vorschrift umfasst insbesondere die Verpflichtung,</a:t>
            </a:r>
          </a:p>
          <a:p>
            <a:pPr lvl="1"/>
            <a:r>
              <a:rPr lang="de-DE" dirty="0"/>
              <a:t>1. die unverzügliche Abgabe von Meldungen über Katastrophen und schwere Schadensereignisse,</a:t>
            </a:r>
          </a:p>
          <a:p>
            <a:pPr lvl="1"/>
            <a:r>
              <a:rPr lang="de-DE" dirty="0"/>
              <a:t>bei denen nicht auszuschließen ist, dass sie das Ausmaß einer Katastrophe haben oder annehmen</a:t>
            </a:r>
          </a:p>
          <a:p>
            <a:pPr lvl="1"/>
            <a:r>
              <a:rPr lang="de-DE" dirty="0"/>
              <a:t>können, an die Katastrophenschutzbehörde sicherzustellen,</a:t>
            </a:r>
          </a:p>
          <a:p>
            <a:pPr lvl="1"/>
            <a:r>
              <a:rPr lang="de-DE" dirty="0"/>
              <a:t>2. Alarm- und Einsatzpläne für notwendig werdende eigene Maßnahmen in Abstimmung mit den</a:t>
            </a:r>
          </a:p>
          <a:p>
            <a:pPr lvl="1"/>
            <a:r>
              <a:rPr lang="de-DE" dirty="0"/>
              <a:t>Alarm- und Einsatzplänen der Katastrophenschutzbehörde auszuarbeiten und weiterzuführen,</a:t>
            </a:r>
          </a:p>
          <a:p>
            <a:pPr lvl="1"/>
            <a:r>
              <a:rPr lang="de-DE" dirty="0"/>
              <a:t>3. auf Anforderung an Übungen unter einheitlicher Führung der Katastrophenschutzbehörde teilzunehmen.</a:t>
            </a:r>
          </a:p>
          <a:p>
            <a:endParaRPr lang="en-GB" dirty="0"/>
          </a:p>
        </p:txBody>
      </p:sp>
    </p:spTree>
    <p:extLst>
      <p:ext uri="{BB962C8B-B14F-4D97-AF65-F5344CB8AC3E}">
        <p14:creationId xmlns:p14="http://schemas.microsoft.com/office/powerpoint/2010/main" val="5417931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VwV Stabsarbeit </a:t>
            </a:r>
          </a:p>
        </p:txBody>
      </p:sp>
      <p:sp>
        <p:nvSpPr>
          <p:cNvPr id="2" name="Textplatzhalter 1"/>
          <p:cNvSpPr>
            <a:spLocks noGrp="1"/>
          </p:cNvSpPr>
          <p:nvPr>
            <p:ph type="body" sz="quarter" idx="10"/>
          </p:nvPr>
        </p:nvSpPr>
        <p:spPr/>
        <p:txBody>
          <a:bodyPr/>
          <a:lstStyle/>
          <a:p>
            <a:r>
              <a:rPr lang="de-DE"/>
              <a:t>1 Allgemeines</a:t>
            </a:r>
            <a:endParaRPr lang="de-DE" dirty="0"/>
          </a:p>
        </p:txBody>
      </p:sp>
      <p:sp>
        <p:nvSpPr>
          <p:cNvPr id="6" name="Textplatzhalter 5"/>
          <p:cNvSpPr>
            <a:spLocks noGrp="1"/>
          </p:cNvSpPr>
          <p:nvPr>
            <p:ph type="body" sz="quarter" idx="11"/>
          </p:nvPr>
        </p:nvSpPr>
        <p:spPr/>
        <p:txBody>
          <a:bodyPr/>
          <a:lstStyle/>
          <a:p>
            <a:pPr lvl="0"/>
            <a:r>
              <a:rPr lang="de-DE" dirty="0"/>
              <a:t>1 Allgemeines </a:t>
            </a:r>
          </a:p>
          <a:p>
            <a:pPr lvl="0"/>
            <a:endParaRPr lang="de-DE" dirty="0"/>
          </a:p>
          <a:p>
            <a:pPr lvl="1"/>
            <a:r>
              <a:rPr lang="de-DE" dirty="0"/>
              <a:t>Eine wesentliche Voraussetzung für Einsatz und Führung im Bevölkerungsschutz ist die ressort- und fachübergreifende Zusammenarbeit aller an der nicht-polizeilichen Gefahrenabwehr Beteiligten. </a:t>
            </a:r>
          </a:p>
          <a:p>
            <a:pPr lvl="1"/>
            <a:r>
              <a:rPr lang="de-DE" dirty="0"/>
              <a:t>Die nachstehend beschriebene Organisation ist auch für die Erledigung von Verwaltungsaufgaben geeignet, die im originären Zuständigkeitsbereich der Behörde liegen und unvorhergesehen, kurzfristig sowie gegebenenfalls unter Beteiligung mehrerer Fachbereiche erledigt werden müssen (Krisenmanagement).  </a:t>
            </a:r>
          </a:p>
          <a:p>
            <a:pPr lvl="1"/>
            <a:r>
              <a:rPr lang="de-DE" dirty="0"/>
              <a:t>Nur wenn alle Kräfte schnell, planvoll und koordiniert zusammenwirken und ein einheitliches Führungsverständnis haben, ist ein wirksames und effizientes Krisenmanagement möglich. Mit dieser Verwaltungsvorschrift wird daher eine durchgängige Organisationsform zur Bewältigung solcher Ereignisse auf allen Ebenen beschrieben. Sie setzt zugleich die von der ständigen Konferenz der Innenminister und Senatoren (INK) am 21. November 2003 gebilligten bundeseinheitlichen "Hinweise zur Bildung von Stäben der administrativ-organisatorischen Komponente (Verwaltungsstäbe (</a:t>
            </a:r>
            <a:r>
              <a:rPr lang="de-DE" dirty="0" err="1"/>
              <a:t>VwS</a:t>
            </a:r>
            <a:r>
              <a:rPr lang="de-DE" dirty="0"/>
              <a:t>)" um. </a:t>
            </a:r>
          </a:p>
          <a:p>
            <a:pPr lvl="1"/>
            <a:r>
              <a:rPr lang="de-DE" dirty="0"/>
              <a:t>Wie das Landeskatastrophenschutzgesetz (</a:t>
            </a:r>
            <a:r>
              <a:rPr lang="de-DE" dirty="0" err="1"/>
              <a:t>LKatsG</a:t>
            </a:r>
            <a:r>
              <a:rPr lang="de-DE" dirty="0"/>
              <a:t>) lässt auch diese Verwaltungsvorschrift im Grundsatz unberührt, dass jeder Fachbereich für seine Aufgaben federführend zuständig ist und auch in Krisensituation bleibt.</a:t>
            </a:r>
          </a:p>
          <a:p>
            <a:endParaRPr lang="de-DE" dirty="0"/>
          </a:p>
        </p:txBody>
      </p:sp>
    </p:spTree>
    <p:extLst>
      <p:ext uri="{BB962C8B-B14F-4D97-AF65-F5344CB8AC3E}">
        <p14:creationId xmlns:p14="http://schemas.microsoft.com/office/powerpoint/2010/main" val="10623780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VwV Stabsarbeit </a:t>
            </a:r>
          </a:p>
        </p:txBody>
      </p:sp>
      <p:sp>
        <p:nvSpPr>
          <p:cNvPr id="2" name="Textplatzhalter 1"/>
          <p:cNvSpPr>
            <a:spLocks noGrp="1"/>
          </p:cNvSpPr>
          <p:nvPr>
            <p:ph type="body" sz="quarter" idx="10"/>
          </p:nvPr>
        </p:nvSpPr>
        <p:spPr/>
        <p:txBody>
          <a:bodyPr/>
          <a:lstStyle/>
          <a:p>
            <a:r>
              <a:rPr lang="de-DE"/>
              <a:t>2 Geltungsbereich und Zuständigkeiten</a:t>
            </a:r>
            <a:endParaRPr lang="de-DE" dirty="0"/>
          </a:p>
        </p:txBody>
      </p:sp>
      <p:sp>
        <p:nvSpPr>
          <p:cNvPr id="6" name="Textplatzhalter 5"/>
          <p:cNvSpPr>
            <a:spLocks noGrp="1"/>
          </p:cNvSpPr>
          <p:nvPr>
            <p:ph type="body" sz="quarter" idx="11"/>
          </p:nvPr>
        </p:nvSpPr>
        <p:spPr/>
        <p:txBody>
          <a:bodyPr/>
          <a:lstStyle/>
          <a:p>
            <a:r>
              <a:rPr lang="de-DE" dirty="0"/>
              <a:t>2 Geltungsbereich und Zuständigkeiten</a:t>
            </a:r>
          </a:p>
          <a:p>
            <a:pPr lvl="1"/>
            <a:endParaRPr lang="de-DE" dirty="0"/>
          </a:p>
          <a:p>
            <a:pPr lvl="1"/>
            <a:r>
              <a:rPr lang="de-DE" dirty="0"/>
              <a:t>Die Verwaltungsvorschrift ist für die Stabsarbeit bei drohenden und bereits eingetretenen außergewöhnlichen Ereignissen (Krisen) einschließlich des Katastrophenfalls anzuwenden. Sie gilt für die Katastrophenschutzbehörden, die im Katastrophenschutz mitwirkenden Behörden sowie die Träger der Katastrophenhilfe in Sinne der §§ 4, 5 und 9 des </a:t>
            </a:r>
            <a:r>
              <a:rPr lang="de-DE" dirty="0" err="1"/>
              <a:t>LKatsG</a:t>
            </a:r>
            <a:r>
              <a:rPr lang="de-DE" dirty="0"/>
              <a:t> und lässt Maßnahmen aufgrund anderer Rechtsvorschriften unberührt. </a:t>
            </a:r>
          </a:p>
          <a:p>
            <a:pPr lvl="1"/>
            <a:endParaRPr lang="de-DE" dirty="0"/>
          </a:p>
          <a:p>
            <a:pPr lvl="1"/>
            <a:r>
              <a:rPr lang="de-DE" dirty="0"/>
              <a:t>Auf der Grundlage dieser Verwaltungsvorschrift sind von den Katastrophenschutzbehörden Stabsdienstordnungen nach beiliegendem Muster zu erstellen. Das Muster stellt dabei einen Rahmen dar, der um behördenspezifische Besonderheiten konkretisiert werden kann. Stabsdienstordnung anderer Behörden sollen diesem Muster entsprechen; ressortspezifische Besonderheiten können dabei berücksichtigt werden. </a:t>
            </a:r>
          </a:p>
          <a:p>
            <a:pPr lvl="1"/>
            <a:r>
              <a:rPr lang="de-DE" dirty="0"/>
              <a:t>Für die Zuständigkeit für Maßnahmen nach dieser Verwaltungsvorschrift gelten auch außerhalb des Katastrophen(vor)</a:t>
            </a:r>
            <a:r>
              <a:rPr lang="de-DE" dirty="0" err="1"/>
              <a:t>alarms</a:t>
            </a:r>
            <a:r>
              <a:rPr lang="de-DE" dirty="0"/>
              <a:t> die §§ 6 und 7 </a:t>
            </a:r>
            <a:r>
              <a:rPr lang="de-DE" dirty="0" err="1"/>
              <a:t>LKatsG</a:t>
            </a:r>
            <a:r>
              <a:rPr lang="de-DE" dirty="0"/>
              <a:t> entsprechend.</a:t>
            </a:r>
          </a:p>
          <a:p>
            <a:endParaRPr lang="en-GB" dirty="0"/>
          </a:p>
        </p:txBody>
      </p:sp>
    </p:spTree>
    <p:extLst>
      <p:ext uri="{BB962C8B-B14F-4D97-AF65-F5344CB8AC3E}">
        <p14:creationId xmlns:p14="http://schemas.microsoft.com/office/powerpoint/2010/main" val="27625184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VwV Stabsarbeit </a:t>
            </a:r>
          </a:p>
        </p:txBody>
      </p:sp>
      <p:sp>
        <p:nvSpPr>
          <p:cNvPr id="2" name="Textplatzhalter 1"/>
          <p:cNvSpPr>
            <a:spLocks noGrp="1"/>
          </p:cNvSpPr>
          <p:nvPr>
            <p:ph type="body" sz="quarter" idx="10"/>
          </p:nvPr>
        </p:nvSpPr>
        <p:spPr/>
        <p:txBody>
          <a:bodyPr/>
          <a:lstStyle/>
          <a:p>
            <a:r>
              <a:rPr lang="de-DE"/>
              <a:t>3 Organisationsstruktur</a:t>
            </a:r>
            <a:endParaRPr lang="de-DE" dirty="0"/>
          </a:p>
        </p:txBody>
      </p:sp>
      <p:sp>
        <p:nvSpPr>
          <p:cNvPr id="12" name="Textplatzhalter 11"/>
          <p:cNvSpPr>
            <a:spLocks noGrp="1"/>
          </p:cNvSpPr>
          <p:nvPr>
            <p:ph type="body" sz="quarter" idx="11"/>
          </p:nvPr>
        </p:nvSpPr>
        <p:spPr/>
        <p:txBody>
          <a:bodyPr/>
          <a:lstStyle/>
          <a:p>
            <a:r>
              <a:rPr lang="de-DE" dirty="0"/>
              <a:t>3 Organisationsstruktur</a:t>
            </a:r>
          </a:p>
          <a:p>
            <a:endParaRPr lang="de-DE" dirty="0"/>
          </a:p>
          <a:p>
            <a:pPr lvl="1"/>
            <a:r>
              <a:rPr lang="de-DE" dirty="0"/>
              <a:t>Die Organisation gliedert sich in drei Bereiche:</a:t>
            </a:r>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r>
              <a:rPr lang="de-DE" dirty="0"/>
              <a:t>Die oder der politisch Gesamtverantwortliche muss regelmäßig sowohl Verwaltungsmaßnahmen (administrativ-organisatorische Aufgaben) als auch</a:t>
            </a:r>
          </a:p>
          <a:p>
            <a:pPr lvl="1"/>
            <a:r>
              <a:rPr lang="de-DE" dirty="0"/>
              <a:t>Einsatzmaßnahmen (operativ-taktische Aufgaben) veranlassen, koordinieren und verantworten.</a:t>
            </a:r>
          </a:p>
          <a:p>
            <a:pPr lvl="1"/>
            <a:r>
              <a:rPr lang="de-DE" dirty="0"/>
              <a:t>Die Behördenleitung kann sich dafür im administrativ-organisatorischen Bereich eines </a:t>
            </a:r>
          </a:p>
          <a:p>
            <a:pPr lvl="1"/>
            <a:r>
              <a:rPr lang="de-DE" dirty="0"/>
              <a:t>Verwaltungsstabs und im operativ-taktischen Bereich eines Führungsstabs bedienen, die ihr unterstellt sind.</a:t>
            </a:r>
          </a:p>
          <a:p>
            <a:endParaRPr lang="en-GB" dirty="0"/>
          </a:p>
        </p:txBody>
      </p:sp>
      <p:sp>
        <p:nvSpPr>
          <p:cNvPr id="5" name="Textfeld 4"/>
          <p:cNvSpPr txBox="1"/>
          <p:nvPr/>
        </p:nvSpPr>
        <p:spPr>
          <a:xfrm>
            <a:off x="2919513" y="2934254"/>
            <a:ext cx="1863524" cy="830997"/>
          </a:xfrm>
          <a:prstGeom prst="rect">
            <a:avLst/>
          </a:prstGeom>
          <a:noFill/>
          <a:ln>
            <a:solidFill>
              <a:schemeClr val="tx1"/>
            </a:solidFill>
          </a:ln>
        </p:spPr>
        <p:txBody>
          <a:bodyPr wrap="square" rtlCol="0">
            <a:spAutoFit/>
          </a:bodyPr>
          <a:lstStyle/>
          <a:p>
            <a:pPr algn="ctr"/>
            <a:r>
              <a:rPr lang="de-CH" sz="1600" dirty="0">
                <a:latin typeface="Open Sans" panose="020B0606030504020204" pitchFamily="34" charset="0"/>
                <a:ea typeface="Open Sans" panose="020B0606030504020204" pitchFamily="34" charset="0"/>
                <a:cs typeface="Open Sans" panose="020B0606030504020204" pitchFamily="34" charset="0"/>
              </a:rPr>
              <a:t>politisch </a:t>
            </a:r>
          </a:p>
          <a:p>
            <a:pPr algn="ctr"/>
            <a:r>
              <a:rPr lang="de-CH" sz="1600" dirty="0">
                <a:latin typeface="Open Sans" panose="020B0606030504020204" pitchFamily="34" charset="0"/>
                <a:ea typeface="Open Sans" panose="020B0606030504020204" pitchFamily="34" charset="0"/>
                <a:cs typeface="Open Sans" panose="020B0606030504020204" pitchFamily="34" charset="0"/>
              </a:rPr>
              <a:t>Gesamt-verantwortlicher</a:t>
            </a:r>
          </a:p>
        </p:txBody>
      </p:sp>
      <p:sp>
        <p:nvSpPr>
          <p:cNvPr id="6" name="Textfeld 5"/>
          <p:cNvSpPr txBox="1"/>
          <p:nvPr/>
        </p:nvSpPr>
        <p:spPr>
          <a:xfrm>
            <a:off x="1055989" y="4065515"/>
            <a:ext cx="1863524" cy="830997"/>
          </a:xfrm>
          <a:prstGeom prst="rect">
            <a:avLst/>
          </a:prstGeom>
          <a:noFill/>
          <a:ln>
            <a:solidFill>
              <a:schemeClr val="tx1"/>
            </a:solidFill>
          </a:ln>
        </p:spPr>
        <p:txBody>
          <a:bodyPr wrap="square" rtlCol="0">
            <a:spAutoFit/>
          </a:bodyPr>
          <a:lstStyle/>
          <a:p>
            <a:pPr algn="ctr"/>
            <a:r>
              <a:rPr lang="de-CH" sz="1600" dirty="0">
                <a:latin typeface="Open Sans" panose="020B0606030504020204" pitchFamily="34" charset="0"/>
                <a:ea typeface="Open Sans" panose="020B0606030504020204" pitchFamily="34" charset="0"/>
                <a:cs typeface="Open Sans" panose="020B0606030504020204" pitchFamily="34" charset="0"/>
              </a:rPr>
              <a:t>administrativ-organisatorischer Bereich</a:t>
            </a:r>
          </a:p>
        </p:txBody>
      </p:sp>
      <p:sp>
        <p:nvSpPr>
          <p:cNvPr id="7" name="Textfeld 6"/>
          <p:cNvSpPr txBox="1"/>
          <p:nvPr/>
        </p:nvSpPr>
        <p:spPr>
          <a:xfrm>
            <a:off x="4777129" y="4065514"/>
            <a:ext cx="1863524" cy="830997"/>
          </a:xfrm>
          <a:prstGeom prst="rect">
            <a:avLst/>
          </a:prstGeom>
          <a:noFill/>
          <a:ln>
            <a:solidFill>
              <a:schemeClr val="tx1"/>
            </a:solidFill>
          </a:ln>
        </p:spPr>
        <p:txBody>
          <a:bodyPr wrap="square" rtlCol="0">
            <a:spAutoFit/>
          </a:bodyPr>
          <a:lstStyle/>
          <a:p>
            <a:pPr algn="ctr"/>
            <a:r>
              <a:rPr lang="de-CH" sz="1600" dirty="0">
                <a:latin typeface="Open Sans" panose="020B0606030504020204" pitchFamily="34" charset="0"/>
                <a:ea typeface="Open Sans" panose="020B0606030504020204" pitchFamily="34" charset="0"/>
                <a:cs typeface="Open Sans" panose="020B0606030504020204" pitchFamily="34" charset="0"/>
              </a:rPr>
              <a:t>taktisch-</a:t>
            </a:r>
          </a:p>
          <a:p>
            <a:pPr algn="ctr"/>
            <a:r>
              <a:rPr lang="de-CH" sz="1600" dirty="0">
                <a:latin typeface="Open Sans" panose="020B0606030504020204" pitchFamily="34" charset="0"/>
                <a:ea typeface="Open Sans" panose="020B0606030504020204" pitchFamily="34" charset="0"/>
                <a:cs typeface="Open Sans" panose="020B0606030504020204" pitchFamily="34" charset="0"/>
              </a:rPr>
              <a:t>operativer </a:t>
            </a:r>
          </a:p>
          <a:p>
            <a:pPr algn="ctr"/>
            <a:r>
              <a:rPr lang="de-CH" sz="1600" dirty="0">
                <a:latin typeface="Open Sans" panose="020B0606030504020204" pitchFamily="34" charset="0"/>
                <a:ea typeface="Open Sans" panose="020B0606030504020204" pitchFamily="34" charset="0"/>
                <a:cs typeface="Open Sans" panose="020B0606030504020204" pitchFamily="34" charset="0"/>
              </a:rPr>
              <a:t>Bereich</a:t>
            </a:r>
          </a:p>
        </p:txBody>
      </p:sp>
      <p:cxnSp>
        <p:nvCxnSpPr>
          <p:cNvPr id="8" name="Gewinkelte Verbindung 13"/>
          <p:cNvCxnSpPr>
            <a:endCxn id="6" idx="3"/>
          </p:cNvCxnSpPr>
          <p:nvPr/>
        </p:nvCxnSpPr>
        <p:spPr bwMode="auto">
          <a:xfrm rot="10800000" flipV="1">
            <a:off x="2919513" y="3765250"/>
            <a:ext cx="931762" cy="715763"/>
          </a:xfrm>
          <a:prstGeom prst="bentConnector3">
            <a:avLst>
              <a:gd name="adj1" fmla="val -932"/>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Gewinkelte Verbindung 11"/>
          <p:cNvCxnSpPr>
            <a:cxnSpLocks/>
            <a:stCxn id="5" idx="2"/>
            <a:endCxn id="7" idx="1"/>
          </p:cNvCxnSpPr>
          <p:nvPr/>
        </p:nvCxnSpPr>
        <p:spPr bwMode="auto">
          <a:xfrm rot="16200000" flipH="1">
            <a:off x="3956321" y="3660205"/>
            <a:ext cx="715762" cy="925854"/>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6243771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VwV Stabsarbeit </a:t>
            </a:r>
          </a:p>
        </p:txBody>
      </p:sp>
      <p:sp>
        <p:nvSpPr>
          <p:cNvPr id="2" name="Textplatzhalter 1"/>
          <p:cNvSpPr>
            <a:spLocks noGrp="1"/>
          </p:cNvSpPr>
          <p:nvPr>
            <p:ph type="body" sz="quarter" idx="10"/>
          </p:nvPr>
        </p:nvSpPr>
        <p:spPr/>
        <p:txBody>
          <a:bodyPr/>
          <a:lstStyle/>
          <a:p>
            <a:r>
              <a:rPr lang="de-DE"/>
              <a:t>4 Stabsorganisation</a:t>
            </a:r>
            <a:endParaRPr lang="de-DE" dirty="0"/>
          </a:p>
        </p:txBody>
      </p:sp>
      <p:sp>
        <p:nvSpPr>
          <p:cNvPr id="6" name="Textplatzhalter 5"/>
          <p:cNvSpPr>
            <a:spLocks noGrp="1"/>
          </p:cNvSpPr>
          <p:nvPr>
            <p:ph type="body" sz="quarter" idx="11"/>
          </p:nvPr>
        </p:nvSpPr>
        <p:spPr/>
        <p:txBody>
          <a:bodyPr/>
          <a:lstStyle/>
          <a:p>
            <a:r>
              <a:rPr lang="de-DE" dirty="0"/>
              <a:t>4 Stabsorganisation</a:t>
            </a:r>
          </a:p>
          <a:p>
            <a:endParaRPr lang="de-DE" dirty="0"/>
          </a:p>
          <a:p>
            <a:pPr lvl="1"/>
            <a:r>
              <a:rPr lang="de-DE" dirty="0"/>
              <a:t>Verwaltungsstab: </a:t>
            </a:r>
          </a:p>
          <a:p>
            <a:pPr marL="285750" lvl="1" indent="-285750">
              <a:buFont typeface="Symbol" panose="05050102010706020507" pitchFamily="18" charset="2"/>
              <a:buChar char="-"/>
            </a:pPr>
            <a:r>
              <a:rPr lang="de-DE" dirty="0"/>
              <a:t>ist eine </a:t>
            </a:r>
            <a:r>
              <a:rPr lang="de-DE" u="sng" dirty="0"/>
              <a:t>besondere</a:t>
            </a:r>
            <a:r>
              <a:rPr lang="de-DE" dirty="0"/>
              <a:t> Organisationsform einer Behörde,</a:t>
            </a:r>
          </a:p>
          <a:p>
            <a:pPr marL="285750" lvl="1" indent="-285750">
              <a:buFont typeface="Symbol" panose="05050102010706020507" pitchFamily="18" charset="2"/>
              <a:buChar char="-"/>
            </a:pPr>
            <a:r>
              <a:rPr lang="de-DE" dirty="0"/>
              <a:t>ist </a:t>
            </a:r>
            <a:r>
              <a:rPr lang="de-DE" u="sng" dirty="0"/>
              <a:t>keine</a:t>
            </a:r>
            <a:r>
              <a:rPr lang="de-DE" dirty="0"/>
              <a:t> ständige Einrichtung, </a:t>
            </a:r>
          </a:p>
          <a:p>
            <a:pPr marL="285750" lvl="1" indent="-285750">
              <a:buFont typeface="Symbol" panose="05050102010706020507" pitchFamily="18" charset="2"/>
              <a:buChar char="-"/>
            </a:pPr>
            <a:r>
              <a:rPr lang="de-DE" dirty="0"/>
              <a:t>wird </a:t>
            </a:r>
            <a:r>
              <a:rPr lang="de-DE" u="sng" dirty="0"/>
              <a:t>ereignisabhängig</a:t>
            </a:r>
            <a:r>
              <a:rPr lang="de-DE" dirty="0"/>
              <a:t> für einen bestimmten Zeitraum gebildet, </a:t>
            </a:r>
          </a:p>
          <a:p>
            <a:pPr marL="285750" lvl="1" indent="-285750">
              <a:buFont typeface="Symbol" panose="05050102010706020507" pitchFamily="18" charset="2"/>
              <a:buChar char="-"/>
            </a:pPr>
            <a:r>
              <a:rPr lang="de-DE" dirty="0"/>
              <a:t>wird durch dazu ermächtigte Stellen bzw. Personen einberufen. </a:t>
            </a:r>
          </a:p>
          <a:p>
            <a:pPr lvl="1"/>
            <a:endParaRPr lang="de-DE" dirty="0"/>
          </a:p>
          <a:p>
            <a:pPr lvl="1"/>
            <a:r>
              <a:rPr lang="de-DE" dirty="0"/>
              <a:t>Verwaltungs- und Führungsstäbe können auf unterschiedlichen Verwaltungs- oder Führungsebenen zur selben Zeit und zur Bewältigung des selben Ereignisses eingerichtet sein.</a:t>
            </a:r>
          </a:p>
          <a:p>
            <a:endParaRPr lang="en-GB" dirty="0"/>
          </a:p>
        </p:txBody>
      </p:sp>
      <p:sp>
        <p:nvSpPr>
          <p:cNvPr id="10" name="Textfeld 9"/>
          <p:cNvSpPr txBox="1"/>
          <p:nvPr/>
        </p:nvSpPr>
        <p:spPr>
          <a:xfrm>
            <a:off x="2894113" y="6546530"/>
            <a:ext cx="1863524" cy="584775"/>
          </a:xfrm>
          <a:prstGeom prst="rect">
            <a:avLst/>
          </a:prstGeom>
          <a:noFill/>
          <a:ln>
            <a:solidFill>
              <a:schemeClr val="tx1"/>
            </a:solidFill>
          </a:ln>
        </p:spPr>
        <p:txBody>
          <a:bodyPr wrap="square" rtlCol="0">
            <a:spAutoFit/>
          </a:bodyPr>
          <a:lstStyle/>
          <a:p>
            <a:pPr algn="ctr"/>
            <a:r>
              <a:rPr lang="de-CH" sz="1600" dirty="0">
                <a:latin typeface="Open Sans" panose="020B0606030504020204" pitchFamily="34" charset="0"/>
                <a:ea typeface="Open Sans" panose="020B0606030504020204" pitchFamily="34" charset="0"/>
                <a:cs typeface="Open Sans" panose="020B0606030504020204" pitchFamily="34" charset="0"/>
              </a:rPr>
              <a:t>Behörden-</a:t>
            </a:r>
          </a:p>
          <a:p>
            <a:pPr algn="ctr"/>
            <a:r>
              <a:rPr lang="de-CH" sz="1600" dirty="0">
                <a:latin typeface="Open Sans" panose="020B0606030504020204" pitchFamily="34" charset="0"/>
                <a:ea typeface="Open Sans" panose="020B0606030504020204" pitchFamily="34" charset="0"/>
                <a:cs typeface="Open Sans" panose="020B0606030504020204" pitchFamily="34" charset="0"/>
              </a:rPr>
              <a:t>Leitung</a:t>
            </a:r>
          </a:p>
        </p:txBody>
      </p:sp>
      <p:sp>
        <p:nvSpPr>
          <p:cNvPr id="11" name="Textfeld 10"/>
          <p:cNvSpPr txBox="1"/>
          <p:nvPr/>
        </p:nvSpPr>
        <p:spPr>
          <a:xfrm>
            <a:off x="1030589" y="7677791"/>
            <a:ext cx="1863524" cy="830997"/>
          </a:xfrm>
          <a:prstGeom prst="rect">
            <a:avLst/>
          </a:prstGeom>
          <a:noFill/>
          <a:ln>
            <a:solidFill>
              <a:schemeClr val="tx1"/>
            </a:solidFill>
          </a:ln>
        </p:spPr>
        <p:txBody>
          <a:bodyPr wrap="square" rtlCol="0">
            <a:spAutoFit/>
          </a:bodyPr>
          <a:lstStyle/>
          <a:p>
            <a:pPr algn="ctr"/>
            <a:endParaRPr lang="de-DE" sz="1600" dirty="0">
              <a:latin typeface="Open Sans" panose="020B0606030504020204" pitchFamily="34" charset="0"/>
              <a:ea typeface="Open Sans" panose="020B0606030504020204" pitchFamily="34" charset="0"/>
              <a:cs typeface="Open Sans" panose="020B0606030504020204" pitchFamily="34" charset="0"/>
            </a:endParaRPr>
          </a:p>
          <a:p>
            <a:pPr algn="ctr"/>
            <a:r>
              <a:rPr lang="de-DE" sz="1600" dirty="0">
                <a:latin typeface="Open Sans" panose="020B0606030504020204" pitchFamily="34" charset="0"/>
                <a:ea typeface="Open Sans" panose="020B0606030504020204" pitchFamily="34" charset="0"/>
                <a:cs typeface="Open Sans" panose="020B0606030504020204" pitchFamily="34" charset="0"/>
              </a:rPr>
              <a:t>Verwaltungsstab</a:t>
            </a:r>
          </a:p>
          <a:p>
            <a:pPr algn="ctr"/>
            <a:endParaRPr lang="de-CH"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feld 11"/>
          <p:cNvSpPr txBox="1"/>
          <p:nvPr/>
        </p:nvSpPr>
        <p:spPr>
          <a:xfrm>
            <a:off x="4751729" y="7677790"/>
            <a:ext cx="1863524" cy="830997"/>
          </a:xfrm>
          <a:prstGeom prst="rect">
            <a:avLst/>
          </a:prstGeom>
          <a:noFill/>
          <a:ln>
            <a:solidFill>
              <a:schemeClr val="tx1"/>
            </a:solidFill>
          </a:ln>
        </p:spPr>
        <p:txBody>
          <a:bodyPr wrap="square" rtlCol="0">
            <a:spAutoFit/>
          </a:bodyPr>
          <a:lstStyle/>
          <a:p>
            <a:pPr algn="ctr"/>
            <a:endParaRPr lang="de-CH" sz="1600" dirty="0">
              <a:latin typeface="Open Sans" panose="020B0606030504020204" pitchFamily="34" charset="0"/>
              <a:ea typeface="Open Sans" panose="020B0606030504020204" pitchFamily="34" charset="0"/>
              <a:cs typeface="Open Sans" panose="020B0606030504020204" pitchFamily="34" charset="0"/>
            </a:endParaRPr>
          </a:p>
          <a:p>
            <a:pPr algn="ctr"/>
            <a:r>
              <a:rPr lang="de-CH" sz="1600" dirty="0">
                <a:latin typeface="Open Sans" panose="020B0606030504020204" pitchFamily="34" charset="0"/>
                <a:ea typeface="Open Sans" panose="020B0606030504020204" pitchFamily="34" charset="0"/>
                <a:cs typeface="Open Sans" panose="020B0606030504020204" pitchFamily="34" charset="0"/>
              </a:rPr>
              <a:t>Führungsstab</a:t>
            </a:r>
          </a:p>
          <a:p>
            <a:pPr algn="ctr"/>
            <a:endParaRPr lang="de-CH"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Gewinkelte Verbindung 11"/>
          <p:cNvCxnSpPr>
            <a:stCxn id="10" idx="2"/>
            <a:endCxn id="12" idx="1"/>
          </p:cNvCxnSpPr>
          <p:nvPr/>
        </p:nvCxnSpPr>
        <p:spPr bwMode="auto">
          <a:xfrm rot="16200000" flipH="1">
            <a:off x="3807810" y="7149370"/>
            <a:ext cx="961984" cy="925854"/>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Gewinkelte Verbindung 13"/>
          <p:cNvCxnSpPr>
            <a:stCxn id="10" idx="2"/>
            <a:endCxn id="11" idx="3"/>
          </p:cNvCxnSpPr>
          <p:nvPr/>
        </p:nvCxnSpPr>
        <p:spPr bwMode="auto">
          <a:xfrm rot="5400000">
            <a:off x="2879002" y="7146416"/>
            <a:ext cx="961985" cy="931762"/>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611691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VwV Stabsarbeit </a:t>
            </a:r>
          </a:p>
        </p:txBody>
      </p:sp>
      <p:sp>
        <p:nvSpPr>
          <p:cNvPr id="2" name="Textplatzhalter 1"/>
          <p:cNvSpPr>
            <a:spLocks noGrp="1"/>
          </p:cNvSpPr>
          <p:nvPr>
            <p:ph type="body" sz="quarter" idx="10"/>
          </p:nvPr>
        </p:nvSpPr>
        <p:spPr/>
        <p:txBody>
          <a:bodyPr/>
          <a:lstStyle/>
          <a:p>
            <a:r>
              <a:rPr lang="de-DE"/>
              <a:t>5 Behördenleitung</a:t>
            </a:r>
            <a:endParaRPr lang="de-DE" dirty="0"/>
          </a:p>
        </p:txBody>
      </p:sp>
      <p:sp>
        <p:nvSpPr>
          <p:cNvPr id="6" name="Textplatzhalter 5"/>
          <p:cNvSpPr>
            <a:spLocks noGrp="1"/>
          </p:cNvSpPr>
          <p:nvPr>
            <p:ph type="body" sz="quarter" idx="11"/>
          </p:nvPr>
        </p:nvSpPr>
        <p:spPr/>
        <p:txBody>
          <a:bodyPr/>
          <a:lstStyle/>
          <a:p>
            <a:r>
              <a:rPr lang="de-DE" dirty="0"/>
              <a:t>5 Behördenleitung</a:t>
            </a:r>
          </a:p>
          <a:p>
            <a:pPr lvl="1"/>
            <a:endParaRPr lang="de-DE" dirty="0"/>
          </a:p>
          <a:p>
            <a:pPr lvl="1"/>
            <a:r>
              <a:rPr lang="de-DE" dirty="0"/>
              <a:t>Die Behördenleitung beauftragt eine fachlich und persönlich geeignete Person mit der Leitung des Verwaltungsstabs, soweit sie nicht selbst die Leitung übernimmt. Sie veranlasst, koordiniert und steuert die Stabsarbeit und trifft die für die Bewältigung außergewöhnlicher Ereignisse notwendigen politisch-strategischen Entscheidungen.</a:t>
            </a:r>
          </a:p>
          <a:p>
            <a:pPr lvl="1"/>
            <a:r>
              <a:rPr lang="de-DE" dirty="0"/>
              <a:t>Die Behördenleitung entscheidet insbesondere, ob eine Katastrophe vorliegt (§ 1 Abs. 2, § 18 </a:t>
            </a:r>
            <a:r>
              <a:rPr lang="de-DE" dirty="0" err="1"/>
              <a:t>LKatSG</a:t>
            </a:r>
            <a:r>
              <a:rPr lang="de-DE" dirty="0"/>
              <a:t>), ob Katastrophenvoralarm auszulösen ist (§ 22 </a:t>
            </a:r>
            <a:r>
              <a:rPr lang="de-DE" dirty="0" err="1"/>
              <a:t>LKatSG</a:t>
            </a:r>
            <a:r>
              <a:rPr lang="de-DE" dirty="0"/>
              <a:t>), ob eine Katastrophe nicht mehr vorliegt (§ 1 Abs. 2, § 22 </a:t>
            </a:r>
            <a:r>
              <a:rPr lang="de-DE" dirty="0" err="1"/>
              <a:t>LKatSG</a:t>
            </a:r>
            <a:r>
              <a:rPr lang="de-DE" dirty="0"/>
              <a:t>) oder ob der Katastrophenvoralarm aufzuheben ist (§ 23 Abs. 3 </a:t>
            </a:r>
            <a:r>
              <a:rPr lang="de-DE" dirty="0" err="1"/>
              <a:t>LKatSG</a:t>
            </a:r>
            <a:r>
              <a:rPr lang="de-DE" dirty="0"/>
              <a:t>). Solange die Behördenleitung und dazu von ihr bevollmächtigte Vertretungen nicht zu erreichen sind, trifft der Polizeivollzugsdienst nach § 24 </a:t>
            </a:r>
            <a:r>
              <a:rPr lang="de-DE" dirty="0" err="1"/>
              <a:t>LKatSG</a:t>
            </a:r>
            <a:r>
              <a:rPr lang="de-DE" dirty="0"/>
              <a:t> die erforderlichen Entscheidungen.</a:t>
            </a:r>
          </a:p>
          <a:p>
            <a:endParaRPr lang="en-GB" dirty="0"/>
          </a:p>
        </p:txBody>
      </p:sp>
      <p:sp>
        <p:nvSpPr>
          <p:cNvPr id="15" name="Textfeld 14"/>
          <p:cNvSpPr txBox="1"/>
          <p:nvPr/>
        </p:nvSpPr>
        <p:spPr>
          <a:xfrm>
            <a:off x="2919513" y="7114050"/>
            <a:ext cx="1863524" cy="584775"/>
          </a:xfrm>
          <a:prstGeom prst="rect">
            <a:avLst/>
          </a:prstGeom>
          <a:noFill/>
          <a:ln>
            <a:solidFill>
              <a:schemeClr val="tx1"/>
            </a:solidFill>
          </a:ln>
        </p:spPr>
        <p:txBody>
          <a:bodyPr wrap="square" rtlCol="0">
            <a:spAutoFit/>
          </a:bodyPr>
          <a:lstStyle/>
          <a:p>
            <a:pPr algn="ctr"/>
            <a:r>
              <a:rPr lang="de-CH" sz="1600" dirty="0">
                <a:latin typeface="Arial" panose="020B0604020202020204" pitchFamily="34" charset="0"/>
                <a:ea typeface="Open Sans" panose="020B0606030504020204" pitchFamily="34" charset="0"/>
                <a:cs typeface="Arial" panose="020B0604020202020204" pitchFamily="34" charset="0"/>
              </a:rPr>
              <a:t>Behörden-</a:t>
            </a:r>
          </a:p>
          <a:p>
            <a:pPr algn="ctr"/>
            <a:r>
              <a:rPr lang="de-CH" sz="1600" dirty="0">
                <a:latin typeface="Arial" panose="020B0604020202020204" pitchFamily="34" charset="0"/>
                <a:ea typeface="Open Sans" panose="020B0606030504020204" pitchFamily="34" charset="0"/>
                <a:cs typeface="Arial" panose="020B0604020202020204" pitchFamily="34" charset="0"/>
              </a:rPr>
              <a:t>Leitung</a:t>
            </a:r>
          </a:p>
        </p:txBody>
      </p:sp>
      <p:sp>
        <p:nvSpPr>
          <p:cNvPr id="16" name="Textfeld 15"/>
          <p:cNvSpPr txBox="1"/>
          <p:nvPr/>
        </p:nvSpPr>
        <p:spPr>
          <a:xfrm>
            <a:off x="1055989" y="8245311"/>
            <a:ext cx="1863524" cy="830997"/>
          </a:xfrm>
          <a:prstGeom prst="rect">
            <a:avLst/>
          </a:prstGeom>
          <a:noFill/>
          <a:ln>
            <a:solidFill>
              <a:schemeClr val="tx1"/>
            </a:solidFill>
          </a:ln>
        </p:spPr>
        <p:txBody>
          <a:bodyPr wrap="square" rtlCol="0">
            <a:spAutoFit/>
          </a:bodyPr>
          <a:lstStyle/>
          <a:p>
            <a:pPr algn="ctr"/>
            <a:endParaRPr lang="de-DE" sz="1600" dirty="0">
              <a:latin typeface="Arial" panose="020B0604020202020204" pitchFamily="34" charset="0"/>
              <a:ea typeface="Open Sans" panose="020B0606030504020204" pitchFamily="34" charset="0"/>
              <a:cs typeface="Arial" panose="020B0604020202020204" pitchFamily="34" charset="0"/>
            </a:endParaRPr>
          </a:p>
          <a:p>
            <a:pPr algn="ctr"/>
            <a:r>
              <a:rPr lang="de-DE" sz="1600" dirty="0">
                <a:latin typeface="Arial" panose="020B0604020202020204" pitchFamily="34" charset="0"/>
                <a:ea typeface="Open Sans" panose="020B0606030504020204" pitchFamily="34" charset="0"/>
                <a:cs typeface="Arial" panose="020B0604020202020204" pitchFamily="34" charset="0"/>
              </a:rPr>
              <a:t>Verwaltungsstab</a:t>
            </a:r>
          </a:p>
          <a:p>
            <a:pPr algn="ctr"/>
            <a:endParaRPr lang="de-CH" sz="1600" dirty="0">
              <a:latin typeface="Arial" panose="020B0604020202020204" pitchFamily="34" charset="0"/>
              <a:ea typeface="Open Sans" panose="020B0606030504020204" pitchFamily="34" charset="0"/>
              <a:cs typeface="Arial" panose="020B0604020202020204" pitchFamily="34" charset="0"/>
            </a:endParaRPr>
          </a:p>
        </p:txBody>
      </p:sp>
      <p:sp>
        <p:nvSpPr>
          <p:cNvPr id="17" name="Textfeld 16"/>
          <p:cNvSpPr txBox="1"/>
          <p:nvPr/>
        </p:nvSpPr>
        <p:spPr>
          <a:xfrm>
            <a:off x="4777129" y="8245310"/>
            <a:ext cx="1863524" cy="830997"/>
          </a:xfrm>
          <a:prstGeom prst="rect">
            <a:avLst/>
          </a:prstGeom>
          <a:noFill/>
          <a:ln>
            <a:solidFill>
              <a:schemeClr val="tx1"/>
            </a:solidFill>
          </a:ln>
        </p:spPr>
        <p:txBody>
          <a:bodyPr wrap="square" rtlCol="0">
            <a:spAutoFit/>
          </a:bodyPr>
          <a:lstStyle/>
          <a:p>
            <a:pPr algn="ctr"/>
            <a:endParaRPr lang="de-CH" sz="1600" dirty="0">
              <a:latin typeface="Arial" panose="020B0604020202020204" pitchFamily="34" charset="0"/>
              <a:ea typeface="Open Sans" panose="020B0606030504020204" pitchFamily="34" charset="0"/>
              <a:cs typeface="Arial" panose="020B0604020202020204" pitchFamily="34" charset="0"/>
            </a:endParaRPr>
          </a:p>
          <a:p>
            <a:pPr algn="ctr"/>
            <a:r>
              <a:rPr lang="de-CH" sz="1600" dirty="0">
                <a:latin typeface="Arial" panose="020B0604020202020204" pitchFamily="34" charset="0"/>
                <a:ea typeface="Open Sans" panose="020B0606030504020204" pitchFamily="34" charset="0"/>
                <a:cs typeface="Arial" panose="020B0604020202020204" pitchFamily="34" charset="0"/>
              </a:rPr>
              <a:t>Führungsstab</a:t>
            </a:r>
          </a:p>
          <a:p>
            <a:pPr algn="ctr"/>
            <a:endParaRPr lang="de-CH" sz="1600" dirty="0">
              <a:latin typeface="Arial" panose="020B0604020202020204" pitchFamily="34" charset="0"/>
              <a:ea typeface="Open Sans" panose="020B0606030504020204" pitchFamily="34" charset="0"/>
              <a:cs typeface="Arial" panose="020B0604020202020204" pitchFamily="34" charset="0"/>
            </a:endParaRPr>
          </a:p>
        </p:txBody>
      </p:sp>
      <p:cxnSp>
        <p:nvCxnSpPr>
          <p:cNvPr id="18" name="Gewinkelte Verbindung 11"/>
          <p:cNvCxnSpPr>
            <a:stCxn id="15" idx="2"/>
            <a:endCxn id="17" idx="1"/>
          </p:cNvCxnSpPr>
          <p:nvPr/>
        </p:nvCxnSpPr>
        <p:spPr bwMode="auto">
          <a:xfrm rot="16200000" flipH="1">
            <a:off x="3833210" y="7716890"/>
            <a:ext cx="961984" cy="925854"/>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Gewinkelte Verbindung 13"/>
          <p:cNvCxnSpPr>
            <a:stCxn id="15" idx="2"/>
            <a:endCxn id="16" idx="3"/>
          </p:cNvCxnSpPr>
          <p:nvPr/>
        </p:nvCxnSpPr>
        <p:spPr bwMode="auto">
          <a:xfrm rot="5400000">
            <a:off x="2904402" y="7713936"/>
            <a:ext cx="961985" cy="931762"/>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1210793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VwV Stabsarbeit </a:t>
            </a:r>
          </a:p>
        </p:txBody>
      </p:sp>
      <p:sp>
        <p:nvSpPr>
          <p:cNvPr id="2" name="Textplatzhalter 1"/>
          <p:cNvSpPr>
            <a:spLocks noGrp="1"/>
          </p:cNvSpPr>
          <p:nvPr>
            <p:ph type="body" sz="quarter" idx="10"/>
          </p:nvPr>
        </p:nvSpPr>
        <p:spPr/>
        <p:txBody>
          <a:bodyPr/>
          <a:lstStyle/>
          <a:p>
            <a:r>
              <a:rPr lang="de-DE"/>
              <a:t>6.1 Verwaltungsstab</a:t>
            </a:r>
          </a:p>
          <a:p>
            <a:endParaRPr lang="de-DE" dirty="0"/>
          </a:p>
        </p:txBody>
      </p:sp>
      <p:sp>
        <p:nvSpPr>
          <p:cNvPr id="6" name="Textplatzhalter 5"/>
          <p:cNvSpPr>
            <a:spLocks noGrp="1"/>
          </p:cNvSpPr>
          <p:nvPr>
            <p:ph type="body" sz="quarter" idx="11"/>
          </p:nvPr>
        </p:nvSpPr>
        <p:spPr/>
        <p:txBody>
          <a:bodyPr/>
          <a:lstStyle/>
          <a:p>
            <a:r>
              <a:rPr lang="de-DE" dirty="0"/>
              <a:t>6.1 Verwaltungsstab</a:t>
            </a:r>
          </a:p>
          <a:p>
            <a:pPr lvl="1"/>
            <a:endParaRPr lang="de-DE" dirty="0"/>
          </a:p>
          <a:p>
            <a:pPr lvl="1"/>
            <a:r>
              <a:rPr lang="de-DE" dirty="0"/>
              <a:t>Ein Verwaltungsstab eignet sich zur Aufgabenerledigung, wenn aufgrund eines besonderen Ereignisses ein über das gewöhnliche Maß hinaus gehender großer Koordinations- und Entscheidungsbedarf besteht.</a:t>
            </a:r>
          </a:p>
          <a:p>
            <a:pPr lvl="1"/>
            <a:r>
              <a:rPr lang="de-DE" dirty="0"/>
              <a:t>Der Verwaltungsstab ist zugleich Katastrophenschutzstab im Sinne des § 2 Abs. 2</a:t>
            </a:r>
          </a:p>
          <a:p>
            <a:pPr lvl="1"/>
            <a:r>
              <a:rPr lang="de-DE" dirty="0"/>
              <a:t>Er kann auch bei Ereignissen einberufen werden, bei denen Einsatzkräfte nicht erforderlich oder noch nicht tätig sind.</a:t>
            </a:r>
          </a:p>
          <a:p>
            <a:endParaRPr lang="en-GB" dirty="0"/>
          </a:p>
        </p:txBody>
      </p:sp>
      <p:sp>
        <p:nvSpPr>
          <p:cNvPr id="15" name="Textfeld 14"/>
          <p:cNvSpPr txBox="1"/>
          <p:nvPr/>
        </p:nvSpPr>
        <p:spPr>
          <a:xfrm>
            <a:off x="2919513" y="5876926"/>
            <a:ext cx="1863524" cy="584775"/>
          </a:xfrm>
          <a:prstGeom prst="rect">
            <a:avLst/>
          </a:prstGeom>
          <a:noFill/>
          <a:ln>
            <a:solidFill>
              <a:schemeClr val="tx1"/>
            </a:solidFill>
          </a:ln>
        </p:spPr>
        <p:txBody>
          <a:bodyPr wrap="square" rtlCol="0">
            <a:spAutoFit/>
          </a:bodyPr>
          <a:lstStyle/>
          <a:p>
            <a:pPr algn="ctr"/>
            <a:r>
              <a:rPr lang="de-CH" sz="1600" dirty="0">
                <a:latin typeface="Open Sans" panose="020B0606030504020204" pitchFamily="34" charset="0"/>
                <a:ea typeface="Open Sans" panose="020B0606030504020204" pitchFamily="34" charset="0"/>
                <a:cs typeface="Open Sans" panose="020B0606030504020204" pitchFamily="34" charset="0"/>
              </a:rPr>
              <a:t>Behörden-</a:t>
            </a:r>
          </a:p>
          <a:p>
            <a:pPr algn="ctr"/>
            <a:r>
              <a:rPr lang="de-CH" sz="1600" dirty="0">
                <a:latin typeface="Open Sans" panose="020B0606030504020204" pitchFamily="34" charset="0"/>
                <a:ea typeface="Open Sans" panose="020B0606030504020204" pitchFamily="34" charset="0"/>
                <a:cs typeface="Open Sans" panose="020B0606030504020204" pitchFamily="34" charset="0"/>
              </a:rPr>
              <a:t>Leitung</a:t>
            </a:r>
          </a:p>
        </p:txBody>
      </p:sp>
      <p:sp>
        <p:nvSpPr>
          <p:cNvPr id="16" name="Textfeld 15"/>
          <p:cNvSpPr txBox="1"/>
          <p:nvPr/>
        </p:nvSpPr>
        <p:spPr>
          <a:xfrm>
            <a:off x="1055989" y="7008187"/>
            <a:ext cx="1863524" cy="830997"/>
          </a:xfrm>
          <a:prstGeom prst="rect">
            <a:avLst/>
          </a:prstGeom>
          <a:noFill/>
          <a:ln>
            <a:solidFill>
              <a:schemeClr val="tx1"/>
            </a:solidFill>
          </a:ln>
        </p:spPr>
        <p:txBody>
          <a:bodyPr wrap="square" rtlCol="0">
            <a:spAutoFit/>
          </a:bodyPr>
          <a:lstStyle/>
          <a:p>
            <a:pPr algn="ctr"/>
            <a:endParaRPr lang="de-DE" sz="1600" dirty="0">
              <a:latin typeface="Open Sans" panose="020B0606030504020204" pitchFamily="34" charset="0"/>
              <a:ea typeface="Open Sans" panose="020B0606030504020204" pitchFamily="34" charset="0"/>
              <a:cs typeface="Open Sans" panose="020B0606030504020204" pitchFamily="34" charset="0"/>
            </a:endParaRPr>
          </a:p>
          <a:p>
            <a:pPr algn="ctr"/>
            <a:r>
              <a:rPr lang="de-DE" sz="1600" dirty="0">
                <a:latin typeface="Open Sans" panose="020B0606030504020204" pitchFamily="34" charset="0"/>
                <a:ea typeface="Open Sans" panose="020B0606030504020204" pitchFamily="34" charset="0"/>
                <a:cs typeface="Open Sans" panose="020B0606030504020204" pitchFamily="34" charset="0"/>
              </a:rPr>
              <a:t>Verwaltungsstab</a:t>
            </a:r>
          </a:p>
          <a:p>
            <a:pPr algn="ctr"/>
            <a:endParaRPr lang="de-CH"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feld 16"/>
          <p:cNvSpPr txBox="1"/>
          <p:nvPr/>
        </p:nvSpPr>
        <p:spPr>
          <a:xfrm>
            <a:off x="4777129" y="7008186"/>
            <a:ext cx="1863524" cy="830997"/>
          </a:xfrm>
          <a:prstGeom prst="rect">
            <a:avLst/>
          </a:prstGeom>
          <a:noFill/>
          <a:ln>
            <a:solidFill>
              <a:schemeClr val="tx1"/>
            </a:solidFill>
          </a:ln>
        </p:spPr>
        <p:txBody>
          <a:bodyPr wrap="square" rtlCol="0">
            <a:spAutoFit/>
          </a:bodyPr>
          <a:lstStyle/>
          <a:p>
            <a:pPr algn="ctr"/>
            <a:endParaRPr lang="de-CH" sz="1600" dirty="0">
              <a:latin typeface="Open Sans" panose="020B0606030504020204" pitchFamily="34" charset="0"/>
              <a:ea typeface="Open Sans" panose="020B0606030504020204" pitchFamily="34" charset="0"/>
              <a:cs typeface="Open Sans" panose="020B0606030504020204" pitchFamily="34" charset="0"/>
            </a:endParaRPr>
          </a:p>
          <a:p>
            <a:pPr algn="ctr"/>
            <a:r>
              <a:rPr lang="de-CH" sz="1600" dirty="0">
                <a:latin typeface="Open Sans" panose="020B0606030504020204" pitchFamily="34" charset="0"/>
                <a:ea typeface="Open Sans" panose="020B0606030504020204" pitchFamily="34" charset="0"/>
                <a:cs typeface="Open Sans" panose="020B0606030504020204" pitchFamily="34" charset="0"/>
              </a:rPr>
              <a:t>Führungsstab</a:t>
            </a:r>
          </a:p>
          <a:p>
            <a:pPr algn="ctr"/>
            <a:endParaRPr lang="de-CH"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8" name="Gewinkelte Verbindung 11"/>
          <p:cNvCxnSpPr>
            <a:stCxn id="15" idx="2"/>
            <a:endCxn id="17" idx="1"/>
          </p:cNvCxnSpPr>
          <p:nvPr/>
        </p:nvCxnSpPr>
        <p:spPr bwMode="auto">
          <a:xfrm rot="16200000" flipH="1">
            <a:off x="3833210" y="6479766"/>
            <a:ext cx="961984" cy="925854"/>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Gewinkelte Verbindung 13"/>
          <p:cNvCxnSpPr>
            <a:stCxn id="15" idx="2"/>
            <a:endCxn id="16" idx="3"/>
          </p:cNvCxnSpPr>
          <p:nvPr/>
        </p:nvCxnSpPr>
        <p:spPr bwMode="auto">
          <a:xfrm rot="5400000">
            <a:off x="2904402" y="6476812"/>
            <a:ext cx="961985" cy="931762"/>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9689595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VwV Stabsarbeit </a:t>
            </a:r>
          </a:p>
        </p:txBody>
      </p:sp>
      <p:sp>
        <p:nvSpPr>
          <p:cNvPr id="2" name="Textplatzhalter 1"/>
          <p:cNvSpPr>
            <a:spLocks noGrp="1"/>
          </p:cNvSpPr>
          <p:nvPr>
            <p:ph type="body" sz="quarter" idx="10"/>
          </p:nvPr>
        </p:nvSpPr>
        <p:spPr/>
        <p:txBody>
          <a:bodyPr/>
          <a:lstStyle/>
          <a:p>
            <a:r>
              <a:rPr lang="de-DE"/>
              <a:t>6.2 Aufgaben</a:t>
            </a:r>
            <a:endParaRPr lang="de-DE" dirty="0"/>
          </a:p>
        </p:txBody>
      </p:sp>
      <p:sp>
        <p:nvSpPr>
          <p:cNvPr id="6" name="Textplatzhalter 5"/>
          <p:cNvSpPr>
            <a:spLocks noGrp="1"/>
          </p:cNvSpPr>
          <p:nvPr>
            <p:ph type="body" sz="quarter" idx="11"/>
          </p:nvPr>
        </p:nvSpPr>
        <p:spPr/>
        <p:txBody>
          <a:bodyPr/>
          <a:lstStyle/>
          <a:p>
            <a:r>
              <a:rPr lang="de-DE" dirty="0"/>
              <a:t>6.2 Aufgaben</a:t>
            </a:r>
          </a:p>
          <a:p>
            <a:pPr lvl="1"/>
            <a:endParaRPr lang="de-DE" dirty="0"/>
          </a:p>
          <a:p>
            <a:pPr lvl="1"/>
            <a:r>
              <a:rPr lang="de-DE" dirty="0"/>
              <a:t>Der Verwaltungsstab bereitet für die Behördenleitung alle mit dem Ereignis in Zusammenhang stehenden administrativ-organisatorischen Entscheidungen vor und veranlasst und kontrolliert die Umsetzung der Entscheidungen.</a:t>
            </a:r>
          </a:p>
          <a:p>
            <a:pPr lvl="1"/>
            <a:r>
              <a:rPr lang="de-DE" dirty="0"/>
              <a:t>Administrativ-organisatorische Maßnahmen sind von einer Verwaltung auf Grund rechtlicher Vorgaben, finanzieller Zuständigkeiten und politischer Verantwortung zu treffen. Beispiele</a:t>
            </a:r>
          </a:p>
          <a:p>
            <a:pPr lvl="1"/>
            <a:r>
              <a:rPr lang="de-DE" dirty="0"/>
              <a:t>sind: </a:t>
            </a:r>
          </a:p>
          <a:p>
            <a:pPr lvl="1"/>
            <a:r>
              <a:rPr lang="de-DE" dirty="0"/>
              <a:t>grundsätzliche Entscheidungen über die Evakuierung großer Wohngebiete,</a:t>
            </a:r>
          </a:p>
          <a:p>
            <a:pPr lvl="1"/>
            <a:r>
              <a:rPr lang="de-DE" dirty="0"/>
              <a:t>Massenimpfungen, </a:t>
            </a:r>
          </a:p>
          <a:p>
            <a:pPr lvl="1"/>
            <a:r>
              <a:rPr lang="de-DE" dirty="0"/>
              <a:t>die Information der Bevölkerung über großflächige Gefahrenlagen oder</a:t>
            </a:r>
          </a:p>
          <a:p>
            <a:pPr lvl="1"/>
            <a:r>
              <a:rPr lang="de-DE" dirty="0"/>
              <a:t>gezielte Flutungen bei Hochwasser.</a:t>
            </a:r>
          </a:p>
          <a:p>
            <a:pPr lvl="1"/>
            <a:r>
              <a:rPr lang="de-DE" dirty="0"/>
              <a:t>Die Entscheidungen werden in der bestehenden Verwaltungsstruktur umgesetzt.</a:t>
            </a:r>
          </a:p>
          <a:p>
            <a:pPr lvl="1"/>
            <a:r>
              <a:rPr lang="de-DE" dirty="0"/>
              <a:t>Der Verwaltungsstab informiert insbesondere betroffene Behörden, Einrichtungen und Stellen sowie die Öffentlichkeit über relevante Ereignisse, Entscheidungen und Maßnahmen, soweit dem nicht andere Bestimmungen (z.B. Geheimschutz, Auskunftsvorbehalte der Staatsanwaltschaft) und Regelungen entgegen stehen. </a:t>
            </a:r>
          </a:p>
          <a:p>
            <a:endParaRPr lang="en-GB" dirty="0"/>
          </a:p>
        </p:txBody>
      </p:sp>
    </p:spTree>
    <p:extLst>
      <p:ext uri="{BB962C8B-B14F-4D97-AF65-F5344CB8AC3E}">
        <p14:creationId xmlns:p14="http://schemas.microsoft.com/office/powerpoint/2010/main" val="22601726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VwV Stabsarbeit </a:t>
            </a:r>
          </a:p>
        </p:txBody>
      </p:sp>
      <p:sp>
        <p:nvSpPr>
          <p:cNvPr id="2" name="Textplatzhalter 1"/>
          <p:cNvSpPr>
            <a:spLocks noGrp="1"/>
          </p:cNvSpPr>
          <p:nvPr>
            <p:ph type="body" sz="quarter" idx="10"/>
          </p:nvPr>
        </p:nvSpPr>
        <p:spPr/>
        <p:txBody>
          <a:bodyPr/>
          <a:lstStyle/>
          <a:p>
            <a:r>
              <a:rPr lang="de-DE"/>
              <a:t>6.3.1 Gliederung</a:t>
            </a:r>
            <a:endParaRPr lang="de-DE" dirty="0"/>
          </a:p>
        </p:txBody>
      </p:sp>
      <p:sp>
        <p:nvSpPr>
          <p:cNvPr id="7" name="Textplatzhalter 6"/>
          <p:cNvSpPr>
            <a:spLocks noGrp="1"/>
          </p:cNvSpPr>
          <p:nvPr>
            <p:ph type="body" sz="quarter" idx="11"/>
          </p:nvPr>
        </p:nvSpPr>
        <p:spPr/>
        <p:txBody>
          <a:bodyPr/>
          <a:lstStyle/>
          <a:p>
            <a:r>
              <a:rPr lang="de-DE" dirty="0"/>
              <a:t>6.3.1 Gliederung</a:t>
            </a:r>
          </a:p>
          <a:p>
            <a:pPr lvl="1"/>
            <a:r>
              <a:rPr lang="de-DE" dirty="0"/>
              <a:t>Der Verwaltungsstab setzt sich zusammen aus der Stabsleitung, der Koordinierungsgruppe Verwaltungsstab (KGS), den ständigen Mitgliedern des Stabs (SMS), den ereignisspezifischen Mitglieder des Stabs (EMS) und gliedert sich in folgende Verwaltungsstabsbereiche (</a:t>
            </a:r>
            <a:r>
              <a:rPr lang="de-DE" dirty="0" err="1"/>
              <a:t>Vb</a:t>
            </a:r>
            <a:r>
              <a:rPr lang="de-DE" dirty="0"/>
              <a:t>): </a:t>
            </a:r>
          </a:p>
          <a:p>
            <a:endParaRPr lang="en-GB" dirty="0"/>
          </a:p>
        </p:txBody>
      </p:sp>
      <p:pic>
        <p:nvPicPr>
          <p:cNvPr id="5" name="Grafik 4" descr="VwV_Stabsarbeit[1].pdf (GESCHÜTZT) - Adobe Acrobat Pr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3600" y="4305300"/>
            <a:ext cx="5979075" cy="3599136"/>
          </a:xfrm>
          <a:prstGeom prst="rect">
            <a:avLst/>
          </a:prstGeom>
        </p:spPr>
      </p:pic>
    </p:spTree>
    <p:extLst>
      <p:ext uri="{BB962C8B-B14F-4D97-AF65-F5344CB8AC3E}">
        <p14:creationId xmlns:p14="http://schemas.microsoft.com/office/powerpoint/2010/main" val="367419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latin typeface="Arial" panose="020B0604020202020204" pitchFamily="34" charset="0"/>
                <a:cs typeface="Arial" panose="020B0604020202020204" pitchFamily="34" charset="0"/>
              </a:rPr>
              <a:t>Verbindlichkeit</a:t>
            </a:r>
          </a:p>
        </p:txBody>
      </p:sp>
      <p:sp>
        <p:nvSpPr>
          <p:cNvPr id="12" name="Textplatzhalter 11"/>
          <p:cNvSpPr>
            <a:spLocks noGrp="1"/>
          </p:cNvSpPr>
          <p:nvPr>
            <p:ph type="body" sz="quarter" idx="10"/>
          </p:nvPr>
        </p:nvSpPr>
        <p:spPr/>
        <p:txBody>
          <a:bodyPr/>
          <a:lstStyle/>
          <a:p>
            <a:endParaRPr lang="de-DE">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7" name="Textplatzhalter 6"/>
          <p:cNvSpPr>
            <a:spLocks noGrp="1"/>
          </p:cNvSpPr>
          <p:nvPr>
            <p:ph type="body" sz="quarter" idx="11"/>
          </p:nvPr>
        </p:nvSpPr>
        <p:spPr/>
        <p:txBody>
          <a:bodyPr/>
          <a:lstStyle/>
          <a:p>
            <a:r>
              <a:rPr lang="de-DE" dirty="0">
                <a:latin typeface="Arial" panose="020B0604020202020204" pitchFamily="34" charset="0"/>
                <a:cs typeface="Arial" panose="020B0604020202020204" pitchFamily="34" charset="0"/>
              </a:rPr>
              <a:t>Dieser Alarm- und Einsatzplan </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gilt für</a:t>
            </a:r>
          </a:p>
          <a:p>
            <a:pPr lvl="2"/>
            <a:r>
              <a:rPr lang="de-DE" dirty="0">
                <a:latin typeface="Arial" panose="020B0604020202020204" pitchFamily="34" charset="0"/>
                <a:cs typeface="Arial" panose="020B0604020202020204" pitchFamily="34" charset="0"/>
              </a:rPr>
              <a:t>den Hoheitsbereich der Kommune XXX, </a:t>
            </a:r>
          </a:p>
          <a:p>
            <a:pPr lvl="2"/>
            <a:r>
              <a:rPr lang="de-DE" dirty="0">
                <a:latin typeface="Arial" panose="020B0604020202020204" pitchFamily="34" charset="0"/>
                <a:cs typeface="Arial" panose="020B0604020202020204" pitchFamily="34" charset="0"/>
              </a:rPr>
              <a:t>alle ihre Fachbereiche und Einrichtungen </a:t>
            </a:r>
          </a:p>
          <a:p>
            <a:pPr lvl="1"/>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ist verbindlich für </a:t>
            </a:r>
          </a:p>
          <a:p>
            <a:pPr lvl="2"/>
            <a:r>
              <a:rPr lang="de-DE" dirty="0">
                <a:latin typeface="Arial" panose="020B0604020202020204" pitchFamily="34" charset="0"/>
                <a:cs typeface="Arial" panose="020B0604020202020204" pitchFamily="34" charset="0"/>
              </a:rPr>
              <a:t>alle Bediensteten der Kommune XXX, </a:t>
            </a:r>
          </a:p>
          <a:p>
            <a:pPr lvl="2"/>
            <a:r>
              <a:rPr lang="de-DE" dirty="0">
                <a:latin typeface="Arial" panose="020B0604020202020204" pitchFamily="34" charset="0"/>
                <a:cs typeface="Arial" panose="020B0604020202020204" pitchFamily="34" charset="0"/>
              </a:rPr>
              <a:t>die Leiter des Technischen Einsatzes der Feuerwehr XXX, </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entbindet niemanden von seiner</a:t>
            </a:r>
          </a:p>
          <a:p>
            <a:pPr lvl="2"/>
            <a:r>
              <a:rPr lang="de-DE" dirty="0">
                <a:latin typeface="Arial" panose="020B0604020202020204" pitchFamily="34" charset="0"/>
                <a:cs typeface="Arial" panose="020B0604020202020204" pitchFamily="34" charset="0"/>
              </a:rPr>
              <a:t>Sorgfaltspflicht und </a:t>
            </a:r>
          </a:p>
          <a:p>
            <a:pPr lvl="2"/>
            <a:r>
              <a:rPr lang="de-DE" dirty="0">
                <a:latin typeface="Arial" panose="020B0604020202020204" pitchFamily="34" charset="0"/>
                <a:cs typeface="Arial" panose="020B0604020202020204" pitchFamily="34" charset="0"/>
              </a:rPr>
              <a:t>Eigenverantwortung. </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Gesetze und Dienstvorschriften bleiben durch diesen  Alarm- und Einsatzplan unberührt. </a:t>
            </a:r>
          </a:p>
          <a:p>
            <a:endParaRPr lang="de-DE"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D15E6E5C-E9FC-4116-A329-645D74E81CA1}"/>
              </a:ext>
            </a:extLst>
          </p:cNvPr>
          <p:cNvSpPr txBox="1"/>
          <p:nvPr/>
        </p:nvSpPr>
        <p:spPr>
          <a:xfrm>
            <a:off x="5277744" y="3597275"/>
            <a:ext cx="1490578" cy="369332"/>
          </a:xfrm>
          <a:prstGeom prst="rect">
            <a:avLst/>
          </a:prstGeom>
          <a:solidFill>
            <a:srgbClr val="FFFF00"/>
          </a:solidFill>
        </p:spPr>
        <p:txBody>
          <a:bodyPr wrap="square" rtlCol="0">
            <a:spAutoFit/>
          </a:bodyPr>
          <a:lstStyle/>
          <a:p>
            <a:pPr algn="ctr"/>
            <a:r>
              <a:rPr lang="de-DE" dirty="0">
                <a:latin typeface="Arial" panose="020B0604020202020204" pitchFamily="34" charset="0"/>
                <a:ea typeface="Open Sans" panose="020B0604020202020204" charset="0"/>
                <a:cs typeface="Arial" panose="020B0604020202020204" pitchFamily="34" charset="0"/>
              </a:rPr>
              <a:t>Anpassen!</a:t>
            </a:r>
          </a:p>
        </p:txBody>
      </p:sp>
    </p:spTree>
    <p:extLst>
      <p:ext uri="{BB962C8B-B14F-4D97-AF65-F5344CB8AC3E}">
        <p14:creationId xmlns:p14="http://schemas.microsoft.com/office/powerpoint/2010/main" val="39393571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VwV Stabsarbeit </a:t>
            </a:r>
          </a:p>
        </p:txBody>
      </p:sp>
      <p:sp>
        <p:nvSpPr>
          <p:cNvPr id="2" name="Textplatzhalter 1"/>
          <p:cNvSpPr>
            <a:spLocks noGrp="1"/>
          </p:cNvSpPr>
          <p:nvPr>
            <p:ph type="body" sz="quarter" idx="10"/>
          </p:nvPr>
        </p:nvSpPr>
        <p:spPr/>
        <p:txBody>
          <a:bodyPr/>
          <a:lstStyle/>
          <a:p>
            <a:r>
              <a:rPr lang="de-DE"/>
              <a:t>6.8 KoKo</a:t>
            </a:r>
            <a:endParaRPr lang="de-DE" dirty="0"/>
          </a:p>
        </p:txBody>
      </p:sp>
      <p:sp>
        <p:nvSpPr>
          <p:cNvPr id="5" name="Textplatzhalter 4"/>
          <p:cNvSpPr>
            <a:spLocks noGrp="1"/>
          </p:cNvSpPr>
          <p:nvPr>
            <p:ph type="body" sz="quarter" idx="11"/>
          </p:nvPr>
        </p:nvSpPr>
        <p:spPr/>
        <p:txBody>
          <a:bodyPr/>
          <a:lstStyle/>
          <a:p>
            <a:r>
              <a:rPr lang="de-DE" dirty="0"/>
              <a:t>6.8 Koordinierungsstab Kommunikation </a:t>
            </a:r>
            <a:r>
              <a:rPr lang="de-DE" dirty="0" err="1"/>
              <a:t>KoKo</a:t>
            </a:r>
            <a:endParaRPr lang="de-DE" dirty="0"/>
          </a:p>
          <a:p>
            <a:pPr lvl="1"/>
            <a:endParaRPr lang="de-DE" dirty="0"/>
          </a:p>
          <a:p>
            <a:pPr lvl="1"/>
            <a:r>
              <a:rPr lang="de-DE" dirty="0"/>
              <a:t>Der </a:t>
            </a:r>
            <a:r>
              <a:rPr lang="de-DE" dirty="0" err="1"/>
              <a:t>KoKo</a:t>
            </a:r>
            <a:r>
              <a:rPr lang="de-DE" dirty="0"/>
              <a:t> wird eingesetzt, wenn die Bewältigung des Ereignisses voraussichtlich sofort mehrere Funktionsträger erfordert und die Bündelung ihrer Aufgaben sinnvoll erscheint.</a:t>
            </a:r>
          </a:p>
          <a:p>
            <a:pPr lvl="1"/>
            <a:r>
              <a:rPr lang="de-DE" dirty="0"/>
              <a:t>Er setzt sich aus den Leitungen der Verwaltungsstabsbereiche</a:t>
            </a:r>
          </a:p>
          <a:p>
            <a:pPr lvl="1"/>
            <a:r>
              <a:rPr lang="de-DE" dirty="0"/>
              <a:t>1 Innerer Dienst,</a:t>
            </a:r>
          </a:p>
          <a:p>
            <a:pPr lvl="1"/>
            <a:r>
              <a:rPr lang="de-DE" dirty="0"/>
              <a:t>2 Lage und Dokumentation,</a:t>
            </a:r>
          </a:p>
          <a:p>
            <a:pPr lvl="1"/>
            <a:r>
              <a:rPr lang="de-DE" dirty="0"/>
              <a:t>3 Bevölkerungsinformation und Medienarbeit (</a:t>
            </a:r>
            <a:r>
              <a:rPr lang="de-DE" dirty="0" err="1"/>
              <a:t>BuMA</a:t>
            </a:r>
            <a:r>
              <a:rPr lang="de-DE" dirty="0"/>
              <a:t>),</a:t>
            </a:r>
          </a:p>
          <a:p>
            <a:pPr lvl="1"/>
            <a:r>
              <a:rPr lang="de-DE" dirty="0"/>
              <a:t>4 Sicherheit und Ordnung / Polizeivollzugsdienst</a:t>
            </a:r>
          </a:p>
          <a:p>
            <a:pPr lvl="1"/>
            <a:r>
              <a:rPr lang="de-DE" dirty="0"/>
              <a:t>zusammen. </a:t>
            </a:r>
          </a:p>
          <a:p>
            <a:pPr lvl="1"/>
            <a:r>
              <a:rPr lang="de-DE" dirty="0"/>
              <a:t>Ihm gehört auch der Informations-Koordinator (IKO) an (vgl. Nr. 6.4.3).</a:t>
            </a:r>
          </a:p>
          <a:p>
            <a:pPr lvl="1"/>
            <a:endParaRPr lang="de-DE" dirty="0"/>
          </a:p>
          <a:p>
            <a:pPr lvl="1"/>
            <a:r>
              <a:rPr lang="de-DE" dirty="0"/>
              <a:t>Der </a:t>
            </a:r>
            <a:r>
              <a:rPr lang="de-DE" dirty="0" err="1"/>
              <a:t>KoKo</a:t>
            </a:r>
            <a:r>
              <a:rPr lang="de-DE" dirty="0"/>
              <a:t> schafft alle wesentlichen organisatorischen und fachlichen Voraussetzungen für eine reibungslose Arbeitsaufnahme des Verwaltungsstabs. Er nimmt in einer frühen Phase eines Ereignisses grundlegende Koordinierungs- und Kommunikationsaufgaben wahr und trifft erste Entscheidungen zur einheitlichen Handlungsweise und zu einheitlichen Sprachregelungen. Er schlägt ggf. der Behördenleitung die Einberufung des Verwaltungsstabs vor.</a:t>
            </a:r>
          </a:p>
          <a:p>
            <a:pPr lvl="1"/>
            <a:r>
              <a:rPr lang="de-DE" dirty="0"/>
              <a:t>Mit der Arbeitsfähigkeit des Verwaltungsstabs nehmen die Mitglieder des </a:t>
            </a:r>
            <a:r>
              <a:rPr lang="de-DE" dirty="0" err="1"/>
              <a:t>KoKo</a:t>
            </a:r>
            <a:r>
              <a:rPr lang="de-DE" dirty="0"/>
              <a:t> dort ihre originären Aufgaben wahr.</a:t>
            </a:r>
          </a:p>
          <a:p>
            <a:endParaRPr lang="en-GB" dirty="0"/>
          </a:p>
        </p:txBody>
      </p:sp>
    </p:spTree>
    <p:extLst>
      <p:ext uri="{BB962C8B-B14F-4D97-AF65-F5344CB8AC3E}">
        <p14:creationId xmlns:p14="http://schemas.microsoft.com/office/powerpoint/2010/main" val="40550409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04BB02B-1BF1-4E78-B8F6-5CA8B189AF96}"/>
              </a:ext>
            </a:extLst>
          </p:cNvPr>
          <p:cNvSpPr>
            <a:spLocks noGrp="1"/>
          </p:cNvSpPr>
          <p:nvPr>
            <p:ph type="title"/>
          </p:nvPr>
        </p:nvSpPr>
        <p:spPr/>
        <p:txBody>
          <a:bodyPr/>
          <a:lstStyle/>
          <a:p>
            <a:r>
              <a:rPr lang="de-DE" dirty="0"/>
              <a:t>Deutscher Wetterdienst DWD</a:t>
            </a:r>
          </a:p>
        </p:txBody>
      </p:sp>
      <p:sp>
        <p:nvSpPr>
          <p:cNvPr id="2" name="Textplatzhalter 1">
            <a:extLst>
              <a:ext uri="{FF2B5EF4-FFF2-40B4-BE49-F238E27FC236}">
                <a16:creationId xmlns:a16="http://schemas.microsoft.com/office/drawing/2014/main" id="{A319F783-8D89-45FB-A602-7FFB6D171E1E}"/>
              </a:ext>
            </a:extLst>
          </p:cNvPr>
          <p:cNvSpPr>
            <a:spLocks noGrp="1"/>
          </p:cNvSpPr>
          <p:nvPr>
            <p:ph type="body" sz="quarter" idx="10"/>
          </p:nvPr>
        </p:nvSpPr>
        <p:spPr/>
        <p:txBody>
          <a:bodyPr/>
          <a:lstStyle/>
          <a:p>
            <a:r>
              <a:rPr lang="de-DE" dirty="0"/>
              <a:t>Deutscher Wetterdienst DWD</a:t>
            </a:r>
          </a:p>
        </p:txBody>
      </p:sp>
      <p:sp>
        <p:nvSpPr>
          <p:cNvPr id="4" name="Textplatzhalter 3">
            <a:extLst>
              <a:ext uri="{FF2B5EF4-FFF2-40B4-BE49-F238E27FC236}">
                <a16:creationId xmlns:a16="http://schemas.microsoft.com/office/drawing/2014/main" id="{ABF518C5-7564-4479-98DC-7D8A8730E041}"/>
              </a:ext>
            </a:extLst>
          </p:cNvPr>
          <p:cNvSpPr>
            <a:spLocks noGrp="1"/>
          </p:cNvSpPr>
          <p:nvPr>
            <p:ph type="body" sz="quarter" idx="11"/>
          </p:nvPr>
        </p:nvSpPr>
        <p:spPr>
          <a:xfrm>
            <a:off x="503238" y="1673225"/>
            <a:ext cx="6805612" cy="1905000"/>
          </a:xfrm>
        </p:spPr>
        <p:txBody>
          <a:bodyPr/>
          <a:lstStyle/>
          <a:p>
            <a:r>
              <a:rPr lang="de-DE" sz="1200" b="0" dirty="0"/>
              <a:t>Bundesbehörde des Bundes-Verkehrsministeriums </a:t>
            </a:r>
          </a:p>
          <a:p>
            <a:pPr eaLnBrk="0" fontAlgn="base" hangingPunct="0"/>
            <a:r>
              <a:rPr lang="de-DE" sz="1200" b="0" u="sng" dirty="0">
                <a:hlinkClick r:id="rId2"/>
              </a:rPr>
              <a:t>Externer Link: Gesetz über den Deutschen Wetterdienst.</a:t>
            </a:r>
            <a:endParaRPr lang="de-DE" sz="1200" b="0" dirty="0"/>
          </a:p>
          <a:p>
            <a:endParaRPr lang="de-DE" dirty="0"/>
          </a:p>
          <a:p>
            <a:r>
              <a:rPr lang="de-DE" dirty="0"/>
              <a:t>Die Warnung des DWD sind amtliche Warnungen und dürfen nicht ignoriert werden. </a:t>
            </a:r>
          </a:p>
          <a:p>
            <a:endParaRPr lang="de-DE" dirty="0"/>
          </a:p>
          <a:p>
            <a:r>
              <a:rPr lang="de-DE" b="0" dirty="0"/>
              <a:t>Zentrale Rufnummer: 069 80 62 95 23</a:t>
            </a:r>
          </a:p>
          <a:p>
            <a:endParaRPr lang="de-DE" dirty="0"/>
          </a:p>
          <a:p>
            <a:r>
              <a:rPr lang="de-DE" dirty="0"/>
              <a:t>Auskünfte des DWD sind kostenfrei, soweit sie dem Schutz von Menschen dienen. </a:t>
            </a:r>
          </a:p>
          <a:p>
            <a:endParaRPr lang="de-DE" dirty="0"/>
          </a:p>
        </p:txBody>
      </p:sp>
    </p:spTree>
    <p:extLst>
      <p:ext uri="{BB962C8B-B14F-4D97-AF65-F5344CB8AC3E}">
        <p14:creationId xmlns:p14="http://schemas.microsoft.com/office/powerpoint/2010/main" val="28555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latin typeface="Arial" panose="020B0604020202020204" pitchFamily="34" charset="0"/>
                <a:cs typeface="Arial" panose="020B0604020202020204" pitchFamily="34" charset="0"/>
              </a:rPr>
              <a:t>Begriffe</a:t>
            </a:r>
          </a:p>
        </p:txBody>
      </p:sp>
      <p:sp>
        <p:nvSpPr>
          <p:cNvPr id="4" name="Textplatzhalter 3"/>
          <p:cNvSpPr>
            <a:spLocks noGrp="1"/>
          </p:cNvSpPr>
          <p:nvPr>
            <p:ph type="body" sz="quarter" idx="10"/>
          </p:nvPr>
        </p:nvSpPr>
        <p:spPr/>
        <p:txBody>
          <a:bodyPr/>
          <a:lstStyle/>
          <a:p>
            <a:endParaRPr lang="de-DE">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6" name="Textplatzhalter 5"/>
          <p:cNvSpPr>
            <a:spLocks noGrp="1"/>
          </p:cNvSpPr>
          <p:nvPr>
            <p:ph type="body" sz="quarter" idx="11"/>
          </p:nvPr>
        </p:nvSpPr>
        <p:spPr/>
        <p:txBody>
          <a:bodyPr/>
          <a:lstStyle/>
          <a:p>
            <a:r>
              <a:rPr lang="de-DE" dirty="0">
                <a:latin typeface="Arial" panose="020B0604020202020204" pitchFamily="34" charset="0"/>
                <a:cs typeface="Arial" panose="020B0604020202020204" pitchFamily="34" charset="0"/>
              </a:rPr>
              <a:t>Notfall, Notlage </a:t>
            </a:r>
          </a:p>
          <a:p>
            <a:pPr lvl="1"/>
            <a:r>
              <a:rPr lang="de-DE" dirty="0">
                <a:latin typeface="Arial" panose="020B0604020202020204" pitchFamily="34" charset="0"/>
                <a:cs typeface="Arial" panose="020B0604020202020204" pitchFamily="34" charset="0"/>
              </a:rPr>
              <a:t>Situationen, die unverzügliche Maßnahmen erfordern, um gravierende Schäden zu vermeiden. </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Krise</a:t>
            </a:r>
          </a:p>
          <a:p>
            <a:pPr lvl="1"/>
            <a:r>
              <a:rPr lang="de-DE" dirty="0">
                <a:latin typeface="Arial" panose="020B0604020202020204" pitchFamily="34" charset="0"/>
                <a:cs typeface="Arial" panose="020B0604020202020204" pitchFamily="34" charset="0"/>
              </a:rPr>
              <a:t>Außergewöhnliche Situation, die nicht allein mit den üblicherweise eingesetzten Ressourcen bewältigt werden kann. </a:t>
            </a:r>
          </a:p>
          <a:p>
            <a:pPr lvl="1"/>
            <a:endParaRPr lang="de-DE" dirty="0">
              <a:latin typeface="Arial" panose="020B0604020202020204" pitchFamily="34" charset="0"/>
              <a:cs typeface="Arial" panose="020B0604020202020204" pitchFamily="34" charset="0"/>
            </a:endParaRPr>
          </a:p>
          <a:p>
            <a:pPr lvl="1"/>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Das Krisenmanagement schafft die</a:t>
            </a:r>
          </a:p>
          <a:p>
            <a:pPr lvl="2"/>
            <a:r>
              <a:rPr lang="de-DE" dirty="0">
                <a:latin typeface="Arial" panose="020B0604020202020204" pitchFamily="34" charset="0"/>
                <a:cs typeface="Arial" panose="020B0604020202020204" pitchFamily="34" charset="0"/>
              </a:rPr>
              <a:t>konzeptionellen, </a:t>
            </a:r>
          </a:p>
          <a:p>
            <a:pPr lvl="2"/>
            <a:r>
              <a:rPr lang="de-DE" dirty="0">
                <a:latin typeface="Arial" panose="020B0604020202020204" pitchFamily="34" charset="0"/>
                <a:cs typeface="Arial" panose="020B0604020202020204" pitchFamily="34" charset="0"/>
              </a:rPr>
              <a:t>organisatorischen und </a:t>
            </a:r>
          </a:p>
          <a:p>
            <a:pPr lvl="2"/>
            <a:r>
              <a:rPr lang="de-DE" dirty="0">
                <a:latin typeface="Arial" panose="020B0604020202020204" pitchFamily="34" charset="0"/>
                <a:cs typeface="Arial" panose="020B0604020202020204" pitchFamily="34" charset="0"/>
              </a:rPr>
              <a:t>verfahrensmäßigen Voraussetzungen</a:t>
            </a:r>
          </a:p>
          <a:p>
            <a:r>
              <a:rPr lang="de-DE" dirty="0">
                <a:latin typeface="Arial" panose="020B0604020202020204" pitchFamily="34" charset="0"/>
                <a:cs typeface="Arial" panose="020B0604020202020204" pitchFamily="34" charset="0"/>
              </a:rPr>
              <a:t>um </a:t>
            </a:r>
          </a:p>
          <a:p>
            <a:pPr lvl="1"/>
            <a:r>
              <a:rPr lang="de-DE" dirty="0">
                <a:latin typeface="Arial" panose="020B0604020202020204" pitchFamily="34" charset="0"/>
                <a:cs typeface="Arial" panose="020B0604020202020204" pitchFamily="34" charset="0"/>
              </a:rPr>
              <a:t>außergewöhnliche Situationen durch staatliche und nichtstaatliche Akteure wieder in die Normalsituation zurückführen zu können.</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Katastrophe</a:t>
            </a:r>
          </a:p>
          <a:p>
            <a:pPr lvl="1"/>
            <a:r>
              <a:rPr lang="de-DE" dirty="0">
                <a:latin typeface="Arial" panose="020B0604020202020204" pitchFamily="34" charset="0"/>
                <a:cs typeface="Arial" panose="020B0604020202020204" pitchFamily="34" charset="0"/>
              </a:rPr>
              <a:t>Spezieller Fall der Krise, der nur dann gegeben ist, wenn die Katastrophe durch die Untere Katastrophenschutzbehörde des Landkreises formal als solche festgestellt und deklariert ist (</a:t>
            </a:r>
            <a:r>
              <a:rPr lang="de-DE" dirty="0">
                <a:latin typeface="Arial" panose="020B0604020202020204" pitchFamily="34" charset="0"/>
                <a:cs typeface="Arial" panose="020B0604020202020204" pitchFamily="34" charset="0"/>
                <a:hlinkClick r:id="rId2" action="ppaction://hlinksldjump"/>
              </a:rPr>
              <a:t>Katastrophenalarm</a:t>
            </a:r>
            <a:r>
              <a:rPr lang="de-DE" dirty="0">
                <a:latin typeface="Arial" panose="020B0604020202020204" pitchFamily="34" charset="0"/>
                <a:cs typeface="Arial" panose="020B0604020202020204" pitchFamily="34" charset="0"/>
              </a:rPr>
              <a:t>).   </a:t>
            </a:r>
          </a:p>
          <a:p>
            <a:pPr lvl="1"/>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59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latin typeface="Arial" panose="020B0604020202020204" pitchFamily="34" charset="0"/>
                <a:cs typeface="Arial" panose="020B0604020202020204" pitchFamily="34" charset="0"/>
              </a:rPr>
              <a:t>Schutzziele</a:t>
            </a:r>
          </a:p>
        </p:txBody>
      </p:sp>
      <p:sp>
        <p:nvSpPr>
          <p:cNvPr id="7" name="Textplatzhalter 6"/>
          <p:cNvSpPr>
            <a:spLocks noGrp="1"/>
          </p:cNvSpPr>
          <p:nvPr>
            <p:ph type="body" sz="quarter" idx="10"/>
          </p:nvPr>
        </p:nvSpPr>
        <p:spPr/>
        <p:txBody>
          <a:bodyPr/>
          <a:lstStyle/>
          <a:p>
            <a:endParaRPr lang="de-DE"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Textplatzhalter 3"/>
          <p:cNvSpPr>
            <a:spLocks noGrp="1"/>
          </p:cNvSpPr>
          <p:nvPr>
            <p:ph type="body" sz="quarter" idx="11"/>
          </p:nvPr>
        </p:nvSpPr>
        <p:spPr/>
        <p:txBody>
          <a:bodyPr/>
          <a:lstStyle/>
          <a:p>
            <a:r>
              <a:rPr lang="de-DE" dirty="0">
                <a:latin typeface="Arial" panose="020B0604020202020204" pitchFamily="34" charset="0"/>
                <a:cs typeface="Arial" panose="020B0604020202020204" pitchFamily="34" charset="0"/>
              </a:rPr>
              <a:t>Zu schützen sind:</a:t>
            </a:r>
          </a:p>
          <a:p>
            <a:pPr lvl="2"/>
            <a:r>
              <a:rPr lang="de-DE" dirty="0">
                <a:latin typeface="Arial" panose="020B0604020202020204" pitchFamily="34" charset="0"/>
                <a:cs typeface="Arial" panose="020B0604020202020204" pitchFamily="34" charset="0"/>
              </a:rPr>
              <a:t>Leben und Gesundheit von Menschen, </a:t>
            </a:r>
          </a:p>
          <a:p>
            <a:pPr lvl="2"/>
            <a:r>
              <a:rPr lang="de-DE" dirty="0">
                <a:latin typeface="Arial" panose="020B0604020202020204" pitchFamily="34" charset="0"/>
                <a:cs typeface="Arial" panose="020B0604020202020204" pitchFamily="34" charset="0"/>
              </a:rPr>
              <a:t>Leben von Heimtieren und Nutztieren, </a:t>
            </a:r>
            <a:endParaRPr lang="de-CH" dirty="0">
              <a:latin typeface="Arial" panose="020B0604020202020204" pitchFamily="34" charset="0"/>
              <a:cs typeface="Arial" panose="020B0604020202020204" pitchFamily="34" charset="0"/>
            </a:endParaRPr>
          </a:p>
          <a:p>
            <a:pPr lvl="2"/>
            <a:r>
              <a:rPr lang="de-DE" dirty="0">
                <a:latin typeface="Arial" panose="020B0604020202020204" pitchFamily="34" charset="0"/>
                <a:cs typeface="Arial" panose="020B0604020202020204" pitchFamily="34" charset="0"/>
              </a:rPr>
              <a:t>die öffentliche Sicherheit und Ordnung, </a:t>
            </a:r>
          </a:p>
          <a:p>
            <a:pPr lvl="2"/>
            <a:r>
              <a:rPr lang="de-DE" dirty="0">
                <a:latin typeface="Arial" panose="020B0604020202020204" pitchFamily="34" charset="0"/>
                <a:cs typeface="Arial" panose="020B0604020202020204" pitchFamily="34" charset="0"/>
              </a:rPr>
              <a:t>kritische Infrastruktureinrichtungen, </a:t>
            </a:r>
          </a:p>
          <a:p>
            <a:pPr lvl="2"/>
            <a:r>
              <a:rPr lang="de-DE" dirty="0">
                <a:latin typeface="Arial" panose="020B0604020202020204" pitchFamily="34" charset="0"/>
                <a:cs typeface="Arial" panose="020B0604020202020204" pitchFamily="34" charset="0"/>
              </a:rPr>
              <a:t>die Natur gegen irreversible Schäden,</a:t>
            </a:r>
          </a:p>
          <a:p>
            <a:pPr lvl="2"/>
            <a:r>
              <a:rPr lang="de-DE" dirty="0">
                <a:latin typeface="Arial" panose="020B0604020202020204" pitchFamily="34" charset="0"/>
                <a:cs typeface="Arial" panose="020B0604020202020204" pitchFamily="34" charset="0"/>
              </a:rPr>
              <a:t>das unwiederbringliche Kulturerbe, </a:t>
            </a:r>
          </a:p>
          <a:p>
            <a:pPr lvl="2"/>
            <a:r>
              <a:rPr lang="de-DE" dirty="0">
                <a:latin typeface="Arial" panose="020B0604020202020204" pitchFamily="34" charset="0"/>
                <a:cs typeface="Arial" panose="020B0604020202020204" pitchFamily="34" charset="0"/>
              </a:rPr>
              <a:t>bedeutende Sach- und Vermögenswerte.</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Dazu sind primär sicherzustellen: </a:t>
            </a:r>
          </a:p>
          <a:p>
            <a:pPr lvl="2"/>
            <a:r>
              <a:rPr lang="de-DE" dirty="0">
                <a:latin typeface="Arial" panose="020B0604020202020204" pitchFamily="34" charset="0"/>
                <a:cs typeface="Arial" panose="020B0604020202020204" pitchFamily="34" charset="0"/>
              </a:rPr>
              <a:t>die politische Führung und organisatorische Oberleitung durch den (Ober)Bürgermeister, </a:t>
            </a:r>
          </a:p>
          <a:p>
            <a:pPr lvl="2"/>
            <a:r>
              <a:rPr lang="de-DE" dirty="0">
                <a:latin typeface="Arial" panose="020B0604020202020204" pitchFamily="34" charset="0"/>
                <a:cs typeface="Arial" panose="020B0604020202020204" pitchFamily="34" charset="0"/>
              </a:rPr>
              <a:t>die Wahrnehmung der Aufgaben der Ortspolizeibehörde durch die Leitung des Fachbereiches Ordnung / Soziales,</a:t>
            </a:r>
          </a:p>
          <a:p>
            <a:pPr lvl="2"/>
            <a:r>
              <a:rPr lang="de-DE" dirty="0">
                <a:latin typeface="Arial" panose="020B0604020202020204" pitchFamily="34" charset="0"/>
                <a:cs typeface="Arial" panose="020B0604020202020204" pitchFamily="34" charset="0"/>
              </a:rPr>
              <a:t>die administrativ-organisatorische Führung durch den </a:t>
            </a:r>
            <a:r>
              <a:rPr lang="de-DE" dirty="0">
                <a:latin typeface="Arial" panose="020B0604020202020204" pitchFamily="34" charset="0"/>
                <a:cs typeface="Arial" panose="020B0604020202020204" pitchFamily="34" charset="0"/>
                <a:hlinkClick r:id="rId2" action="ppaction://hlinksldjump"/>
              </a:rPr>
              <a:t>Verwaltungsstab</a:t>
            </a:r>
            <a:r>
              <a:rPr lang="de-DE" dirty="0">
                <a:latin typeface="Arial" panose="020B0604020202020204" pitchFamily="34" charset="0"/>
                <a:cs typeface="Arial" panose="020B0604020202020204" pitchFamily="34" charset="0"/>
              </a:rPr>
              <a:t> der Kommune XXX, </a:t>
            </a:r>
          </a:p>
          <a:p>
            <a:pPr lvl="2"/>
            <a:r>
              <a:rPr lang="de-DE" dirty="0">
                <a:latin typeface="Arial" panose="020B0604020202020204" pitchFamily="34" charset="0"/>
                <a:cs typeface="Arial" panose="020B0604020202020204" pitchFamily="34" charset="0"/>
              </a:rPr>
              <a:t>die taktisch-operative Führung durch den Kommandanten der Feuerwehr XXX.</a:t>
            </a:r>
          </a:p>
          <a:p>
            <a:endParaRPr lang="de-CH"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B6120EDF-C7E6-43B6-B1B6-B94F2654F0F4}"/>
              </a:ext>
            </a:extLst>
          </p:cNvPr>
          <p:cNvSpPr/>
          <p:nvPr/>
        </p:nvSpPr>
        <p:spPr>
          <a:xfrm>
            <a:off x="1786533" y="7788754"/>
            <a:ext cx="3662759" cy="20620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Arial" panose="020B0604020202020204" pitchFamily="34" charset="0"/>
                <a:ea typeface="Open Sans" panose="020B0604020202020204" charset="0"/>
                <a:cs typeface="Arial" panose="020B0604020202020204" pitchFamily="34" charset="0"/>
              </a:rPr>
              <a:t>Nur Vorschlag </a:t>
            </a:r>
          </a:p>
          <a:p>
            <a:pPr algn="ctr"/>
            <a:r>
              <a:rPr lang="de-DE" sz="3200" dirty="0">
                <a:solidFill>
                  <a:schemeClr val="tx1"/>
                </a:solidFill>
                <a:latin typeface="Arial" panose="020B0604020202020204" pitchFamily="34" charset="0"/>
                <a:ea typeface="Open Sans" panose="020B0604020202020204" charset="0"/>
                <a:cs typeface="Arial" panose="020B0604020202020204" pitchFamily="34" charset="0"/>
              </a:rPr>
              <a:t>Schutzziele selbst definieren</a:t>
            </a:r>
          </a:p>
        </p:txBody>
      </p:sp>
    </p:spTree>
    <p:extLst>
      <p:ext uri="{BB962C8B-B14F-4D97-AF65-F5344CB8AC3E}">
        <p14:creationId xmlns:p14="http://schemas.microsoft.com/office/powerpoint/2010/main" val="273029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Arial" panose="020B0604020202020204" pitchFamily="34" charset="0"/>
                <a:cs typeface="Arial" panose="020B0604020202020204" pitchFamily="34" charset="0"/>
              </a:rPr>
              <a:t>Organisation</a:t>
            </a:r>
          </a:p>
        </p:txBody>
      </p:sp>
      <p:sp>
        <p:nvSpPr>
          <p:cNvPr id="6" name="Textplatzhalter 5"/>
          <p:cNvSpPr>
            <a:spLocks noGrp="1"/>
          </p:cNvSpPr>
          <p:nvPr>
            <p:ph type="body" sz="quarter" idx="10"/>
          </p:nvPr>
        </p:nvSpPr>
        <p:spPr/>
        <p:txBody>
          <a:bodyPr/>
          <a:lstStyle/>
          <a:p>
            <a:r>
              <a:rPr lang="de-DE" dirty="0">
                <a:latin typeface="Arial" panose="020B0604020202020204" pitchFamily="34" charset="0"/>
                <a:cs typeface="Arial" panose="020B0604020202020204" pitchFamily="34" charset="0"/>
              </a:rPr>
              <a:t>Übersicht</a:t>
            </a:r>
          </a:p>
        </p:txBody>
      </p:sp>
      <p:sp>
        <p:nvSpPr>
          <p:cNvPr id="10" name="Abgerundetes Rechteck 2">
            <a:hlinkClick r:id="rId2" action="ppaction://hlinksldjump"/>
            <a:extLst>
              <a:ext uri="{FF2B5EF4-FFF2-40B4-BE49-F238E27FC236}">
                <a16:creationId xmlns:a16="http://schemas.microsoft.com/office/drawing/2014/main" id="{441FD3B7-83FB-492D-86D8-2D3883FB5E32}"/>
              </a:ext>
            </a:extLst>
          </p:cNvPr>
          <p:cNvSpPr/>
          <p:nvPr/>
        </p:nvSpPr>
        <p:spPr>
          <a:xfrm>
            <a:off x="485245" y="1673225"/>
            <a:ext cx="6821410" cy="1332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Besondere Aufbauorganisation </a:t>
            </a:r>
          </a:p>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BAO </a:t>
            </a:r>
          </a:p>
        </p:txBody>
      </p:sp>
      <p:sp>
        <p:nvSpPr>
          <p:cNvPr id="12" name="Abgerundetes Rechteck 2">
            <a:hlinkClick r:id="rId2" action="ppaction://hlinksldjump"/>
            <a:extLst>
              <a:ext uri="{FF2B5EF4-FFF2-40B4-BE49-F238E27FC236}">
                <a16:creationId xmlns:a16="http://schemas.microsoft.com/office/drawing/2014/main" id="{7591020A-0EF7-41C0-B76E-8AF5D2443573}"/>
              </a:ext>
            </a:extLst>
          </p:cNvPr>
          <p:cNvSpPr/>
          <p:nvPr/>
        </p:nvSpPr>
        <p:spPr>
          <a:xfrm>
            <a:off x="467482" y="3219843"/>
            <a:ext cx="6821410" cy="1368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Verwaltungsstab</a:t>
            </a:r>
          </a:p>
        </p:txBody>
      </p:sp>
      <p:sp>
        <p:nvSpPr>
          <p:cNvPr id="8" name="Abgerundetes Rechteck 2">
            <a:hlinkClick r:id="rId3" action="ppaction://hlinksldjump"/>
            <a:extLst>
              <a:ext uri="{FF2B5EF4-FFF2-40B4-BE49-F238E27FC236}">
                <a16:creationId xmlns:a16="http://schemas.microsoft.com/office/drawing/2014/main" id="{0EC40560-B030-4287-B509-45627F96907C}"/>
              </a:ext>
            </a:extLst>
          </p:cNvPr>
          <p:cNvSpPr/>
          <p:nvPr/>
        </p:nvSpPr>
        <p:spPr>
          <a:xfrm>
            <a:off x="485245" y="4802461"/>
            <a:ext cx="6821410" cy="1368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Koordinierungsstab </a:t>
            </a:r>
          </a:p>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Kommunikation (KoKo)</a:t>
            </a:r>
          </a:p>
        </p:txBody>
      </p:sp>
    </p:spTree>
    <p:extLst>
      <p:ext uri="{BB962C8B-B14F-4D97-AF65-F5344CB8AC3E}">
        <p14:creationId xmlns:p14="http://schemas.microsoft.com/office/powerpoint/2010/main" val="29044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latin typeface="Arial" panose="020B0604020202020204" pitchFamily="34" charset="0"/>
                <a:cs typeface="Arial" panose="020B0604020202020204" pitchFamily="34" charset="0"/>
              </a:rPr>
              <a:t>Besondere Aufbauorganisation</a:t>
            </a:r>
          </a:p>
        </p:txBody>
      </p:sp>
      <p:sp>
        <p:nvSpPr>
          <p:cNvPr id="3" name="Textplatzhalter 2"/>
          <p:cNvSpPr>
            <a:spLocks noGrp="1"/>
          </p:cNvSpPr>
          <p:nvPr>
            <p:ph type="body" sz="quarter" idx="10"/>
          </p:nvPr>
        </p:nvSpPr>
        <p:spPr/>
        <p:txBody>
          <a:bodyPr/>
          <a:lstStyle/>
          <a:p>
            <a:r>
              <a:rPr lang="de-DE" dirty="0">
                <a:latin typeface="Arial" panose="020B0604020202020204" pitchFamily="34" charset="0"/>
                <a:cs typeface="Arial" panose="020B0604020202020204" pitchFamily="34" charset="0"/>
              </a:rPr>
              <a:t>für außergewöhnliche Ereignisse (Krisen)</a:t>
            </a:r>
          </a:p>
        </p:txBody>
      </p:sp>
      <p:sp>
        <p:nvSpPr>
          <p:cNvPr id="5" name="Rechteck 4">
            <a:hlinkClick r:id="rId2" action="ppaction://hlinksldjump"/>
          </p:cNvPr>
          <p:cNvSpPr/>
          <p:nvPr/>
        </p:nvSpPr>
        <p:spPr>
          <a:xfrm>
            <a:off x="1808663" y="1685950"/>
            <a:ext cx="3960000" cy="110805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Ober-/Bürgermeister </a:t>
            </a:r>
          </a:p>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politische Gesamtverantwortung</a:t>
            </a:r>
          </a:p>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organisatorische Oberleitung </a:t>
            </a:r>
          </a:p>
        </p:txBody>
      </p:sp>
      <p:sp>
        <p:nvSpPr>
          <p:cNvPr id="7" name="Rechteck 6">
            <a:hlinkClick r:id="rId3" action="ppaction://hlinksldjump"/>
          </p:cNvPr>
          <p:cNvSpPr/>
          <p:nvPr/>
        </p:nvSpPr>
        <p:spPr>
          <a:xfrm>
            <a:off x="863598" y="3503301"/>
            <a:ext cx="2700000" cy="72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Verwaltungsstab</a:t>
            </a:r>
          </a:p>
        </p:txBody>
      </p:sp>
      <p:sp>
        <p:nvSpPr>
          <p:cNvPr id="18" name="Rechteck 17">
            <a:hlinkClick r:id="rId4" action="ppaction://hlinksldjump"/>
          </p:cNvPr>
          <p:cNvSpPr/>
          <p:nvPr/>
        </p:nvSpPr>
        <p:spPr>
          <a:xfrm>
            <a:off x="4034686" y="3503301"/>
            <a:ext cx="2700000" cy="72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Feuerwehr-kommandant</a:t>
            </a:r>
          </a:p>
        </p:txBody>
      </p:sp>
      <p:sp>
        <p:nvSpPr>
          <p:cNvPr id="19" name="Rechteck 18"/>
          <p:cNvSpPr/>
          <p:nvPr/>
        </p:nvSpPr>
        <p:spPr>
          <a:xfrm>
            <a:off x="885590" y="4398167"/>
            <a:ext cx="3110996" cy="5591971"/>
          </a:xfrm>
          <a:prstGeom prst="rect">
            <a:avLst/>
          </a:prstGeom>
          <a:noFill/>
          <a:ln w="9525">
            <a:no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0" bIns="49845" numCol="1" spcCol="0" rtlCol="0" fromWordArt="0" anchor="t" anchorCtr="0" forceAA="0" compatLnSpc="1">
            <a:prstTxWarp prst="textNoShape">
              <a:avLst/>
            </a:prstTxWarp>
            <a:noAutofit/>
          </a:bodyPr>
          <a:lstStyle/>
          <a:p>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administrativ-organisatorische </a:t>
            </a:r>
          </a:p>
          <a:p>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Aufgaben</a:t>
            </a:r>
          </a:p>
          <a:p>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  </a:t>
            </a:r>
          </a:p>
          <a:p>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Verwaltungsspezifische Aufgaben, für die die Einsatzkräfte  </a:t>
            </a:r>
          </a:p>
          <a:p>
            <a:pPr marL="285750" indent="-285750">
              <a:buFont typeface="Symbol" panose="05050102010706020507" pitchFamily="18" charset="2"/>
              <a:buChar char="-"/>
            </a:pP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aufgrund rechtlicher Vorgaben, </a:t>
            </a:r>
          </a:p>
          <a:p>
            <a:pPr marL="285750" indent="-285750">
              <a:buFont typeface="Symbol" panose="05050102010706020507" pitchFamily="18" charset="2"/>
              <a:buChar char="-"/>
            </a:pP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finanzieller Zuständigkeiten, </a:t>
            </a:r>
          </a:p>
          <a:p>
            <a:pPr marL="285750" indent="-285750">
              <a:buFont typeface="Symbol" panose="05050102010706020507" pitchFamily="18" charset="2"/>
              <a:buChar char="-"/>
            </a:pP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politischer Rahmenbedingungen</a:t>
            </a:r>
          </a:p>
          <a:p>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nicht zuständig sind.</a:t>
            </a:r>
          </a:p>
          <a:p>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 </a:t>
            </a:r>
          </a:p>
          <a:p>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z. B. </a:t>
            </a:r>
          </a:p>
          <a:p>
            <a:pPr marL="285750" indent="-285750">
              <a:buFont typeface="Symbol" panose="05050102010706020507" pitchFamily="18" charset="2"/>
              <a:buChar char="-"/>
            </a:pP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Evakuierungsentscheide</a:t>
            </a:r>
          </a:p>
          <a:p>
            <a:pPr marL="285750" indent="-285750">
              <a:buFont typeface="Symbol" panose="05050102010706020507" pitchFamily="18" charset="2"/>
              <a:buChar char="-"/>
            </a:pP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Betreuung der Bevölkerung</a:t>
            </a:r>
          </a:p>
          <a:p>
            <a:pPr marL="285750" indent="-285750">
              <a:buFont typeface="Symbol" panose="05050102010706020507" pitchFamily="18" charset="2"/>
              <a:buChar char="-"/>
            </a:pP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Ersatzvornahmen</a:t>
            </a:r>
          </a:p>
          <a:p>
            <a:pPr marL="285750" indent="-285750">
              <a:buFont typeface="Symbol" panose="05050102010706020507" pitchFamily="18" charset="2"/>
              <a:buChar char="-"/>
            </a:pP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Gesundheits- und Hygienevorsorge</a:t>
            </a:r>
          </a:p>
          <a:p>
            <a:pPr marL="285750" indent="-285750">
              <a:buFont typeface="Symbol" panose="05050102010706020507" pitchFamily="18" charset="2"/>
              <a:buChar char="-"/>
            </a:pP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Eigentumssicherung </a:t>
            </a:r>
          </a:p>
          <a:p>
            <a:pPr algn="ctr"/>
            <a:endPar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22" name="Rechteck 21"/>
          <p:cNvSpPr/>
          <p:nvPr/>
        </p:nvSpPr>
        <p:spPr>
          <a:xfrm>
            <a:off x="4034686" y="4398166"/>
            <a:ext cx="2555461" cy="5591971"/>
          </a:xfrm>
          <a:prstGeom prst="rect">
            <a:avLst/>
          </a:prstGeom>
          <a:noFill/>
          <a:ln w="9525">
            <a:no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t" anchorCtr="0" forceAA="0" compatLnSpc="1">
            <a:prstTxWarp prst="textNoShape">
              <a:avLst/>
            </a:prstTxWarp>
            <a:noAutofit/>
          </a:bodyPr>
          <a:lstStyle/>
          <a:p>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operativ-taktische Maßnahmen  </a:t>
            </a:r>
          </a:p>
          <a:p>
            <a:pPr marL="285750" indent="-285750">
              <a:buFont typeface="Symbol" panose="05050102010706020507" pitchFamily="18" charset="2"/>
              <a:buChar char="-"/>
            </a:pPr>
            <a:endPar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Koordination der technisch-taktischen Maßnahmen </a:t>
            </a:r>
          </a:p>
          <a:p>
            <a:pPr marL="285750" indent="-285750">
              <a:buFont typeface="Symbol" panose="05050102010706020507" pitchFamily="18" charset="2"/>
              <a:buChar char="-"/>
            </a:pPr>
            <a:endPar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z.B.</a:t>
            </a:r>
          </a:p>
          <a:p>
            <a:pPr marL="285750" indent="-285750">
              <a:buFont typeface="Symbol" panose="05050102010706020507" pitchFamily="18" charset="2"/>
              <a:buChar char="-"/>
            </a:pP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Bildung von Einsatzschwerpunkten</a:t>
            </a:r>
          </a:p>
          <a:p>
            <a:pPr marL="285750" indent="-285750">
              <a:buFont typeface="Symbol" panose="05050102010706020507" pitchFamily="18" charset="2"/>
              <a:buChar char="-"/>
            </a:pP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Abschnittsbildung </a:t>
            </a:r>
          </a:p>
          <a:p>
            <a:pPr marL="285750" indent="-285750">
              <a:buFont typeface="Symbol" panose="05050102010706020507" pitchFamily="18" charset="2"/>
              <a:buChar char="-"/>
            </a:pP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Bereitstellen von Einsatzkräften </a:t>
            </a:r>
          </a:p>
          <a:p>
            <a:pPr marL="285750" indent="-285750">
              <a:buFont typeface="Symbol" panose="05050102010706020507" pitchFamily="18" charset="2"/>
              <a:buChar char="-"/>
            </a:pP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Reihenfolge der Maßnahmen festlegen</a:t>
            </a:r>
          </a:p>
        </p:txBody>
      </p:sp>
      <p:cxnSp>
        <p:nvCxnSpPr>
          <p:cNvPr id="23" name="Gewinkelter Verbinder 26"/>
          <p:cNvCxnSpPr>
            <a:cxnSpLocks/>
            <a:stCxn id="5" idx="2"/>
            <a:endCxn id="7" idx="0"/>
          </p:cNvCxnSpPr>
          <p:nvPr/>
        </p:nvCxnSpPr>
        <p:spPr>
          <a:xfrm rot="5400000">
            <a:off x="2646481" y="2361118"/>
            <a:ext cx="709301" cy="1575065"/>
          </a:xfrm>
          <a:prstGeom prst="bentConnector3">
            <a:avLst>
              <a:gd name="adj1" fmla="val 50000"/>
            </a:avLst>
          </a:prstGeom>
          <a:ln w="19050">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8" name="Gewinkelter Verbinder 26"/>
          <p:cNvCxnSpPr>
            <a:cxnSpLocks/>
            <a:stCxn id="5" idx="2"/>
            <a:endCxn id="18" idx="0"/>
          </p:cNvCxnSpPr>
          <p:nvPr/>
        </p:nvCxnSpPr>
        <p:spPr>
          <a:xfrm rot="16200000" flipH="1">
            <a:off x="4232024" y="2350638"/>
            <a:ext cx="709301" cy="1596023"/>
          </a:xfrm>
          <a:prstGeom prst="bentConnector3">
            <a:avLst>
              <a:gd name="adj1" fmla="val 50000"/>
            </a:avLst>
          </a:prstGeom>
          <a:ln w="1905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6" name="Rechteck 5">
            <a:extLst>
              <a:ext uri="{FF2B5EF4-FFF2-40B4-BE49-F238E27FC236}">
                <a16:creationId xmlns:a16="http://schemas.microsoft.com/office/drawing/2014/main" id="{A33882BE-E917-47CA-9BCE-8981B1302766}"/>
              </a:ext>
            </a:extLst>
          </p:cNvPr>
          <p:cNvSpPr/>
          <p:nvPr/>
        </p:nvSpPr>
        <p:spPr>
          <a:xfrm>
            <a:off x="376518" y="1035424"/>
            <a:ext cx="1432145" cy="382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13" name="Rechteck 12">
            <a:hlinkClick r:id="rId3" action="ppaction://hlinksldjump"/>
            <a:extLst>
              <a:ext uri="{FF2B5EF4-FFF2-40B4-BE49-F238E27FC236}">
                <a16:creationId xmlns:a16="http://schemas.microsoft.com/office/drawing/2014/main" id="{B850ECFC-07C1-4F3A-9C4D-E141B2E94FDC}"/>
              </a:ext>
            </a:extLst>
          </p:cNvPr>
          <p:cNvSpPr/>
          <p:nvPr/>
        </p:nvSpPr>
        <p:spPr>
          <a:xfrm>
            <a:off x="503239" y="10165002"/>
            <a:ext cx="6231448" cy="471488"/>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Info zum Verwaltungsstab</a:t>
            </a:r>
          </a:p>
        </p:txBody>
      </p:sp>
      <p:sp>
        <p:nvSpPr>
          <p:cNvPr id="14" name="Rechteck 13">
            <a:hlinkClick r:id="rId5" action="ppaction://hlinksldjump"/>
            <a:extLst>
              <a:ext uri="{FF2B5EF4-FFF2-40B4-BE49-F238E27FC236}">
                <a16:creationId xmlns:a16="http://schemas.microsoft.com/office/drawing/2014/main" id="{C66255B8-4567-475A-A9C0-17E769E08005}"/>
              </a:ext>
            </a:extLst>
          </p:cNvPr>
          <p:cNvSpPr/>
          <p:nvPr/>
        </p:nvSpPr>
        <p:spPr>
          <a:xfrm>
            <a:off x="503239" y="9656389"/>
            <a:ext cx="6231448" cy="471488"/>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Personelle Besetzung Vw-Stab </a:t>
            </a:r>
          </a:p>
        </p:txBody>
      </p:sp>
    </p:spTree>
    <p:extLst>
      <p:ext uri="{BB962C8B-B14F-4D97-AF65-F5344CB8AC3E}">
        <p14:creationId xmlns:p14="http://schemas.microsoft.com/office/powerpoint/2010/main" val="55995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atin typeface="Arial" panose="020B0604020202020204" pitchFamily="34" charset="0"/>
                <a:cs typeface="Arial" panose="020B0604020202020204" pitchFamily="34" charset="0"/>
              </a:rPr>
              <a:t>Führungsfunktionen</a:t>
            </a:r>
            <a:endParaRPr lang="de-DE" dirty="0">
              <a:latin typeface="Arial" panose="020B0604020202020204" pitchFamily="34" charset="0"/>
              <a:cs typeface="Arial" panose="020B0604020202020204" pitchFamily="34" charset="0"/>
            </a:endParaRPr>
          </a:p>
        </p:txBody>
      </p:sp>
      <p:sp>
        <p:nvSpPr>
          <p:cNvPr id="4" name="Textplatzhalter 3"/>
          <p:cNvSpPr>
            <a:spLocks noGrp="1"/>
          </p:cNvSpPr>
          <p:nvPr>
            <p:ph type="body" sz="quarter" idx="10"/>
          </p:nvPr>
        </p:nvSpPr>
        <p:spPr/>
        <p:txBody>
          <a:bodyPr/>
          <a:lstStyle/>
          <a:p>
            <a:r>
              <a:rPr lang="de-DE">
                <a:latin typeface="Arial" panose="020B0604020202020204" pitchFamily="34" charset="0"/>
                <a:cs typeface="Arial" panose="020B0604020202020204" pitchFamily="34" charset="0"/>
              </a:rPr>
              <a:t>Übersicht</a:t>
            </a:r>
            <a:endParaRPr lang="de-DE" dirty="0">
              <a:latin typeface="Arial" panose="020B0604020202020204" pitchFamily="34" charset="0"/>
              <a:cs typeface="Arial" panose="020B0604020202020204" pitchFamily="34" charset="0"/>
            </a:endParaRPr>
          </a:p>
        </p:txBody>
      </p:sp>
      <p:sp>
        <p:nvSpPr>
          <p:cNvPr id="14" name="Abgerundetes Rechteck 2">
            <a:hlinkClick r:id="rId2" action="ppaction://hlinksldjump"/>
          </p:cNvPr>
          <p:cNvSpPr/>
          <p:nvPr/>
        </p:nvSpPr>
        <p:spPr>
          <a:xfrm>
            <a:off x="481472" y="1680845"/>
            <a:ext cx="6805612" cy="72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Bürgermeister</a:t>
            </a:r>
          </a:p>
        </p:txBody>
      </p:sp>
      <p:sp>
        <p:nvSpPr>
          <p:cNvPr id="16" name="Abgerundetes Rechteck 2">
            <a:hlinkClick r:id="rId3" action="ppaction://hlinksldjump"/>
          </p:cNvPr>
          <p:cNvSpPr/>
          <p:nvPr/>
        </p:nvSpPr>
        <p:spPr>
          <a:xfrm>
            <a:off x="503238" y="9924140"/>
            <a:ext cx="68056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Weisungsbefugnisse</a:t>
            </a:r>
          </a:p>
        </p:txBody>
      </p:sp>
      <p:sp>
        <p:nvSpPr>
          <p:cNvPr id="7" name="Abgerundetes Rechteck 2">
            <a:hlinkClick r:id="rId4" action="ppaction://hlinksldjump"/>
            <a:extLst>
              <a:ext uri="{FF2B5EF4-FFF2-40B4-BE49-F238E27FC236}">
                <a16:creationId xmlns:a16="http://schemas.microsoft.com/office/drawing/2014/main" id="{D7CDEAEE-4233-4929-BACD-52663B6C927D}"/>
              </a:ext>
            </a:extLst>
          </p:cNvPr>
          <p:cNvSpPr/>
          <p:nvPr/>
        </p:nvSpPr>
        <p:spPr>
          <a:xfrm>
            <a:off x="503238" y="3457489"/>
            <a:ext cx="6805612" cy="72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Leiter des Technischen Einsatzes</a:t>
            </a:r>
          </a:p>
        </p:txBody>
      </p:sp>
      <p:sp>
        <p:nvSpPr>
          <p:cNvPr id="10" name="Abgerundetes Rechteck 2">
            <a:hlinkClick r:id="rId5" action="ppaction://hlinksldjump"/>
            <a:extLst>
              <a:ext uri="{FF2B5EF4-FFF2-40B4-BE49-F238E27FC236}">
                <a16:creationId xmlns:a16="http://schemas.microsoft.com/office/drawing/2014/main" id="{C800C8D7-3BD2-45A5-A875-8B469EC8DA7A}"/>
              </a:ext>
            </a:extLst>
          </p:cNvPr>
          <p:cNvSpPr/>
          <p:nvPr/>
        </p:nvSpPr>
        <p:spPr>
          <a:xfrm>
            <a:off x="503238" y="2569167"/>
            <a:ext cx="6805612" cy="72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Stabsleitung</a:t>
            </a:r>
          </a:p>
        </p:txBody>
      </p:sp>
    </p:spTree>
    <p:extLst>
      <p:ext uri="{BB962C8B-B14F-4D97-AF65-F5344CB8AC3E}">
        <p14:creationId xmlns:p14="http://schemas.microsoft.com/office/powerpoint/2010/main" val="619084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Arial" panose="020B0604020202020204" pitchFamily="34" charset="0"/>
                <a:cs typeface="Arial" panose="020B0604020202020204" pitchFamily="34" charset="0"/>
              </a:rPr>
              <a:t>(Ober)Bürgermeister</a:t>
            </a:r>
          </a:p>
        </p:txBody>
      </p:sp>
      <p:sp>
        <p:nvSpPr>
          <p:cNvPr id="7" name="Textplatzhalter 6"/>
          <p:cNvSpPr>
            <a:spLocks noGrp="1"/>
          </p:cNvSpPr>
          <p:nvPr>
            <p:ph type="body" sz="quarter" idx="10"/>
          </p:nvPr>
        </p:nvSpPr>
        <p:spPr/>
        <p:txBody>
          <a:bodyPr/>
          <a:lstStyle/>
          <a:p>
            <a:pPr marL="377967" lvl="1" indent="0">
              <a:buNone/>
            </a:pPr>
            <a:r>
              <a:rPr lang="de-DE" dirty="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5" name="Textplatzhalter 4">
            <a:extLst>
              <a:ext uri="{FF2B5EF4-FFF2-40B4-BE49-F238E27FC236}">
                <a16:creationId xmlns:a16="http://schemas.microsoft.com/office/drawing/2014/main" id="{F40FF8F1-14DC-4130-BD0D-6066C7032D9B}"/>
              </a:ext>
            </a:extLst>
          </p:cNvPr>
          <p:cNvSpPr>
            <a:spLocks noGrp="1"/>
          </p:cNvSpPr>
          <p:nvPr>
            <p:ph type="body" sz="quarter" idx="11"/>
          </p:nvPr>
        </p:nvSpPr>
        <p:spPr/>
        <p:txBody>
          <a:bodyPr/>
          <a:lstStyle/>
          <a:p>
            <a:pPr lvl="1"/>
            <a:r>
              <a:rPr lang="de-DE" dirty="0">
                <a:latin typeface="Arial" panose="020B0604020202020204" pitchFamily="34" charset="0"/>
                <a:cs typeface="Arial" panose="020B0604020202020204" pitchFamily="34" charset="0"/>
              </a:rPr>
              <a:t>Der (Ober-)Bürgermeister hat die organisatorische Oberleitung. </a:t>
            </a:r>
          </a:p>
          <a:p>
            <a:pPr lvl="1"/>
            <a:r>
              <a:rPr lang="de-DE" dirty="0">
                <a:latin typeface="Arial" panose="020B0604020202020204" pitchFamily="34" charset="0"/>
                <a:cs typeface="Arial" panose="020B0604020202020204" pitchFamily="34" charset="0"/>
              </a:rPr>
              <a:t>Er wird im Verhinderungsfall durch die gewählten Stellvertreter vertreten. </a:t>
            </a:r>
          </a:p>
          <a:p>
            <a:pPr lvl="1"/>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Im Extremfall der Verhinderung aller Stellvertreter wird die Funktion des Bürgermeister-Stellvertreters gemäß Gemeindeordnung Baden-Württemberg vom an Lebensjahren ältesten nicht verhinderten Mitglied des Gemeinderates wahrgenommen</a:t>
            </a:r>
          </a:p>
        </p:txBody>
      </p:sp>
      <p:sp>
        <p:nvSpPr>
          <p:cNvPr id="8" name="Abgerundetes Rechteck 2">
            <a:hlinkClick r:id="rId2" action="ppaction://hlinksldjump"/>
          </p:cNvPr>
          <p:cNvSpPr/>
          <p:nvPr/>
        </p:nvSpPr>
        <p:spPr>
          <a:xfrm>
            <a:off x="503238" y="9950382"/>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9845" rIns="72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Führungsfunktionen</a:t>
            </a:r>
          </a:p>
        </p:txBody>
      </p:sp>
      <p:sp>
        <p:nvSpPr>
          <p:cNvPr id="11" name="Abgerundetes Rechteck 2">
            <a:hlinkClick r:id="rId3" action="ppaction://hlinksldjump"/>
          </p:cNvPr>
          <p:cNvSpPr/>
          <p:nvPr/>
        </p:nvSpPr>
        <p:spPr>
          <a:xfrm>
            <a:off x="503238" y="9321322"/>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Weisungsbefugnisse</a:t>
            </a:r>
          </a:p>
        </p:txBody>
      </p:sp>
      <p:sp>
        <p:nvSpPr>
          <p:cNvPr id="9" name="Rechteck 8">
            <a:extLst>
              <a:ext uri="{FF2B5EF4-FFF2-40B4-BE49-F238E27FC236}">
                <a16:creationId xmlns:a16="http://schemas.microsoft.com/office/drawing/2014/main" id="{BBF572A7-8F5F-4B35-B95C-7BC0579AE89D}"/>
              </a:ext>
            </a:extLst>
          </p:cNvPr>
          <p:cNvSpPr/>
          <p:nvPr/>
        </p:nvSpPr>
        <p:spPr>
          <a:xfrm>
            <a:off x="1786533" y="5428369"/>
            <a:ext cx="3662759" cy="20620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Arial" panose="020B0604020202020204" pitchFamily="34" charset="0"/>
                <a:cs typeface="Arial" panose="020B0604020202020204" pitchFamily="34" charset="0"/>
              </a:rPr>
              <a:t>Nur Vorschlag </a:t>
            </a:r>
          </a:p>
        </p:txBody>
      </p:sp>
    </p:spTree>
    <p:extLst>
      <p:ext uri="{BB962C8B-B14F-4D97-AF65-F5344CB8AC3E}">
        <p14:creationId xmlns:p14="http://schemas.microsoft.com/office/powerpoint/2010/main" val="389410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D998E-2614-4E8D-B7A4-4A7F6C3DC1C6}"/>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Stabsleitung</a:t>
            </a:r>
          </a:p>
        </p:txBody>
      </p:sp>
      <p:sp>
        <p:nvSpPr>
          <p:cNvPr id="3" name="Textplatzhalter 2">
            <a:extLst>
              <a:ext uri="{FF2B5EF4-FFF2-40B4-BE49-F238E27FC236}">
                <a16:creationId xmlns:a16="http://schemas.microsoft.com/office/drawing/2014/main" id="{4B91AC42-4D10-4DD6-9A87-B38480718C73}"/>
              </a:ext>
            </a:extLst>
          </p:cNvPr>
          <p:cNvSpPr>
            <a:spLocks noGrp="1"/>
          </p:cNvSpPr>
          <p:nvPr>
            <p:ph type="body" sz="quarter" idx="10"/>
          </p:nvPr>
        </p:nvSpPr>
        <p:spPr/>
        <p:txBody>
          <a:bodyPr/>
          <a:lstStyle/>
          <a:p>
            <a:r>
              <a:rPr lang="de-DE" dirty="0">
                <a:latin typeface="Arial" panose="020B0604020202020204" pitchFamily="34" charset="0"/>
                <a:cs typeface="Arial" panose="020B0604020202020204" pitchFamily="34" charset="0"/>
              </a:rPr>
              <a:t>des Verwaltungsstabes </a:t>
            </a:r>
          </a:p>
        </p:txBody>
      </p:sp>
      <p:sp>
        <p:nvSpPr>
          <p:cNvPr id="4" name="Textplatzhalter 3">
            <a:extLst>
              <a:ext uri="{FF2B5EF4-FFF2-40B4-BE49-F238E27FC236}">
                <a16:creationId xmlns:a16="http://schemas.microsoft.com/office/drawing/2014/main" id="{75ED9A4B-7066-4282-96BF-047E39A76B35}"/>
              </a:ext>
            </a:extLst>
          </p:cNvPr>
          <p:cNvSpPr>
            <a:spLocks noGrp="1"/>
          </p:cNvSpPr>
          <p:nvPr>
            <p:ph type="body" sz="quarter" idx="11"/>
          </p:nvPr>
        </p:nvSpPr>
        <p:spPr/>
        <p:txBody>
          <a:bodyPr/>
          <a:lstStyle/>
          <a:p>
            <a:r>
              <a:rPr lang="de-DE" dirty="0">
                <a:latin typeface="Arial" panose="020B0604020202020204" pitchFamily="34" charset="0"/>
                <a:cs typeface="Arial" panose="020B0604020202020204" pitchFamily="34" charset="0"/>
              </a:rPr>
              <a:t>Personelle Besetzung </a:t>
            </a:r>
          </a:p>
          <a:p>
            <a:pPr lvl="2"/>
            <a:r>
              <a:rPr lang="de-DE" dirty="0">
                <a:latin typeface="Arial" panose="020B0604020202020204" pitchFamily="34" charset="0"/>
                <a:cs typeface="Arial" panose="020B0604020202020204" pitchFamily="34" charset="0"/>
              </a:rPr>
              <a:t>Behördenleitung oder </a:t>
            </a:r>
          </a:p>
          <a:p>
            <a:pPr lvl="2"/>
            <a:r>
              <a:rPr lang="de-DE" dirty="0">
                <a:latin typeface="Arial" panose="020B0604020202020204" pitchFamily="34" charset="0"/>
                <a:cs typeface="Arial" panose="020B0604020202020204" pitchFamily="34" charset="0"/>
              </a:rPr>
              <a:t>durch Behördenleitung beauftragte Person, </a:t>
            </a:r>
          </a:p>
          <a:p>
            <a:pPr lvl="2"/>
            <a:r>
              <a:rPr lang="de-DE" dirty="0">
                <a:latin typeface="Arial" panose="020B0604020202020204" pitchFamily="34" charset="0"/>
                <a:cs typeface="Arial" panose="020B0604020202020204" pitchFamily="34" charset="0"/>
              </a:rPr>
              <a:t>nötigenfalls Feuerwehrkommandant </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Aufgaben</a:t>
            </a:r>
          </a:p>
          <a:p>
            <a:pPr lvl="2"/>
            <a:r>
              <a:rPr lang="de-DE" dirty="0">
                <a:latin typeface="Arial" panose="020B0604020202020204" pitchFamily="34" charset="0"/>
                <a:cs typeface="Arial" panose="020B0604020202020204" pitchFamily="34" charset="0"/>
              </a:rPr>
              <a:t>Entscheidung über administrativ-organisatorische Fragestellungen,</a:t>
            </a:r>
          </a:p>
          <a:p>
            <a:pPr lvl="2"/>
            <a:r>
              <a:rPr lang="de-DE" dirty="0">
                <a:latin typeface="Arial" panose="020B0604020202020204" pitchFamily="34" charset="0"/>
                <a:cs typeface="Arial" panose="020B0604020202020204" pitchFamily="34" charset="0"/>
              </a:rPr>
              <a:t>Entscheidung, über welche Fragen Stabsleitung selbst entscheidet und welche ggf. der Behördenleitung  zur Entscheidung vorzulegen sind, </a:t>
            </a:r>
          </a:p>
          <a:p>
            <a:pPr lvl="2"/>
            <a:r>
              <a:rPr lang="de-DE" dirty="0">
                <a:latin typeface="Arial" panose="020B0604020202020204" pitchFamily="34" charset="0"/>
                <a:cs typeface="Arial" panose="020B0604020202020204" pitchFamily="34" charset="0"/>
              </a:rPr>
              <a:t>Bereitstellung von Entscheidungsgrundlagen, </a:t>
            </a:r>
          </a:p>
          <a:p>
            <a:pPr lvl="2"/>
            <a:r>
              <a:rPr lang="de-DE" dirty="0">
                <a:latin typeface="Arial" panose="020B0604020202020204" pitchFamily="34" charset="0"/>
                <a:cs typeface="Arial" panose="020B0604020202020204" pitchFamily="34" charset="0"/>
              </a:rPr>
              <a:t>Organisation (Gliederung) des Stabes, </a:t>
            </a:r>
          </a:p>
          <a:p>
            <a:pPr lvl="2"/>
            <a:r>
              <a:rPr lang="de-DE" dirty="0">
                <a:latin typeface="Arial" panose="020B0604020202020204" pitchFamily="34" charset="0"/>
                <a:cs typeface="Arial" panose="020B0604020202020204" pitchFamily="34" charset="0"/>
              </a:rPr>
              <a:t>Vertretung des Stabes nach außen.</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Weisungsbefugnis </a:t>
            </a:r>
          </a:p>
          <a:p>
            <a:pPr lvl="2"/>
            <a:r>
              <a:rPr lang="de-DE" dirty="0">
                <a:latin typeface="Arial" panose="020B0604020202020204" pitchFamily="34" charset="0"/>
                <a:cs typeface="Arial" panose="020B0604020202020204" pitchFamily="34" charset="0"/>
              </a:rPr>
              <a:t>gegenüber den Mitgliedern des </a:t>
            </a:r>
            <a:r>
              <a:rPr lang="de-DE" dirty="0" err="1">
                <a:latin typeface="Arial" panose="020B0604020202020204" pitchFamily="34" charset="0"/>
                <a:cs typeface="Arial" panose="020B0604020202020204" pitchFamily="34" charset="0"/>
              </a:rPr>
              <a:t>Vw</a:t>
            </a:r>
            <a:r>
              <a:rPr lang="de-DE" dirty="0">
                <a:latin typeface="Arial" panose="020B0604020202020204" pitchFamily="34" charset="0"/>
                <a:cs typeface="Arial" panose="020B0604020202020204" pitchFamily="34" charset="0"/>
              </a:rPr>
              <a:t>-Stabes</a:t>
            </a:r>
          </a:p>
        </p:txBody>
      </p:sp>
      <p:sp>
        <p:nvSpPr>
          <p:cNvPr id="5" name="Textfeld 4">
            <a:extLst>
              <a:ext uri="{FF2B5EF4-FFF2-40B4-BE49-F238E27FC236}">
                <a16:creationId xmlns:a16="http://schemas.microsoft.com/office/drawing/2014/main" id="{4ABB5F2A-4371-4013-A9DF-41CC3930CC9A}"/>
              </a:ext>
            </a:extLst>
          </p:cNvPr>
          <p:cNvSpPr txBox="1"/>
          <p:nvPr/>
        </p:nvSpPr>
        <p:spPr>
          <a:xfrm>
            <a:off x="3600450" y="8036481"/>
            <a:ext cx="1490578" cy="369332"/>
          </a:xfrm>
          <a:prstGeom prst="rect">
            <a:avLst/>
          </a:prstGeom>
          <a:solidFill>
            <a:srgbClr val="FFFF00"/>
          </a:solidFill>
        </p:spPr>
        <p:txBody>
          <a:bodyPr wrap="square" rtlCol="0">
            <a:spAutoFit/>
          </a:bodyPr>
          <a:lstStyle/>
          <a:p>
            <a:pPr algn="ctr"/>
            <a:r>
              <a:rPr lang="de-DE" dirty="0">
                <a:latin typeface="Arial" panose="020B0604020202020204" pitchFamily="34" charset="0"/>
                <a:ea typeface="Open Sans" panose="020B0604020202020204" charset="0"/>
                <a:cs typeface="Arial" panose="020B0604020202020204" pitchFamily="34" charset="0"/>
              </a:rPr>
              <a:t>Anpassen!</a:t>
            </a:r>
          </a:p>
        </p:txBody>
      </p:sp>
    </p:spTree>
    <p:extLst>
      <p:ext uri="{BB962C8B-B14F-4D97-AF65-F5344CB8AC3E}">
        <p14:creationId xmlns:p14="http://schemas.microsoft.com/office/powerpoint/2010/main" val="165325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3F711-E59C-4207-8B0C-950172E46B9E}"/>
              </a:ext>
            </a:extLst>
          </p:cNvPr>
          <p:cNvSpPr>
            <a:spLocks noGrp="1"/>
          </p:cNvSpPr>
          <p:nvPr>
            <p:ph type="title"/>
          </p:nvPr>
        </p:nvSpPr>
        <p:spPr/>
        <p:txBody>
          <a:bodyPr/>
          <a:lstStyle/>
          <a:p>
            <a:r>
              <a:rPr lang="de-DE" dirty="0"/>
              <a:t>Hinweise zum Gebrauch </a:t>
            </a:r>
          </a:p>
        </p:txBody>
      </p:sp>
      <p:sp>
        <p:nvSpPr>
          <p:cNvPr id="3" name="Textplatzhalter 2">
            <a:extLst>
              <a:ext uri="{FF2B5EF4-FFF2-40B4-BE49-F238E27FC236}">
                <a16:creationId xmlns:a16="http://schemas.microsoft.com/office/drawing/2014/main" id="{C4B9B367-E709-4931-9C2F-7ABA4CCB59B4}"/>
              </a:ext>
            </a:extLst>
          </p:cNvPr>
          <p:cNvSpPr>
            <a:spLocks noGrp="1"/>
          </p:cNvSpPr>
          <p:nvPr>
            <p:ph type="body" sz="quarter" idx="10"/>
          </p:nvPr>
        </p:nvSpPr>
        <p:spPr/>
        <p:txBody>
          <a:bodyPr/>
          <a:lstStyle/>
          <a:p>
            <a:r>
              <a:rPr lang="de-DE" dirty="0"/>
              <a:t>Haftungsausschluss und Urheberrechte</a:t>
            </a:r>
          </a:p>
        </p:txBody>
      </p:sp>
      <p:sp>
        <p:nvSpPr>
          <p:cNvPr id="4" name="Textplatzhalter 3">
            <a:extLst>
              <a:ext uri="{FF2B5EF4-FFF2-40B4-BE49-F238E27FC236}">
                <a16:creationId xmlns:a16="http://schemas.microsoft.com/office/drawing/2014/main" id="{B5536CF0-42F0-4AD1-86DF-D3BD215CF72C}"/>
              </a:ext>
            </a:extLst>
          </p:cNvPr>
          <p:cNvSpPr>
            <a:spLocks noGrp="1"/>
          </p:cNvSpPr>
          <p:nvPr>
            <p:ph type="body" sz="quarter" idx="11"/>
          </p:nvPr>
        </p:nvSpPr>
        <p:spPr/>
        <p:txBody>
          <a:bodyPr/>
          <a:lstStyle/>
          <a:p>
            <a:r>
              <a:rPr lang="de-DE" b="0" dirty="0"/>
              <a:t>Dieser Foliensatz wird baden-württembergischen Kommunen, die an Hochwasser-Krisenmanagement-Seminaren der WBW teilgenommen haben, kostenfrei zur Verfügung gestellt.</a:t>
            </a:r>
          </a:p>
          <a:p>
            <a:r>
              <a:rPr lang="de-DE" b="0" dirty="0"/>
              <a:t>Sie dienen als Beispiel und Anregung für die Gestaltung eines Hochwasser-Alarm- und Einsatzplanes in PowerPoint. </a:t>
            </a:r>
          </a:p>
          <a:p>
            <a:r>
              <a:rPr lang="de-DE" b="0" dirty="0"/>
              <a:t>Die WBW und der Verfasser des Foliensatzes, Christian Brauner Risk Management, geben keine Gewähr für Vollständigkeit und absolute Korrektheit der Inhalte. </a:t>
            </a:r>
          </a:p>
          <a:p>
            <a:r>
              <a:rPr lang="de-DE" b="0" dirty="0"/>
              <a:t>Bei Fragen zur Anwendung können sich Kommunen, die an den Seminaren teilgenommen haben, an Christian Brauner wenden: Brauner@Brauner.org </a:t>
            </a:r>
          </a:p>
          <a:p>
            <a:endParaRPr lang="de-DE" b="0" dirty="0"/>
          </a:p>
          <a:p>
            <a:r>
              <a:rPr lang="de-DE" b="0" dirty="0"/>
              <a:t>Um den Foliensatz nutzen zu können, muss er jeweils an die Daten und an die Bedürfnisse der nutzenden Kommune angepasst werden. Dies setzt sehr gute Kenntnisse in der Bedienung der Software PowerPoint voraus. </a:t>
            </a:r>
          </a:p>
          <a:p>
            <a:endParaRPr lang="de-DE" b="0" dirty="0"/>
          </a:p>
          <a:p>
            <a:r>
              <a:rPr lang="de-DE" dirty="0"/>
              <a:t>Urheberrechte: </a:t>
            </a:r>
          </a:p>
          <a:p>
            <a:r>
              <a:rPr lang="de-DE" b="0" dirty="0"/>
              <a:t>Dieser Foliensatz darf nicht von anderen Personen oder Organisationen als den genannten Kommunen genutzt werden. </a:t>
            </a:r>
          </a:p>
          <a:p>
            <a:r>
              <a:rPr lang="de-DE" b="0" dirty="0"/>
              <a:t>Insbesondere ist jede kommerzielle Nutzung untersagt.</a:t>
            </a:r>
          </a:p>
          <a:p>
            <a:r>
              <a:rPr lang="de-DE" b="0" dirty="0"/>
              <a:t>Die Urheberrechte für zitierte Gesetze und Vorschriften liegen beim Land Baden-Württemberg.</a:t>
            </a:r>
          </a:p>
        </p:txBody>
      </p:sp>
    </p:spTree>
    <p:extLst>
      <p:ext uri="{BB962C8B-B14F-4D97-AF65-F5344CB8AC3E}">
        <p14:creationId xmlns:p14="http://schemas.microsoft.com/office/powerpoint/2010/main" val="319130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latin typeface="Arial" panose="020B0604020202020204" pitchFamily="34" charset="0"/>
                <a:cs typeface="Arial" panose="020B0604020202020204" pitchFamily="34" charset="0"/>
              </a:rPr>
              <a:t>Fachberater </a:t>
            </a:r>
          </a:p>
        </p:txBody>
      </p:sp>
      <p:sp>
        <p:nvSpPr>
          <p:cNvPr id="7" name="Textplatzhalter 6"/>
          <p:cNvSpPr>
            <a:spLocks noGrp="1"/>
          </p:cNvSpPr>
          <p:nvPr>
            <p:ph type="body" sz="quarter" idx="10"/>
          </p:nvPr>
        </p:nvSpPr>
        <p:spPr/>
        <p:txBody>
          <a:bodyPr/>
          <a:lstStyle/>
          <a:p>
            <a:r>
              <a:rPr lang="de-DE" dirty="0">
                <a:latin typeface="Arial" panose="020B0604020202020204" pitchFamily="34" charset="0"/>
                <a:cs typeface="Arial" panose="020B0604020202020204" pitchFamily="34" charset="0"/>
              </a:rPr>
              <a:t>Verzeichnis</a:t>
            </a:r>
          </a:p>
        </p:txBody>
      </p:sp>
      <p:graphicFrame>
        <p:nvGraphicFramePr>
          <p:cNvPr id="6" name="Tabelle 5">
            <a:extLst>
              <a:ext uri="{FF2B5EF4-FFF2-40B4-BE49-F238E27FC236}">
                <a16:creationId xmlns:a16="http://schemas.microsoft.com/office/drawing/2014/main" id="{BCD028A6-99E4-4C8A-AC3D-BDBA3D1F0A58}"/>
              </a:ext>
            </a:extLst>
          </p:cNvPr>
          <p:cNvGraphicFramePr>
            <a:graphicFrameLocks noGrp="1"/>
          </p:cNvGraphicFramePr>
          <p:nvPr>
            <p:extLst>
              <p:ext uri="{D42A27DB-BD31-4B8C-83A1-F6EECF244321}">
                <p14:modId xmlns:p14="http://schemas.microsoft.com/office/powerpoint/2010/main" val="4151722060"/>
              </p:ext>
            </p:extLst>
          </p:nvPr>
        </p:nvGraphicFramePr>
        <p:xfrm>
          <a:off x="503238" y="1673225"/>
          <a:ext cx="6794033" cy="2225040"/>
        </p:xfrm>
        <a:graphic>
          <a:graphicData uri="http://schemas.openxmlformats.org/drawingml/2006/table">
            <a:tbl>
              <a:tblPr firstRow="1" bandRow="1">
                <a:tableStyleId>{5940675A-B579-460E-94D1-54222C63F5DA}</a:tableStyleId>
              </a:tblPr>
              <a:tblGrid>
                <a:gridCol w="1841063">
                  <a:extLst>
                    <a:ext uri="{9D8B030D-6E8A-4147-A177-3AD203B41FA5}">
                      <a16:colId xmlns:a16="http://schemas.microsoft.com/office/drawing/2014/main" val="2792214698"/>
                    </a:ext>
                  </a:extLst>
                </a:gridCol>
                <a:gridCol w="2798432">
                  <a:extLst>
                    <a:ext uri="{9D8B030D-6E8A-4147-A177-3AD203B41FA5}">
                      <a16:colId xmlns:a16="http://schemas.microsoft.com/office/drawing/2014/main" val="3471183580"/>
                    </a:ext>
                  </a:extLst>
                </a:gridCol>
                <a:gridCol w="2154538">
                  <a:extLst>
                    <a:ext uri="{9D8B030D-6E8A-4147-A177-3AD203B41FA5}">
                      <a16:colId xmlns:a16="http://schemas.microsoft.com/office/drawing/2014/main" val="123504764"/>
                    </a:ext>
                  </a:extLst>
                </a:gridCol>
              </a:tblGrid>
              <a:tr h="370840">
                <a:tc>
                  <a: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Fachbereich </a:t>
                      </a:r>
                    </a:p>
                  </a:txBody>
                  <a:tcPr/>
                </a:tc>
                <a:tc>
                  <a: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Person / Funktion </a:t>
                      </a:r>
                    </a:p>
                  </a:txBody>
                  <a:tcPr/>
                </a:tc>
                <a:tc>
                  <a: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zu erreichen über: </a:t>
                      </a:r>
                    </a:p>
                  </a:txBody>
                  <a:tcPr/>
                </a:tc>
                <a:extLst>
                  <a:ext uri="{0D108BD9-81ED-4DB2-BD59-A6C34878D82A}">
                    <a16:rowId xmlns:a16="http://schemas.microsoft.com/office/drawing/2014/main" val="833177402"/>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901266494"/>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587695904"/>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992839373"/>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271414568"/>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de-DE">
                          <a:latin typeface="Open Sans" panose="020B0606030504020204" pitchFamily="34" charset="0"/>
                          <a:ea typeface="Open Sans" panose="020B0606030504020204" pitchFamily="34" charset="0"/>
                          <a:cs typeface="Open Sans" panose="020B0606030504020204" pitchFamily="34" charset="0"/>
                        </a:rPr>
                        <a:t>  </a:t>
                      </a:r>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82496902"/>
                  </a:ext>
                </a:extLst>
              </a:tr>
            </a:tbl>
          </a:graphicData>
        </a:graphic>
      </p:graphicFrame>
      <p:sp>
        <p:nvSpPr>
          <p:cNvPr id="9" name="Textfeld 8">
            <a:extLst>
              <a:ext uri="{FF2B5EF4-FFF2-40B4-BE49-F238E27FC236}">
                <a16:creationId xmlns:a16="http://schemas.microsoft.com/office/drawing/2014/main" id="{F16FBFA4-A95C-4BB3-94A1-CEF9B848109B}"/>
              </a:ext>
            </a:extLst>
          </p:cNvPr>
          <p:cNvSpPr txBox="1"/>
          <p:nvPr/>
        </p:nvSpPr>
        <p:spPr>
          <a:xfrm>
            <a:off x="3946034" y="2595057"/>
            <a:ext cx="1490578" cy="369332"/>
          </a:xfrm>
          <a:prstGeom prst="rect">
            <a:avLst/>
          </a:prstGeom>
          <a:solidFill>
            <a:srgbClr val="FFFF00"/>
          </a:solidFill>
        </p:spPr>
        <p:txBody>
          <a:bodyPr wrap="square" rtlCol="0">
            <a:spAutoFit/>
          </a:bodyPr>
          <a:lstStyle/>
          <a:p>
            <a:pPr algn="ctr"/>
            <a:r>
              <a:rPr lang="de-DE" dirty="0">
                <a:latin typeface="Arial" panose="020B0604020202020204" pitchFamily="34" charset="0"/>
                <a:ea typeface="Open Sans" panose="020B0604020202020204" charset="0"/>
                <a:cs typeface="Arial" panose="020B0604020202020204" pitchFamily="34" charset="0"/>
              </a:rPr>
              <a:t>Anpassen!</a:t>
            </a:r>
          </a:p>
        </p:txBody>
      </p:sp>
    </p:spTree>
    <p:extLst>
      <p:ext uri="{BB962C8B-B14F-4D97-AF65-F5344CB8AC3E}">
        <p14:creationId xmlns:p14="http://schemas.microsoft.com/office/powerpoint/2010/main" val="3505760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a:latin typeface="Arial" panose="020B0604020202020204" pitchFamily="34" charset="0"/>
                <a:cs typeface="Arial" panose="020B0604020202020204" pitchFamily="34" charset="0"/>
              </a:rPr>
              <a:t>Weisungsbefugnisse</a:t>
            </a:r>
            <a:endParaRPr lang="de-DE" dirty="0">
              <a:latin typeface="Arial" panose="020B0604020202020204" pitchFamily="34" charset="0"/>
              <a:cs typeface="Arial" panose="020B0604020202020204" pitchFamily="34" charset="0"/>
            </a:endParaRPr>
          </a:p>
        </p:txBody>
      </p:sp>
      <p:sp>
        <p:nvSpPr>
          <p:cNvPr id="3" name="Textplatzhalter 2"/>
          <p:cNvSpPr>
            <a:spLocks noGrp="1"/>
          </p:cNvSpPr>
          <p:nvPr>
            <p:ph type="body" sz="quarter" idx="10"/>
          </p:nvPr>
        </p:nvSpPr>
        <p:spPr/>
        <p:txBody>
          <a:bodyPr/>
          <a:lstStyle/>
          <a:p>
            <a:r>
              <a:rPr lang="de-DE" dirty="0">
                <a:latin typeface="Arial" panose="020B0604020202020204" pitchFamily="34" charset="0"/>
                <a:cs typeface="Arial" panose="020B0604020202020204" pitchFamily="34" charset="0"/>
              </a:rPr>
              <a:t>gegenüber Bediensteten der Kommune XXX</a:t>
            </a:r>
          </a:p>
        </p:txBody>
      </p:sp>
      <p:sp>
        <p:nvSpPr>
          <p:cNvPr id="4" name="Rechteck 3"/>
          <p:cNvSpPr/>
          <p:nvPr/>
        </p:nvSpPr>
        <p:spPr>
          <a:xfrm>
            <a:off x="863149" y="1675894"/>
            <a:ext cx="5702571" cy="701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248" tIns="39248" rIns="39248" bIns="39248" numCol="1" spcCol="0" rtlCol="0" fromWordArt="0" anchor="t" anchorCtr="0" forceAA="0" compatLnSpc="1">
            <a:prstTxWarp prst="textNoShape">
              <a:avLst/>
            </a:prstTxWarp>
            <a:noAutofit/>
          </a:bodyPr>
          <a:lstStyle/>
          <a:p>
            <a:pPr algn="ctr"/>
            <a:r>
              <a:rPr lang="de-DE" sz="2000" dirty="0">
                <a:solidFill>
                  <a:schemeClr val="tx1"/>
                </a:solidFill>
                <a:latin typeface="Arial" panose="020B0604020202020204" pitchFamily="34" charset="0"/>
                <a:ea typeface="Open Sans" panose="020B0606030504020204" pitchFamily="34" charset="0"/>
                <a:cs typeface="Arial" panose="020B0604020202020204" pitchFamily="34" charset="0"/>
              </a:rPr>
              <a:t>(Ober)Bürgermeister</a:t>
            </a: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(Politisch gesamtverantwortliche Komponente)</a:t>
            </a:r>
          </a:p>
        </p:txBody>
      </p:sp>
      <p:sp>
        <p:nvSpPr>
          <p:cNvPr id="16" name="Rechteck 15"/>
          <p:cNvSpPr/>
          <p:nvPr/>
        </p:nvSpPr>
        <p:spPr>
          <a:xfrm>
            <a:off x="879884" y="3098793"/>
            <a:ext cx="1800000" cy="647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248" tIns="39248" rIns="39248" bIns="39248" numCol="1" spcCol="0" rtlCol="0" fromWordArt="0" anchor="t" anchorCtr="0" forceAA="0" compatLnSpc="1">
            <a:prstTxWarp prst="textNoShape">
              <a:avLst/>
            </a:prstTxWarp>
            <a:noAutofit/>
          </a:bodyPr>
          <a:lstStyle/>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Ortspolizeihörde</a:t>
            </a:r>
          </a:p>
        </p:txBody>
      </p:sp>
      <p:sp>
        <p:nvSpPr>
          <p:cNvPr id="19" name="Rechteck 18">
            <a:hlinkClick r:id="rId2" action="ppaction://hlinksldjump"/>
          </p:cNvPr>
          <p:cNvSpPr/>
          <p:nvPr/>
        </p:nvSpPr>
        <p:spPr>
          <a:xfrm>
            <a:off x="4765721" y="5057194"/>
            <a:ext cx="1799999" cy="22305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9248" rIns="39248" bIns="39248" numCol="1" spcCol="0" rtlCol="0" fromWordArt="0" anchor="t" anchorCtr="0" forceAA="0" compatLnSpc="1">
            <a:prstTxWarp prst="textNoShape">
              <a:avLst/>
            </a:prstTxWarp>
            <a:noAutofit/>
          </a:bodyPr>
          <a:lstStyle/>
          <a:p>
            <a:r>
              <a:rPr lang="de-DE" sz="1100" dirty="0">
                <a:solidFill>
                  <a:schemeClr val="tx1"/>
                </a:solidFill>
                <a:latin typeface="Arial" panose="020B0604020202020204" pitchFamily="34" charset="0"/>
                <a:ea typeface="Open Sans" panose="020B0606030504020204" pitchFamily="34" charset="0"/>
                <a:cs typeface="Arial" panose="020B0604020202020204" pitchFamily="34" charset="0"/>
              </a:rPr>
              <a:t>Alle Personen, die zur Erfüllung der Aufgaben nach § 2 FwG eingesetzt werden, ggf. auch Bedienstete der  Kommune XXX, zum Beispiel Mitarbeitende des Baubetriebshofes. Nicht aber Personen, die nach Gesetz eigene Aufgaben in der Gefahrenabwehr erfüllen. </a:t>
            </a:r>
          </a:p>
        </p:txBody>
      </p:sp>
      <p:sp>
        <p:nvSpPr>
          <p:cNvPr id="20" name="Rechteck 19"/>
          <p:cNvSpPr/>
          <p:nvPr/>
        </p:nvSpPr>
        <p:spPr>
          <a:xfrm>
            <a:off x="4765720" y="3098791"/>
            <a:ext cx="1800000" cy="64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248" tIns="39248" rIns="39248" bIns="39248" numCol="1" spcCol="0" rtlCol="0" fromWordArt="0" anchor="t" anchorCtr="0" forceAA="0" compatLnSpc="1">
            <a:prstTxWarp prst="textNoShape">
              <a:avLst/>
            </a:prstTxWarp>
            <a:noAutofit/>
          </a:bodyPr>
          <a:lstStyle/>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Feuerwehr-Kommandant</a:t>
            </a:r>
          </a:p>
        </p:txBody>
      </p:sp>
      <p:sp>
        <p:nvSpPr>
          <p:cNvPr id="26" name="Rechteck 25"/>
          <p:cNvSpPr/>
          <p:nvPr/>
        </p:nvSpPr>
        <p:spPr>
          <a:xfrm>
            <a:off x="863600" y="9273966"/>
            <a:ext cx="5841401" cy="9282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9248" rIns="39248" bIns="39248" numCol="1" spcCol="0" rtlCol="0" fromWordArt="0" anchor="t" anchorCtr="0" forceAA="0" compatLnSpc="1">
            <a:prstTxWarp prst="textNoShape">
              <a:avLst/>
            </a:prstTxWarp>
            <a:noAutofit/>
          </a:bodyPr>
          <a:lstStyle/>
          <a:p>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Polizeiaufgaben: Die Polizei hat innerhalb der durch das Recht gesetzten Schranken zur Wahrnehmung ihrer Aufgaben (siehe § 1 PolG) diejenigen Maßnahmen zu treffen, die ihr nach pflichtmäßigem Ermessen geboten erscheinen (PolG § 3).</a:t>
            </a:r>
          </a:p>
          <a:p>
            <a:endPar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28" name="Rechteck 27"/>
          <p:cNvSpPr/>
          <p:nvPr/>
        </p:nvSpPr>
        <p:spPr>
          <a:xfrm>
            <a:off x="2814434" y="5057193"/>
            <a:ext cx="1800000" cy="7488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9248" rIns="39248" bIns="39248" numCol="1" spcCol="0" rtlCol="0" fromWordArt="0" anchor="ctr" anchorCtr="0" forceAA="0" compatLnSpc="1">
            <a:prstTxWarp prst="textNoShape">
              <a:avLst/>
            </a:prstTxWarp>
            <a:noAutofit/>
          </a:bodyPr>
          <a:lstStyle/>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Alle Bediensteten der Kommune XXX.</a:t>
            </a:r>
          </a:p>
        </p:txBody>
      </p:sp>
      <p:cxnSp>
        <p:nvCxnSpPr>
          <p:cNvPr id="11" name="Verbinder: gewinkelt 10"/>
          <p:cNvCxnSpPr>
            <a:cxnSpLocks/>
            <a:stCxn id="4" idx="2"/>
            <a:endCxn id="20" idx="0"/>
          </p:cNvCxnSpPr>
          <p:nvPr/>
        </p:nvCxnSpPr>
        <p:spPr>
          <a:xfrm rot="16200000" flipH="1">
            <a:off x="4329398" y="1762469"/>
            <a:ext cx="721358" cy="195128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Verbinder: gewinkelt 29"/>
          <p:cNvCxnSpPr>
            <a:cxnSpLocks/>
            <a:stCxn id="4" idx="2"/>
            <a:endCxn id="16" idx="0"/>
          </p:cNvCxnSpPr>
          <p:nvPr/>
        </p:nvCxnSpPr>
        <p:spPr>
          <a:xfrm rot="5400000">
            <a:off x="2386480" y="1770838"/>
            <a:ext cx="721360" cy="193455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hteck 63"/>
          <p:cNvSpPr/>
          <p:nvPr/>
        </p:nvSpPr>
        <p:spPr>
          <a:xfrm>
            <a:off x="1044894" y="7746462"/>
            <a:ext cx="1469980" cy="61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248" tIns="39248" rIns="39248" bIns="39248" numCol="1" spcCol="0" rtlCol="0" fromWordArt="0" anchor="t" anchorCtr="0" forceAA="0" compatLnSpc="1">
            <a:prstTxWarp prst="textNoShape">
              <a:avLst/>
            </a:prstTxWarp>
            <a:noAutofit/>
          </a:bodyPr>
          <a:lstStyle/>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Vollzugs-</a:t>
            </a:r>
          </a:p>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Polizei </a:t>
            </a:r>
          </a:p>
          <a:p>
            <a:pPr algn="ctr"/>
            <a:endPar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cxnSp>
        <p:nvCxnSpPr>
          <p:cNvPr id="86" name="Verbinder: gewinkelt 85"/>
          <p:cNvCxnSpPr>
            <a:cxnSpLocks/>
            <a:stCxn id="20" idx="3"/>
            <a:endCxn id="64" idx="3"/>
          </p:cNvCxnSpPr>
          <p:nvPr/>
        </p:nvCxnSpPr>
        <p:spPr>
          <a:xfrm flipH="1">
            <a:off x="2514874" y="3422791"/>
            <a:ext cx="4050846" cy="4629671"/>
          </a:xfrm>
          <a:prstGeom prst="bentConnector3">
            <a:avLst>
              <a:gd name="adj1" fmla="val -414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Gerade Verbindung mit Pfeil 90"/>
          <p:cNvCxnSpPr>
            <a:cxnSpLocks/>
            <a:stCxn id="16" idx="2"/>
            <a:endCxn id="64" idx="0"/>
          </p:cNvCxnSpPr>
          <p:nvPr/>
        </p:nvCxnSpPr>
        <p:spPr>
          <a:xfrm>
            <a:off x="1779884" y="3746791"/>
            <a:ext cx="0" cy="39996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hteck 88"/>
          <p:cNvSpPr/>
          <p:nvPr/>
        </p:nvSpPr>
        <p:spPr>
          <a:xfrm>
            <a:off x="820560" y="6537936"/>
            <a:ext cx="1842363" cy="326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t" anchorCtr="0" forceAA="0" compatLnSpc="1">
            <a:prstTxWarp prst="textNoShape">
              <a:avLst/>
            </a:prstTxWarp>
            <a:noAutofit/>
          </a:bodyPr>
          <a:lstStyle/>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koordinierend</a:t>
            </a:r>
          </a:p>
        </p:txBody>
      </p:sp>
      <p:cxnSp>
        <p:nvCxnSpPr>
          <p:cNvPr id="115" name="Gerade Verbindung mit Pfeil 114"/>
          <p:cNvCxnSpPr>
            <a:cxnSpLocks/>
            <a:stCxn id="4" idx="2"/>
            <a:endCxn id="52" idx="0"/>
          </p:cNvCxnSpPr>
          <p:nvPr/>
        </p:nvCxnSpPr>
        <p:spPr>
          <a:xfrm flipH="1">
            <a:off x="3714434" y="2377433"/>
            <a:ext cx="1" cy="7213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hteck 51"/>
          <p:cNvSpPr/>
          <p:nvPr/>
        </p:nvSpPr>
        <p:spPr>
          <a:xfrm>
            <a:off x="2814434" y="3098791"/>
            <a:ext cx="1800000" cy="6480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248" tIns="39248" rIns="39248" bIns="39248" numCol="1" spcCol="0" rtlCol="0" fromWordArt="0" anchor="t" anchorCtr="0" forceAA="0" compatLnSpc="1">
            <a:prstTxWarp prst="textNoShape">
              <a:avLst/>
            </a:prstTxWarp>
            <a:noAutofit/>
          </a:bodyPr>
          <a:lstStyle/>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Leitung </a:t>
            </a:r>
          </a:p>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Verwaltungsstab</a:t>
            </a:r>
          </a:p>
        </p:txBody>
      </p:sp>
      <p:cxnSp>
        <p:nvCxnSpPr>
          <p:cNvPr id="42" name="Gerade Verbindung mit Pfeil 41">
            <a:extLst>
              <a:ext uri="{FF2B5EF4-FFF2-40B4-BE49-F238E27FC236}">
                <a16:creationId xmlns:a16="http://schemas.microsoft.com/office/drawing/2014/main" id="{FF16B791-D919-4455-AA46-A6B9F5A86D72}"/>
              </a:ext>
            </a:extLst>
          </p:cNvPr>
          <p:cNvCxnSpPr>
            <a:cxnSpLocks/>
            <a:stCxn id="52" idx="2"/>
            <a:endCxn id="28" idx="0"/>
          </p:cNvCxnSpPr>
          <p:nvPr/>
        </p:nvCxnSpPr>
        <p:spPr>
          <a:xfrm>
            <a:off x="3714434" y="3746791"/>
            <a:ext cx="0" cy="13104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hteck 87"/>
          <p:cNvSpPr/>
          <p:nvPr/>
        </p:nvSpPr>
        <p:spPr>
          <a:xfrm>
            <a:off x="2911457" y="7809820"/>
            <a:ext cx="2217661" cy="46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t" anchorCtr="0" forceAA="0" compatLnSpc="1">
            <a:prstTxWarp prst="textNoShape">
              <a:avLst/>
            </a:prstTxWarp>
            <a:noAutofit/>
          </a:bodyPr>
          <a:lstStyle/>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koordinierend </a:t>
            </a: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(in der Führungseinheit) </a:t>
            </a:r>
          </a:p>
        </p:txBody>
      </p:sp>
      <p:sp>
        <p:nvSpPr>
          <p:cNvPr id="21" name="Rechteck 20">
            <a:extLst>
              <a:ext uri="{FF2B5EF4-FFF2-40B4-BE49-F238E27FC236}">
                <a16:creationId xmlns:a16="http://schemas.microsoft.com/office/drawing/2014/main" id="{EB5AA3FD-3778-4F0E-B215-30B3076A3B17}"/>
              </a:ext>
            </a:extLst>
          </p:cNvPr>
          <p:cNvSpPr/>
          <p:nvPr/>
        </p:nvSpPr>
        <p:spPr>
          <a:xfrm>
            <a:off x="3093696" y="6905964"/>
            <a:ext cx="3662759" cy="20620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Arial" panose="020B0604020202020204" pitchFamily="34" charset="0"/>
                <a:cs typeface="Arial" panose="020B0604020202020204" pitchFamily="34" charset="0"/>
              </a:rPr>
              <a:t>Nur Vorschlag </a:t>
            </a:r>
          </a:p>
        </p:txBody>
      </p:sp>
    </p:spTree>
    <p:extLst>
      <p:ext uri="{BB962C8B-B14F-4D97-AF65-F5344CB8AC3E}">
        <p14:creationId xmlns:p14="http://schemas.microsoft.com/office/powerpoint/2010/main" val="1173706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feld 32"/>
          <p:cNvSpPr txBox="1"/>
          <p:nvPr/>
        </p:nvSpPr>
        <p:spPr>
          <a:xfrm>
            <a:off x="755374" y="3216908"/>
            <a:ext cx="6096000" cy="2971857"/>
          </a:xfrm>
          <a:prstGeom prst="rect">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9248" rIns="36000" bIns="39248" numCol="1" spcCol="0" rtlCol="0" fromWordArt="0" anchor="b" anchorCtr="0" forceAA="0" compatLnSpc="1">
            <a:prstTxWarp prst="textNoShape">
              <a:avLst/>
            </a:prstTxWarp>
            <a:noAutofit/>
          </a:bodyPr>
          <a:lstStyle>
            <a:defPPr>
              <a:defRPr lang="en-US"/>
            </a:defPPr>
            <a:lvl1pPr algn="ctr">
              <a:defRPr b="1">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rgbClr val="FF0000"/>
                </a:solidFill>
                <a:ea typeface="Open Sans" panose="020B0606030504020204" pitchFamily="34" charset="0"/>
              </a:rPr>
              <a:t>Koordinierungsstab Kommunikation (KoKo) </a:t>
            </a:r>
          </a:p>
        </p:txBody>
      </p:sp>
      <p:sp>
        <p:nvSpPr>
          <p:cNvPr id="50" name="Rechteck 49"/>
          <p:cNvSpPr/>
          <p:nvPr/>
        </p:nvSpPr>
        <p:spPr>
          <a:xfrm>
            <a:off x="5090036" y="3014582"/>
            <a:ext cx="278141" cy="158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ea typeface="Open Sans" panose="020B0606030504020204" pitchFamily="34" charset="0"/>
              <a:cs typeface="Arial" panose="020B0604020202020204" pitchFamily="34" charset="0"/>
            </a:endParaRPr>
          </a:p>
        </p:txBody>
      </p:sp>
      <p:sp>
        <p:nvSpPr>
          <p:cNvPr id="40" name="Rechteck 39"/>
          <p:cNvSpPr/>
          <p:nvPr/>
        </p:nvSpPr>
        <p:spPr>
          <a:xfrm>
            <a:off x="2324427" y="3016250"/>
            <a:ext cx="278141" cy="158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ea typeface="Open Sans" panose="020B0606030504020204" pitchFamily="34" charset="0"/>
              <a:cs typeface="Arial" panose="020B0604020202020204" pitchFamily="34" charset="0"/>
            </a:endParaRPr>
          </a:p>
        </p:txBody>
      </p:sp>
      <p:sp>
        <p:nvSpPr>
          <p:cNvPr id="9" name="Titel 8"/>
          <p:cNvSpPr>
            <a:spLocks noGrp="1"/>
          </p:cNvSpPr>
          <p:nvPr>
            <p:ph type="title"/>
          </p:nvPr>
        </p:nvSpPr>
        <p:spPr/>
        <p:txBody>
          <a:bodyPr/>
          <a:lstStyle/>
          <a:p>
            <a:r>
              <a:rPr lang="de-DE" dirty="0">
                <a:latin typeface="Arial" panose="020B0604020202020204" pitchFamily="34" charset="0"/>
                <a:cs typeface="Arial" panose="020B0604020202020204" pitchFamily="34" charset="0"/>
              </a:rPr>
              <a:t>Verwaltungsstab</a:t>
            </a:r>
          </a:p>
        </p:txBody>
      </p:sp>
      <p:sp>
        <p:nvSpPr>
          <p:cNvPr id="5" name="Textplatzhalter 4"/>
          <p:cNvSpPr>
            <a:spLocks noGrp="1"/>
          </p:cNvSpPr>
          <p:nvPr>
            <p:ph type="body" sz="quarter" idx="10"/>
          </p:nvPr>
        </p:nvSpPr>
        <p:spPr/>
        <p:txBody>
          <a:bodyPr/>
          <a:lstStyle/>
          <a:p>
            <a:r>
              <a:rPr lang="de-DE" dirty="0">
                <a:latin typeface="Arial" panose="020B0604020202020204" pitchFamily="34" charset="0"/>
                <a:cs typeface="Arial" panose="020B0604020202020204" pitchFamily="34" charset="0"/>
              </a:rPr>
              <a:t>Organigramm</a:t>
            </a:r>
          </a:p>
        </p:txBody>
      </p:sp>
      <p:sp>
        <p:nvSpPr>
          <p:cNvPr id="4" name="Rechteck 3">
            <a:hlinkClick r:id="rId2" action="ppaction://hlinksldjump"/>
          </p:cNvPr>
          <p:cNvSpPr/>
          <p:nvPr/>
        </p:nvSpPr>
        <p:spPr>
          <a:xfrm>
            <a:off x="2426035" y="1672263"/>
            <a:ext cx="2664001" cy="527494"/>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(Ober-)Bürgermeister</a:t>
            </a:r>
            <a:r>
              <a:rPr lang="de-DE" sz="2000" dirty="0">
                <a:solidFill>
                  <a:schemeClr val="tx1"/>
                </a:solidFill>
                <a:latin typeface="Arial" panose="020B0604020202020204" pitchFamily="34" charset="0"/>
                <a:ea typeface="Open Sans" panose="020B0606030504020204" pitchFamily="34" charset="0"/>
                <a:cs typeface="Arial" panose="020B0604020202020204" pitchFamily="34" charset="0"/>
              </a:rPr>
              <a:t> </a:t>
            </a:r>
          </a:p>
        </p:txBody>
      </p:sp>
      <p:sp>
        <p:nvSpPr>
          <p:cNvPr id="53" name="Abgerundetes Rechteck 2">
            <a:hlinkClick r:id="rId3" action="ppaction://hlinksldjump"/>
          </p:cNvPr>
          <p:cNvSpPr/>
          <p:nvPr/>
        </p:nvSpPr>
        <p:spPr>
          <a:xfrm>
            <a:off x="871605" y="9324119"/>
            <a:ext cx="58680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Einberufung KoKo</a:t>
            </a:r>
          </a:p>
        </p:txBody>
      </p:sp>
      <p:sp>
        <p:nvSpPr>
          <p:cNvPr id="17" name="Rechteck 16">
            <a:hlinkClick r:id="rId4" action="ppaction://hlinksldjump"/>
          </p:cNvPr>
          <p:cNvSpPr/>
          <p:nvPr/>
        </p:nvSpPr>
        <p:spPr>
          <a:xfrm>
            <a:off x="2426036" y="2622928"/>
            <a:ext cx="2664000" cy="410416"/>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Stabsleitung</a:t>
            </a:r>
          </a:p>
        </p:txBody>
      </p:sp>
      <p:sp>
        <p:nvSpPr>
          <p:cNvPr id="103" name="Textfeld 102"/>
          <p:cNvSpPr txBox="1"/>
          <p:nvPr/>
        </p:nvSpPr>
        <p:spPr>
          <a:xfrm>
            <a:off x="860860" y="6346686"/>
            <a:ext cx="5861107" cy="1527627"/>
          </a:xfrm>
          <a:prstGeom prst="rect">
            <a:avLst/>
          </a:prstGeom>
          <a:solidFill>
            <a:schemeClr val="bg1"/>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ctr" anchorCtr="0" forceAA="0" compatLnSpc="1">
            <a:prstTxWarp prst="textNoShape">
              <a:avLst/>
            </a:prstTxWarp>
            <a:noAutofit/>
          </a:bodyPr>
          <a:lstStyle>
            <a:defPPr>
              <a:defRPr lang="en-US"/>
            </a:defPPr>
            <a:lvl1pPr algn="ctr">
              <a:defRPr b="1">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solidFill>
                <a:ea typeface="Open Sans" panose="020B0606030504020204" pitchFamily="34" charset="0"/>
              </a:rPr>
              <a:t>Ereignisspezifische Mitglieder des </a:t>
            </a:r>
            <a:r>
              <a:rPr lang="de-DE" dirty="0" err="1">
                <a:solidFill>
                  <a:schemeClr val="tx1"/>
                </a:solidFill>
                <a:ea typeface="Open Sans" panose="020B0606030504020204" pitchFamily="34" charset="0"/>
              </a:rPr>
              <a:t>Vw</a:t>
            </a:r>
            <a:r>
              <a:rPr lang="de-DE" dirty="0">
                <a:solidFill>
                  <a:schemeClr val="tx1"/>
                </a:solidFill>
                <a:ea typeface="Open Sans" panose="020B0606030504020204" pitchFamily="34" charset="0"/>
              </a:rPr>
              <a:t>-Stabes:</a:t>
            </a:r>
          </a:p>
          <a:p>
            <a:r>
              <a:rPr lang="de-DE" sz="1600" b="0" dirty="0">
                <a:solidFill>
                  <a:schemeClr val="tx1"/>
                </a:solidFill>
                <a:ea typeface="Open Sans" panose="020B0606030504020204" pitchFamily="34" charset="0"/>
              </a:rPr>
              <a:t>Ortsvorsteher, wenn Ortsteil betroffen</a:t>
            </a:r>
          </a:p>
          <a:p>
            <a:r>
              <a:rPr lang="de-DE" sz="1600" b="0" dirty="0">
                <a:solidFill>
                  <a:schemeClr val="tx1"/>
                </a:solidFill>
                <a:ea typeface="Open Sans" panose="020B0606030504020204" pitchFamily="34" charset="0"/>
              </a:rPr>
              <a:t>Fachbereichsleiter je nach Lage </a:t>
            </a:r>
          </a:p>
          <a:p>
            <a:r>
              <a:rPr lang="de-DE" sz="1600" b="0" dirty="0">
                <a:solidFill>
                  <a:schemeClr val="tx1"/>
                </a:solidFill>
                <a:ea typeface="Open Sans" panose="020B0606030504020204" pitchFamily="34" charset="0"/>
                <a:hlinkClick r:id="rId5" action="ppaction://hlinksldjump"/>
              </a:rPr>
              <a:t>Fachberater</a:t>
            </a:r>
            <a:endParaRPr lang="de-DE" sz="1600" b="0" dirty="0">
              <a:solidFill>
                <a:schemeClr val="tx1"/>
              </a:solidFill>
              <a:ea typeface="Open Sans" panose="020B0606030504020204" pitchFamily="34" charset="0"/>
            </a:endParaRPr>
          </a:p>
          <a:p>
            <a:r>
              <a:rPr lang="de-DE" sz="1600" b="0" dirty="0">
                <a:solidFill>
                  <a:schemeClr val="tx1"/>
                </a:solidFill>
                <a:ea typeface="Open Sans" panose="020B0606030504020204" pitchFamily="34" charset="0"/>
                <a:hlinkClick r:id="rId6" action="ppaction://hlinksldjump"/>
              </a:rPr>
              <a:t>Verbindungspersonen</a:t>
            </a:r>
            <a:endParaRPr lang="de-DE" sz="1600" b="0" dirty="0">
              <a:solidFill>
                <a:schemeClr val="tx1"/>
              </a:solidFill>
              <a:ea typeface="Open Sans" panose="020B0606030504020204" pitchFamily="34" charset="0"/>
            </a:endParaRPr>
          </a:p>
        </p:txBody>
      </p:sp>
      <p:sp>
        <p:nvSpPr>
          <p:cNvPr id="109" name="Textfeld 108"/>
          <p:cNvSpPr txBox="1"/>
          <p:nvPr/>
        </p:nvSpPr>
        <p:spPr>
          <a:xfrm>
            <a:off x="874177" y="5210564"/>
            <a:ext cx="5847790" cy="5550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9248" rIns="36000" bIns="39248" numCol="1" spcCol="0" rtlCol="0" fromWordArt="0" anchor="ctr" anchorCtr="0" forceAA="0" compatLnSpc="1">
            <a:prstTxWarp prst="textNoShape">
              <a:avLst/>
            </a:prstTxWarp>
            <a:noAutofit/>
          </a:bodyPr>
          <a:lstStyle>
            <a:defPPr>
              <a:defRPr lang="en-US"/>
            </a:defPPr>
            <a:lvl1pPr algn="ctr">
              <a:defRPr b="1">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b="0" dirty="0">
                <a:solidFill>
                  <a:schemeClr val="tx1"/>
                </a:solidFill>
                <a:ea typeface="Open Sans" panose="020B0606030504020204" pitchFamily="34" charset="0"/>
              </a:rPr>
              <a:t>Verbindungsperson Feuerwehr / Führungseinheit</a:t>
            </a:r>
          </a:p>
          <a:p>
            <a:r>
              <a:rPr lang="de-DE" b="0" dirty="0">
                <a:solidFill>
                  <a:schemeClr val="tx1"/>
                </a:solidFill>
                <a:ea typeface="Open Sans" panose="020B0606030504020204" pitchFamily="34" charset="0"/>
              </a:rPr>
              <a:t>(wenn Feuerwehr im Einsatz)  </a:t>
            </a:r>
          </a:p>
        </p:txBody>
      </p:sp>
      <p:sp>
        <p:nvSpPr>
          <p:cNvPr id="42" name="Rechteck 41">
            <a:hlinkClick r:id="rId7" action="ppaction://hlinksldjump"/>
          </p:cNvPr>
          <p:cNvSpPr/>
          <p:nvPr/>
        </p:nvSpPr>
        <p:spPr>
          <a:xfrm>
            <a:off x="2340618" y="3365500"/>
            <a:ext cx="1440000" cy="1728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0" bIns="49845" numCol="1" spcCol="0" rtlCol="0" fromWordArt="0" anchor="t"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6030504020204" pitchFamily="34" charset="0"/>
                <a:cs typeface="Arial" panose="020B0604020202020204" pitchFamily="34" charset="0"/>
              </a:rPr>
              <a:t>Vb 2</a:t>
            </a:r>
          </a:p>
          <a:p>
            <a:pPr algn="ctr"/>
            <a:endParaRPr lang="de-DE"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Lage </a:t>
            </a: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&amp; </a:t>
            </a: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Dokumentation</a:t>
            </a:r>
          </a:p>
        </p:txBody>
      </p:sp>
      <p:sp>
        <p:nvSpPr>
          <p:cNvPr id="62" name="Rechteck 61">
            <a:hlinkClick r:id="rId8" action="ppaction://hlinksldjump"/>
          </p:cNvPr>
          <p:cNvSpPr/>
          <p:nvPr/>
        </p:nvSpPr>
        <p:spPr>
          <a:xfrm>
            <a:off x="3817410" y="3365500"/>
            <a:ext cx="1440000" cy="1728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t"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6030504020204" pitchFamily="34" charset="0"/>
                <a:cs typeface="Arial" panose="020B0604020202020204" pitchFamily="34" charset="0"/>
              </a:rPr>
              <a:t>Vb 3</a:t>
            </a:r>
          </a:p>
          <a:p>
            <a:pPr algn="ctr"/>
            <a:endParaRPr lang="de-DE"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Bevölkerungs-</a:t>
            </a: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Information</a:t>
            </a: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&amp;</a:t>
            </a: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Medienarbeit </a:t>
            </a:r>
          </a:p>
        </p:txBody>
      </p:sp>
      <p:sp>
        <p:nvSpPr>
          <p:cNvPr id="68" name="Rechteck 67">
            <a:hlinkClick r:id="rId9" action="ppaction://hlinksldjump"/>
          </p:cNvPr>
          <p:cNvSpPr/>
          <p:nvPr/>
        </p:nvSpPr>
        <p:spPr>
          <a:xfrm>
            <a:off x="5294202" y="3365500"/>
            <a:ext cx="1440000" cy="1728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t"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6030504020204" pitchFamily="34" charset="0"/>
                <a:cs typeface="Arial" panose="020B0604020202020204" pitchFamily="34" charset="0"/>
              </a:rPr>
              <a:t>Vb 4</a:t>
            </a:r>
          </a:p>
          <a:p>
            <a:pPr algn="ctr"/>
            <a:endParaRPr lang="de-DE"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Sicherheit</a:t>
            </a: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&amp;   </a:t>
            </a: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Ordnung</a:t>
            </a: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 </a:t>
            </a:r>
          </a:p>
        </p:txBody>
      </p:sp>
      <p:sp>
        <p:nvSpPr>
          <p:cNvPr id="71" name="Rechteck 70">
            <a:hlinkClick r:id="rId10" action="ppaction://hlinksldjump"/>
          </p:cNvPr>
          <p:cNvSpPr/>
          <p:nvPr/>
        </p:nvSpPr>
        <p:spPr>
          <a:xfrm>
            <a:off x="863826" y="3365500"/>
            <a:ext cx="1440000" cy="1728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t"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6030504020204" pitchFamily="34" charset="0"/>
                <a:cs typeface="Arial" panose="020B0604020202020204" pitchFamily="34" charset="0"/>
              </a:rPr>
              <a:t>Vb 1</a:t>
            </a:r>
          </a:p>
          <a:p>
            <a:pPr algn="ctr"/>
            <a:endParaRPr lang="de-DE"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Innerer </a:t>
            </a: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Dienst</a:t>
            </a:r>
          </a:p>
          <a:p>
            <a:pPr algn="ctr"/>
            <a:endPar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Personal</a:t>
            </a:r>
          </a:p>
        </p:txBody>
      </p:sp>
      <p:sp>
        <p:nvSpPr>
          <p:cNvPr id="18" name="Abgerundetes Rechteck 2">
            <a:hlinkClick r:id="rId11" action="ppaction://hlinksldjump"/>
          </p:cNvPr>
          <p:cNvSpPr/>
          <p:nvPr/>
        </p:nvSpPr>
        <p:spPr>
          <a:xfrm>
            <a:off x="871605" y="8658099"/>
            <a:ext cx="58680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100" b="1" dirty="0">
                <a:solidFill>
                  <a:schemeClr val="tx1"/>
                </a:solidFill>
                <a:latin typeface="Arial" panose="020B0604020202020204" pitchFamily="34" charset="0"/>
                <a:ea typeface="Open Sans" panose="020B0606030504020204" pitchFamily="34" charset="0"/>
                <a:cs typeface="Arial" panose="020B0604020202020204" pitchFamily="34" charset="0"/>
              </a:rPr>
              <a:t>Koordinierungsstab Kommunikation KoKo</a:t>
            </a:r>
          </a:p>
        </p:txBody>
      </p:sp>
      <p:sp>
        <p:nvSpPr>
          <p:cNvPr id="19" name="Abgerundetes Rechteck 2">
            <a:hlinkClick r:id="rId12" action="ppaction://hlinksldjump"/>
          </p:cNvPr>
          <p:cNvSpPr/>
          <p:nvPr/>
        </p:nvSpPr>
        <p:spPr>
          <a:xfrm>
            <a:off x="871605" y="7992079"/>
            <a:ext cx="58680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100" b="1" dirty="0">
                <a:solidFill>
                  <a:schemeClr val="tx1"/>
                </a:solidFill>
                <a:latin typeface="Arial" panose="020B0604020202020204" pitchFamily="34" charset="0"/>
                <a:ea typeface="Open Sans" panose="020B0606030504020204" pitchFamily="34" charset="0"/>
                <a:cs typeface="Arial" panose="020B0604020202020204" pitchFamily="34" charset="0"/>
              </a:rPr>
              <a:t>Aufgaben des Vw-Stabes </a:t>
            </a:r>
          </a:p>
        </p:txBody>
      </p:sp>
      <p:sp>
        <p:nvSpPr>
          <p:cNvPr id="20" name="Abgerundetes Rechteck 2">
            <a:hlinkClick r:id="rId6" action="ppaction://hlinksldjump"/>
            <a:extLst>
              <a:ext uri="{FF2B5EF4-FFF2-40B4-BE49-F238E27FC236}">
                <a16:creationId xmlns:a16="http://schemas.microsoft.com/office/drawing/2014/main" id="{C4E5BAE8-77DE-41FD-B45B-05A872C958CD}"/>
              </a:ext>
            </a:extLst>
          </p:cNvPr>
          <p:cNvSpPr/>
          <p:nvPr/>
        </p:nvSpPr>
        <p:spPr>
          <a:xfrm>
            <a:off x="860860" y="9990139"/>
            <a:ext cx="58680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Dienstrechtliche Regelungen</a:t>
            </a:r>
          </a:p>
        </p:txBody>
      </p:sp>
    </p:spTree>
    <p:extLst>
      <p:ext uri="{BB962C8B-B14F-4D97-AF65-F5344CB8AC3E}">
        <p14:creationId xmlns:p14="http://schemas.microsoft.com/office/powerpoint/2010/main" val="225327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panose="020B0604020202020204" pitchFamily="34" charset="0"/>
                <a:cs typeface="Arial" panose="020B0604020202020204" pitchFamily="34" charset="0"/>
              </a:rPr>
              <a:t>Aufgaben des Vw-Stabes</a:t>
            </a:r>
          </a:p>
        </p:txBody>
      </p:sp>
      <p:sp>
        <p:nvSpPr>
          <p:cNvPr id="3" name="Textplatzhalter 2"/>
          <p:cNvSpPr>
            <a:spLocks noGrp="1"/>
          </p:cNvSpPr>
          <p:nvPr>
            <p:ph type="body" sz="quarter" idx="10"/>
          </p:nvPr>
        </p:nvSpPr>
        <p:spPr/>
        <p:txBody>
          <a:bodyPr/>
          <a:lstStyle/>
          <a:p>
            <a:r>
              <a:rPr lang="de-DE" dirty="0">
                <a:latin typeface="Arial" panose="020B0604020202020204" pitchFamily="34" charset="0"/>
                <a:cs typeface="Arial" panose="020B0604020202020204" pitchFamily="34" charset="0"/>
              </a:rPr>
              <a:t>Übersicht </a:t>
            </a:r>
          </a:p>
        </p:txBody>
      </p:sp>
      <p:sp>
        <p:nvSpPr>
          <p:cNvPr id="4" name="Textplatzhalter 3"/>
          <p:cNvSpPr>
            <a:spLocks noGrp="1"/>
          </p:cNvSpPr>
          <p:nvPr>
            <p:ph type="body" sz="quarter" idx="11"/>
          </p:nvPr>
        </p:nvSpPr>
        <p:spPr/>
        <p:txBody>
          <a:bodyPr/>
          <a:lstStyle/>
          <a:p>
            <a:r>
              <a:rPr lang="de-DE" dirty="0">
                <a:latin typeface="Arial" panose="020B0604020202020204" pitchFamily="34" charset="0"/>
                <a:cs typeface="Arial" panose="020B0604020202020204" pitchFamily="34" charset="0"/>
              </a:rPr>
              <a:t>Sicherstellung der eigenen </a:t>
            </a:r>
            <a:r>
              <a:rPr lang="de-DE" dirty="0">
                <a:latin typeface="Arial" panose="020B0604020202020204" pitchFamily="34" charset="0"/>
                <a:cs typeface="Arial" panose="020B0604020202020204" pitchFamily="34" charset="0"/>
                <a:hlinkClick r:id="rId2" action="ppaction://hlinksldjump"/>
              </a:rPr>
              <a:t>Arbeitsfähigkeit</a:t>
            </a:r>
            <a:r>
              <a:rPr lang="de-DE" dirty="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Erledigung aller mit dem Ereignis im Zusammenhang stehenden verwaltungstypischen Aufgaben </a:t>
            </a:r>
          </a:p>
          <a:p>
            <a:pPr lvl="2"/>
            <a:r>
              <a:rPr lang="de-DE" dirty="0">
                <a:latin typeface="Arial" panose="020B0604020202020204" pitchFamily="34" charset="0"/>
                <a:cs typeface="Arial" panose="020B0604020202020204" pitchFamily="34" charset="0"/>
              </a:rPr>
              <a:t>Planung, Koordinierung, Veranlassung und Überwachung der Aktivitäten zur Krisenbewältigung oder zur Gefahrenabwehr, </a:t>
            </a:r>
          </a:p>
          <a:p>
            <a:pPr lvl="2"/>
            <a:r>
              <a:rPr lang="de-DE" dirty="0">
                <a:latin typeface="Arial" panose="020B0604020202020204" pitchFamily="34" charset="0"/>
                <a:cs typeface="Arial" panose="020B0604020202020204" pitchFamily="34" charset="0"/>
              </a:rPr>
              <a:t>Beratung der Behördenleitung, </a:t>
            </a:r>
          </a:p>
          <a:p>
            <a:pPr lvl="2"/>
            <a:r>
              <a:rPr lang="de-DE" dirty="0">
                <a:latin typeface="Arial" panose="020B0604020202020204" pitchFamily="34" charset="0"/>
                <a:cs typeface="Arial" panose="020B0604020202020204" pitchFamily="34" charset="0"/>
              </a:rPr>
              <a:t>Vorbereiten von Entscheidungen, </a:t>
            </a:r>
          </a:p>
          <a:p>
            <a:pPr lvl="2"/>
            <a:r>
              <a:rPr lang="de-DE" dirty="0">
                <a:latin typeface="Arial" panose="020B0604020202020204" pitchFamily="34" charset="0"/>
                <a:cs typeface="Arial" panose="020B0604020202020204" pitchFamily="34" charset="0"/>
              </a:rPr>
              <a:t>Anordnungen zum Vollzug von Entscheidungen, </a:t>
            </a:r>
          </a:p>
          <a:p>
            <a:pPr lvl="2"/>
            <a:r>
              <a:rPr lang="de-DE" dirty="0">
                <a:latin typeface="Arial" panose="020B0604020202020204" pitchFamily="34" charset="0"/>
                <a:cs typeface="Arial" panose="020B0604020202020204" pitchFamily="34" charset="0"/>
              </a:rPr>
              <a:t>Unterrichtungen weiterer Behörden und der Öffentlichkeit, </a:t>
            </a:r>
          </a:p>
          <a:p>
            <a:pPr lvl="2"/>
            <a:r>
              <a:rPr lang="de-DE" dirty="0">
                <a:latin typeface="Arial" panose="020B0604020202020204" pitchFamily="34" charset="0"/>
                <a:cs typeface="Arial" panose="020B0604020202020204" pitchFamily="34" charset="0"/>
              </a:rPr>
              <a:t>Kontakthalten zu allen am Einsatz beteiligten Stellen. </a:t>
            </a:r>
          </a:p>
          <a:p>
            <a:pPr lvl="2"/>
            <a:endParaRPr lang="de-DE" dirty="0">
              <a:latin typeface="Arial" panose="020B0604020202020204" pitchFamily="34" charset="0"/>
              <a:cs typeface="Arial" panose="020B0604020202020204" pitchFamily="34" charset="0"/>
            </a:endParaRPr>
          </a:p>
          <a:p>
            <a:pPr lvl="2"/>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Zusammenarbeit mit anderen Stellen</a:t>
            </a:r>
          </a:p>
          <a:p>
            <a:pPr lvl="1"/>
            <a:r>
              <a:rPr lang="de-DE" dirty="0">
                <a:latin typeface="Arial" panose="020B0604020202020204" pitchFamily="34" charset="0"/>
                <a:cs typeface="Arial" panose="020B0604020202020204" pitchFamily="34" charset="0"/>
              </a:rPr>
              <a:t>Insbesondere:  </a:t>
            </a:r>
          </a:p>
          <a:p>
            <a:pPr lvl="2"/>
            <a:r>
              <a:rPr lang="de-DE" dirty="0">
                <a:latin typeface="Arial" panose="020B0604020202020204" pitchFamily="34" charset="0"/>
                <a:cs typeface="Arial" panose="020B0604020202020204" pitchFamily="34" charset="0"/>
              </a:rPr>
              <a:t>Landratsamt / Untere Katastrophenschutzbehörde </a:t>
            </a:r>
          </a:p>
          <a:p>
            <a:pPr lvl="2"/>
            <a:r>
              <a:rPr lang="de-DE" dirty="0">
                <a:latin typeface="Arial" panose="020B0604020202020204" pitchFamily="34" charset="0"/>
                <a:cs typeface="Arial" panose="020B0604020202020204" pitchFamily="34" charset="0"/>
              </a:rPr>
              <a:t>Integrierte Leitstelle </a:t>
            </a:r>
          </a:p>
          <a:p>
            <a:pPr lvl="2"/>
            <a:r>
              <a:rPr lang="de-DE" dirty="0">
                <a:latin typeface="Arial" panose="020B0604020202020204" pitchFamily="34" charset="0"/>
                <a:cs typeface="Arial" panose="020B0604020202020204" pitchFamily="34" charset="0"/>
              </a:rPr>
              <a:t>Polizeipräsidium / zuständige Polizeidienststelle </a:t>
            </a:r>
          </a:p>
          <a:p>
            <a:pPr lvl="2"/>
            <a:r>
              <a:rPr lang="de-DE" dirty="0">
                <a:latin typeface="Arial" panose="020B0604020202020204" pitchFamily="34" charset="0"/>
                <a:cs typeface="Arial" panose="020B0604020202020204" pitchFamily="34" charset="0"/>
              </a:rPr>
              <a:t>Hilfsorganisationen </a:t>
            </a:r>
          </a:p>
          <a:p>
            <a:pPr lvl="2"/>
            <a:r>
              <a:rPr lang="de-DE" dirty="0">
                <a:latin typeface="Arial" panose="020B0604020202020204" pitchFamily="34" charset="0"/>
                <a:cs typeface="Arial" panose="020B0604020202020204" pitchFamily="34" charset="0"/>
              </a:rPr>
              <a:t>Örtliche Unternehmen </a:t>
            </a:r>
          </a:p>
          <a:p>
            <a:pPr lvl="3"/>
            <a:r>
              <a:rPr lang="de-DE" dirty="0">
                <a:latin typeface="Arial" panose="020B0604020202020204" pitchFamily="34" charset="0"/>
                <a:cs typeface="Arial" panose="020B0604020202020204" pitchFamily="34" charset="0"/>
              </a:rPr>
              <a:t>die relevante Unterstützung leisten können, </a:t>
            </a:r>
          </a:p>
          <a:p>
            <a:pPr lvl="3"/>
            <a:r>
              <a:rPr lang="de-DE" dirty="0">
                <a:latin typeface="Arial" panose="020B0604020202020204" pitchFamily="34" charset="0"/>
                <a:cs typeface="Arial" panose="020B0604020202020204" pitchFamily="34" charset="0"/>
              </a:rPr>
              <a:t>von denen besondere Gefahren ausgehen können. </a:t>
            </a:r>
          </a:p>
        </p:txBody>
      </p:sp>
    </p:spTree>
    <p:extLst>
      <p:ext uri="{BB962C8B-B14F-4D97-AF65-F5344CB8AC3E}">
        <p14:creationId xmlns:p14="http://schemas.microsoft.com/office/powerpoint/2010/main" val="1765729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3C3B7-910E-4AB3-8E4C-FD2909211061}"/>
              </a:ext>
            </a:extLst>
          </p:cNvPr>
          <p:cNvSpPr>
            <a:spLocks noGrp="1"/>
          </p:cNvSpPr>
          <p:nvPr>
            <p:ph type="title"/>
          </p:nvPr>
        </p:nvSpPr>
        <p:spPr/>
        <p:txBody>
          <a:bodyPr/>
          <a:lstStyle/>
          <a:p>
            <a:r>
              <a:rPr lang="de-DE" dirty="0"/>
              <a:t>Dienstrechtliche Regelungen</a:t>
            </a:r>
          </a:p>
        </p:txBody>
      </p:sp>
      <p:sp>
        <p:nvSpPr>
          <p:cNvPr id="3" name="Textplatzhalter 2">
            <a:extLst>
              <a:ext uri="{FF2B5EF4-FFF2-40B4-BE49-F238E27FC236}">
                <a16:creationId xmlns:a16="http://schemas.microsoft.com/office/drawing/2014/main" id="{F0E5964B-6862-4C0E-B258-3287B0824CAD}"/>
              </a:ext>
            </a:extLst>
          </p:cNvPr>
          <p:cNvSpPr>
            <a:spLocks noGrp="1"/>
          </p:cNvSpPr>
          <p:nvPr>
            <p:ph type="body" sz="quarter" idx="10"/>
          </p:nvPr>
        </p:nvSpPr>
        <p:spPr/>
        <p:txBody>
          <a:bodyPr/>
          <a:lstStyle/>
          <a:p>
            <a:r>
              <a:rPr lang="de-DE" dirty="0"/>
              <a:t>für Bedienstete der Kommune XXX</a:t>
            </a:r>
          </a:p>
        </p:txBody>
      </p:sp>
      <p:sp>
        <p:nvSpPr>
          <p:cNvPr id="4" name="Textplatzhalter 3">
            <a:extLst>
              <a:ext uri="{FF2B5EF4-FFF2-40B4-BE49-F238E27FC236}">
                <a16:creationId xmlns:a16="http://schemas.microsoft.com/office/drawing/2014/main" id="{45060592-3117-411F-A6EA-9464DA4EB919}"/>
              </a:ext>
            </a:extLst>
          </p:cNvPr>
          <p:cNvSpPr>
            <a:spLocks noGrp="1"/>
          </p:cNvSpPr>
          <p:nvPr>
            <p:ph type="body" sz="quarter" idx="11"/>
          </p:nvPr>
        </p:nvSpPr>
        <p:spPr/>
        <p:txBody>
          <a:bodyPr/>
          <a:lstStyle/>
          <a:p>
            <a:pPr lvl="2"/>
            <a:r>
              <a:rPr lang="de-DE" dirty="0"/>
              <a:t>Der Verwaltungsstab wird nur in Krisensituationen aktiviert. </a:t>
            </a:r>
          </a:p>
          <a:p>
            <a:pPr lvl="2"/>
            <a:r>
              <a:rPr lang="de-DE" dirty="0"/>
              <a:t>Alle Bediensteten der Kommune XXX sind im Krisenfall zum Dienst im Verwaltungsstab verpflichtet. </a:t>
            </a:r>
          </a:p>
          <a:p>
            <a:pPr lvl="2"/>
            <a:r>
              <a:rPr lang="de-DE" dirty="0"/>
              <a:t>Über den Personaleinsatz entscheidet der Verwaltungsstabsbereich 1 (Vb1), ggf. in Rücksprache mit der Stabsleitung. </a:t>
            </a:r>
          </a:p>
          <a:p>
            <a:pPr lvl="2"/>
            <a:r>
              <a:rPr lang="de-DE" dirty="0"/>
              <a:t>Alle Bediensteten werden im Stab ihren Qualifikationen entsprechend eingesetzt; sie müssen keine für sie fachfremden Aufgaben übernehmen.  </a:t>
            </a:r>
          </a:p>
          <a:p>
            <a:pPr lvl="2"/>
            <a:r>
              <a:rPr lang="de-DE" dirty="0"/>
              <a:t>Dienst außerhalb der üblichen Arbeitszeiten wird durch Freizeit kompensiert. </a:t>
            </a:r>
          </a:p>
          <a:p>
            <a:pPr lvl="2"/>
            <a:r>
              <a:rPr lang="de-DE" dirty="0"/>
              <a:t>Werden Bedienstete aus der Freizeit heraus in den Stab gerufen, beginnt der Dienst mit dem Weg zum jeweiligen Stabsraum. </a:t>
            </a:r>
          </a:p>
          <a:p>
            <a:pPr lvl="2"/>
            <a:r>
              <a:rPr lang="de-DE" dirty="0"/>
              <a:t>Soweit es Dringlichkeit und Schwere der Krisensituation zulassen, sind die üblichen arbeitsschutzrechtlichen Bestimmungen einzuhalten. </a:t>
            </a:r>
          </a:p>
          <a:p>
            <a:endParaRPr lang="de-DE" dirty="0"/>
          </a:p>
        </p:txBody>
      </p:sp>
      <p:sp>
        <p:nvSpPr>
          <p:cNvPr id="5" name="Rechteck 4">
            <a:extLst>
              <a:ext uri="{FF2B5EF4-FFF2-40B4-BE49-F238E27FC236}">
                <a16:creationId xmlns:a16="http://schemas.microsoft.com/office/drawing/2014/main" id="{B1AB991A-AB8C-4959-B2C6-7800FC8A2258}"/>
              </a:ext>
            </a:extLst>
          </p:cNvPr>
          <p:cNvSpPr/>
          <p:nvPr/>
        </p:nvSpPr>
        <p:spPr>
          <a:xfrm>
            <a:off x="1860176" y="8035156"/>
            <a:ext cx="3662759" cy="20620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rPr>
              <a:t>Nur Vorschlag </a:t>
            </a:r>
          </a:p>
        </p:txBody>
      </p:sp>
    </p:spTree>
    <p:extLst>
      <p:ext uri="{BB962C8B-B14F-4D97-AF65-F5344CB8AC3E}">
        <p14:creationId xmlns:p14="http://schemas.microsoft.com/office/powerpoint/2010/main" val="2189122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KoKo</a:t>
            </a:r>
          </a:p>
        </p:txBody>
      </p:sp>
      <p:sp>
        <p:nvSpPr>
          <p:cNvPr id="3" name="Textplatzhalter 2"/>
          <p:cNvSpPr>
            <a:spLocks noGrp="1"/>
          </p:cNvSpPr>
          <p:nvPr>
            <p:ph type="body" sz="quarter" idx="10"/>
          </p:nvPr>
        </p:nvSpPr>
        <p:spPr/>
        <p:txBody>
          <a:bodyPr/>
          <a:lstStyle/>
          <a:p>
            <a:r>
              <a:rPr lang="de-DE"/>
              <a:t>Koordinierungsstab Kommunikation </a:t>
            </a:r>
            <a:endParaRPr lang="de-DE" dirty="0"/>
          </a:p>
        </p:txBody>
      </p:sp>
      <p:sp>
        <p:nvSpPr>
          <p:cNvPr id="4" name="Textplatzhalter 3"/>
          <p:cNvSpPr>
            <a:spLocks noGrp="1"/>
          </p:cNvSpPr>
          <p:nvPr>
            <p:ph type="body" sz="quarter" idx="11"/>
          </p:nvPr>
        </p:nvSpPr>
        <p:spPr>
          <a:xfrm>
            <a:off x="503238" y="1692418"/>
            <a:ext cx="6785654" cy="1905000"/>
          </a:xfrm>
        </p:spPr>
        <p:txBody>
          <a:bodyPr/>
          <a:lstStyle/>
          <a:p>
            <a:r>
              <a:rPr lang="de-DE" dirty="0"/>
              <a:t>Der Koordinierungsstab Kommunikation KoKo </a:t>
            </a:r>
          </a:p>
          <a:p>
            <a:pPr lvl="1"/>
            <a:r>
              <a:rPr lang="de-DE" dirty="0"/>
              <a:t>wird eingesetzt, wenn die Ereignisbewältigung voraussichtlich sofort</a:t>
            </a:r>
          </a:p>
          <a:p>
            <a:pPr lvl="2"/>
            <a:r>
              <a:rPr lang="de-DE" dirty="0"/>
              <a:t>mehrere Funktionsträger erfordert und </a:t>
            </a:r>
          </a:p>
          <a:p>
            <a:pPr lvl="2"/>
            <a:r>
              <a:rPr lang="de-DE" dirty="0"/>
              <a:t>die Bündelung ihrer Aufgaben sinnvoll erscheint. </a:t>
            </a:r>
          </a:p>
          <a:p>
            <a:pPr lvl="2"/>
            <a:endParaRPr lang="de-DE" dirty="0"/>
          </a:p>
          <a:p>
            <a:r>
              <a:rPr lang="de-DE" dirty="0"/>
              <a:t>Zusammensetzung </a:t>
            </a:r>
          </a:p>
          <a:p>
            <a:pPr lvl="1"/>
            <a:r>
              <a:rPr lang="de-DE" dirty="0"/>
              <a:t>Der KoKo besteht aus den Leitungen der Verwaltungsstabsbereiche </a:t>
            </a:r>
          </a:p>
          <a:p>
            <a:pPr lvl="2"/>
            <a:r>
              <a:rPr lang="de-DE" dirty="0"/>
              <a:t>Vb 1 Innerer Dienst </a:t>
            </a:r>
          </a:p>
          <a:p>
            <a:pPr lvl="2"/>
            <a:r>
              <a:rPr lang="de-DE" dirty="0"/>
              <a:t>Vb 2 Lage &amp; Dokumentation </a:t>
            </a:r>
          </a:p>
          <a:p>
            <a:pPr lvl="2"/>
            <a:r>
              <a:rPr lang="de-DE" dirty="0"/>
              <a:t>Vb 3 Bevölkerungsinformation und Medienarbeit </a:t>
            </a:r>
          </a:p>
          <a:p>
            <a:pPr lvl="2"/>
            <a:r>
              <a:rPr lang="de-DE" dirty="0"/>
              <a:t>Vb 4 Sicherheit und Ordnung / Polizeivollzugsdienst </a:t>
            </a:r>
          </a:p>
          <a:p>
            <a:pPr lvl="2"/>
            <a:r>
              <a:rPr lang="de-DE" dirty="0"/>
              <a:t>ggf.</a:t>
            </a:r>
          </a:p>
          <a:p>
            <a:pPr lvl="3"/>
            <a:r>
              <a:rPr lang="de-DE" dirty="0"/>
              <a:t>Verbindungsperson Feuerwehr</a:t>
            </a:r>
          </a:p>
          <a:p>
            <a:pPr lvl="3"/>
            <a:r>
              <a:rPr lang="de-DE" dirty="0"/>
              <a:t>einzelne Fachberater </a:t>
            </a:r>
          </a:p>
          <a:p>
            <a:pPr lvl="3"/>
            <a:r>
              <a:rPr lang="de-DE" dirty="0"/>
              <a:t>Vertreter direkt betroffener Fachbereiche / Abteilungen </a:t>
            </a:r>
          </a:p>
          <a:p>
            <a:pPr lvl="2"/>
            <a:endParaRPr lang="de-DE" dirty="0"/>
          </a:p>
          <a:p>
            <a:pPr lvl="2"/>
            <a:endParaRPr lang="de-DE" dirty="0"/>
          </a:p>
          <a:p>
            <a:endParaRPr lang="de-DE" dirty="0"/>
          </a:p>
        </p:txBody>
      </p:sp>
    </p:spTree>
    <p:extLst>
      <p:ext uri="{BB962C8B-B14F-4D97-AF65-F5344CB8AC3E}">
        <p14:creationId xmlns:p14="http://schemas.microsoft.com/office/powerpoint/2010/main" val="2758271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Einberufung KoKo / Vw-Stab</a:t>
            </a:r>
          </a:p>
        </p:txBody>
      </p:sp>
      <p:sp>
        <p:nvSpPr>
          <p:cNvPr id="18" name="Textplatzhalter 17"/>
          <p:cNvSpPr>
            <a:spLocks noGrp="1"/>
          </p:cNvSpPr>
          <p:nvPr>
            <p:ph type="body" sz="quarter" idx="10"/>
          </p:nvPr>
        </p:nvSpPr>
        <p:spPr/>
        <p:txBody>
          <a:bodyPr/>
          <a:lstStyle/>
          <a:p>
            <a:r>
              <a:rPr lang="de-DE" dirty="0"/>
              <a:t>Kriterien</a:t>
            </a:r>
          </a:p>
        </p:txBody>
      </p:sp>
      <p:sp>
        <p:nvSpPr>
          <p:cNvPr id="11" name="Textplatzhalter 12"/>
          <p:cNvSpPr>
            <a:spLocks noGrp="1"/>
          </p:cNvSpPr>
          <p:nvPr>
            <p:ph type="body" sz="quarter" idx="11"/>
          </p:nvPr>
        </p:nvSpPr>
        <p:spPr>
          <a:xfrm>
            <a:off x="503238" y="1692418"/>
            <a:ext cx="6805612" cy="1905000"/>
          </a:xfrm>
        </p:spPr>
        <p:txBody>
          <a:bodyPr/>
          <a:lstStyle/>
          <a:p>
            <a:r>
              <a:rPr lang="de-DE" dirty="0"/>
              <a:t>Der KoKo wird einberufen durch </a:t>
            </a:r>
          </a:p>
          <a:p>
            <a:pPr lvl="2"/>
            <a:r>
              <a:rPr lang="de-DE" dirty="0"/>
              <a:t>(Ober)Bürgermeister oder</a:t>
            </a:r>
          </a:p>
          <a:p>
            <a:pPr lvl="2"/>
            <a:r>
              <a:rPr lang="de-DE" dirty="0"/>
              <a:t>XXX</a:t>
            </a:r>
          </a:p>
          <a:p>
            <a:pPr lvl="2"/>
            <a:r>
              <a:rPr lang="de-DE" dirty="0"/>
              <a:t>XXX</a:t>
            </a:r>
          </a:p>
          <a:p>
            <a:pPr lvl="1"/>
            <a:r>
              <a:rPr lang="de-DE" dirty="0"/>
              <a:t>wenn </a:t>
            </a:r>
            <a:r>
              <a:rPr lang="de-DE" b="1" u="sng" dirty="0"/>
              <a:t>eine</a:t>
            </a:r>
            <a:r>
              <a:rPr lang="de-DE" dirty="0"/>
              <a:t> dieser Bedingungen erfüllt ist: </a:t>
            </a:r>
          </a:p>
          <a:p>
            <a:pPr lvl="2"/>
            <a:endParaRPr lang="de-DE" dirty="0"/>
          </a:p>
          <a:p>
            <a:pPr lvl="2"/>
            <a:r>
              <a:rPr lang="de-DE" dirty="0"/>
              <a:t>Besonders hoher politischer Entscheidungsbedarf </a:t>
            </a:r>
          </a:p>
          <a:p>
            <a:pPr lvl="2"/>
            <a:r>
              <a:rPr lang="de-DE" dirty="0"/>
              <a:t>Besonders hoher Informationsbedarf der Bevölkerung</a:t>
            </a:r>
          </a:p>
          <a:p>
            <a:pPr lvl="2"/>
            <a:r>
              <a:rPr lang="de-DE" dirty="0"/>
              <a:t>Besonders hoher Koordinationsbedarf der Fachbereiche, Abteilungen oder Einrichtungen der Kommune XXX,</a:t>
            </a:r>
          </a:p>
          <a:p>
            <a:pPr lvl="2"/>
            <a:r>
              <a:rPr lang="de-DE" dirty="0"/>
              <a:t>öffentlicher Notstand, </a:t>
            </a:r>
          </a:p>
          <a:p>
            <a:pPr lvl="2"/>
            <a:r>
              <a:rPr lang="de-DE" dirty="0"/>
              <a:t>Katastrophenalarm für die Kommune XXX</a:t>
            </a:r>
          </a:p>
          <a:p>
            <a:pPr lvl="2"/>
            <a:endParaRPr lang="de-DE" dirty="0"/>
          </a:p>
          <a:p>
            <a:pPr lvl="1"/>
            <a:r>
              <a:rPr lang="de-DE" dirty="0"/>
              <a:t>Der Vw-Stab wird durch die Leitung des (aktiven) KoKo einberufen.</a:t>
            </a:r>
          </a:p>
          <a:p>
            <a:endParaRPr lang="de-DE" dirty="0"/>
          </a:p>
        </p:txBody>
      </p:sp>
      <p:sp>
        <p:nvSpPr>
          <p:cNvPr id="15" name="Abgerundetes Rechteck 2">
            <a:hlinkClick r:id="rId2" action="ppaction://hlinksldjump"/>
          </p:cNvPr>
          <p:cNvSpPr/>
          <p:nvPr/>
        </p:nvSpPr>
        <p:spPr>
          <a:xfrm>
            <a:off x="503238" y="9310043"/>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
        <p:nvSpPr>
          <p:cNvPr id="10" name="Abgerundetes Rechteck 2">
            <a:hlinkClick r:id="rId3" action="ppaction://hlinksldjump"/>
          </p:cNvPr>
          <p:cNvSpPr/>
          <p:nvPr/>
        </p:nvSpPr>
        <p:spPr>
          <a:xfrm>
            <a:off x="503238" y="9963634"/>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9845" rIns="72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Führungsfunktionen</a:t>
            </a:r>
          </a:p>
        </p:txBody>
      </p:sp>
      <p:sp>
        <p:nvSpPr>
          <p:cNvPr id="7" name="Abgerundetes Rechteck 2">
            <a:hlinkClick r:id="rId4" action="ppaction://hlinksldjump"/>
            <a:extLst>
              <a:ext uri="{FF2B5EF4-FFF2-40B4-BE49-F238E27FC236}">
                <a16:creationId xmlns:a16="http://schemas.microsoft.com/office/drawing/2014/main" id="{8DAED747-7EC0-4890-8ADB-8F6F46C9883F}"/>
              </a:ext>
            </a:extLst>
          </p:cNvPr>
          <p:cNvSpPr/>
          <p:nvPr/>
        </p:nvSpPr>
        <p:spPr>
          <a:xfrm>
            <a:off x="503238" y="8656452"/>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Einberufungsverfahren Vw-Stab</a:t>
            </a:r>
          </a:p>
        </p:txBody>
      </p:sp>
      <p:sp>
        <p:nvSpPr>
          <p:cNvPr id="8" name="Rechteck 7">
            <a:extLst>
              <a:ext uri="{FF2B5EF4-FFF2-40B4-BE49-F238E27FC236}">
                <a16:creationId xmlns:a16="http://schemas.microsoft.com/office/drawing/2014/main" id="{78E8D104-5228-4F09-B371-A2EDD810F55F}"/>
              </a:ext>
            </a:extLst>
          </p:cNvPr>
          <p:cNvSpPr/>
          <p:nvPr/>
        </p:nvSpPr>
        <p:spPr>
          <a:xfrm>
            <a:off x="3191292" y="7180188"/>
            <a:ext cx="3662759" cy="73836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Arial" panose="020B0604020202020204" pitchFamily="34" charset="0"/>
                <a:cs typeface="Arial" panose="020B0604020202020204" pitchFamily="34" charset="0"/>
              </a:rPr>
              <a:t>Nur Vorschlag </a:t>
            </a:r>
          </a:p>
        </p:txBody>
      </p:sp>
      <p:sp>
        <p:nvSpPr>
          <p:cNvPr id="12" name="Textfeld 11">
            <a:extLst>
              <a:ext uri="{FF2B5EF4-FFF2-40B4-BE49-F238E27FC236}">
                <a16:creationId xmlns:a16="http://schemas.microsoft.com/office/drawing/2014/main" id="{81241696-459F-40CE-B765-0347C47C9B0A}"/>
              </a:ext>
            </a:extLst>
          </p:cNvPr>
          <p:cNvSpPr txBox="1"/>
          <p:nvPr/>
        </p:nvSpPr>
        <p:spPr>
          <a:xfrm>
            <a:off x="4124005" y="2275586"/>
            <a:ext cx="1490578" cy="369332"/>
          </a:xfrm>
          <a:prstGeom prst="rect">
            <a:avLst/>
          </a:prstGeom>
          <a:solidFill>
            <a:srgbClr val="FFFF00"/>
          </a:solidFill>
        </p:spPr>
        <p:txBody>
          <a:bodyPr wrap="square" rtlCol="0">
            <a:spAutoFit/>
          </a:bodyPr>
          <a:lstStyle/>
          <a:p>
            <a:pPr algn="ctr"/>
            <a:r>
              <a:rPr lang="de-DE" dirty="0">
                <a:latin typeface="Arial" panose="020B0604020202020204" pitchFamily="34" charset="0"/>
                <a:ea typeface="Open Sans" panose="020B0604020202020204" charset="0"/>
                <a:cs typeface="Arial" panose="020B0604020202020204" pitchFamily="34" charset="0"/>
              </a:rPr>
              <a:t>Anpassen!</a:t>
            </a:r>
          </a:p>
        </p:txBody>
      </p:sp>
    </p:spTree>
    <p:extLst>
      <p:ext uri="{BB962C8B-B14F-4D97-AF65-F5344CB8AC3E}">
        <p14:creationId xmlns:p14="http://schemas.microsoft.com/office/powerpoint/2010/main" val="115573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Einberufung KoKo / Vw-Stab</a:t>
            </a:r>
          </a:p>
        </p:txBody>
      </p:sp>
      <p:sp>
        <p:nvSpPr>
          <p:cNvPr id="18" name="Textplatzhalter 17"/>
          <p:cNvSpPr>
            <a:spLocks noGrp="1"/>
          </p:cNvSpPr>
          <p:nvPr>
            <p:ph type="body" sz="quarter" idx="10"/>
          </p:nvPr>
        </p:nvSpPr>
        <p:spPr/>
        <p:txBody>
          <a:bodyPr/>
          <a:lstStyle/>
          <a:p>
            <a:r>
              <a:rPr lang="de-DE" dirty="0"/>
              <a:t>Vorgehensweise</a:t>
            </a:r>
          </a:p>
        </p:txBody>
      </p:sp>
      <p:sp>
        <p:nvSpPr>
          <p:cNvPr id="11" name="Textplatzhalter 12"/>
          <p:cNvSpPr>
            <a:spLocks noGrp="1"/>
          </p:cNvSpPr>
          <p:nvPr>
            <p:ph type="body" sz="quarter" idx="11"/>
          </p:nvPr>
        </p:nvSpPr>
        <p:spPr>
          <a:xfrm>
            <a:off x="503238" y="1692418"/>
            <a:ext cx="6805612" cy="1905000"/>
          </a:xfrm>
        </p:spPr>
        <p:txBody>
          <a:bodyPr/>
          <a:lstStyle/>
          <a:p>
            <a:r>
              <a:rPr lang="de-DE" dirty="0"/>
              <a:t>Zu den üblichen Dienstzeiten: </a:t>
            </a:r>
          </a:p>
          <a:p>
            <a:pPr lvl="1"/>
            <a:r>
              <a:rPr lang="de-DE" dirty="0"/>
              <a:t>Alarmierung durch Büro der (Ober)Bürgermeister:</a:t>
            </a:r>
          </a:p>
          <a:p>
            <a:pPr lvl="2"/>
            <a:r>
              <a:rPr lang="de-DE" dirty="0"/>
              <a:t>Zeitpunkt festsetzen </a:t>
            </a:r>
          </a:p>
          <a:p>
            <a:pPr lvl="2"/>
            <a:r>
              <a:rPr lang="de-DE" dirty="0"/>
              <a:t>Treffpunkt festsetzen (i.d.R. im Besprechungszimmer des (O)BM)</a:t>
            </a:r>
          </a:p>
          <a:p>
            <a:pPr lvl="2"/>
            <a:r>
              <a:rPr lang="de-DE" dirty="0"/>
              <a:t>Teilnehmer definieren </a:t>
            </a:r>
          </a:p>
          <a:p>
            <a:pPr lvl="2"/>
            <a:r>
              <a:rPr lang="de-DE" dirty="0"/>
              <a:t>Telefonische Benachrichtigung der einzuberufenden an Vw-Stabs-Angehörigen </a:t>
            </a:r>
          </a:p>
          <a:p>
            <a:endParaRPr lang="de-DE" dirty="0"/>
          </a:p>
          <a:p>
            <a:r>
              <a:rPr lang="de-DE" dirty="0"/>
              <a:t>Außerhalb der gewöhnlichen Dienstzeiten: </a:t>
            </a:r>
          </a:p>
          <a:p>
            <a:pPr lvl="1"/>
            <a:r>
              <a:rPr lang="de-DE" dirty="0"/>
              <a:t>S 1 der Führungsgruppe der Feuerwehr </a:t>
            </a:r>
          </a:p>
          <a:p>
            <a:pPr lvl="2"/>
            <a:r>
              <a:rPr lang="de-DE" dirty="0"/>
              <a:t>Zeitpunkt festsetzen </a:t>
            </a:r>
          </a:p>
          <a:p>
            <a:pPr lvl="2"/>
            <a:r>
              <a:rPr lang="de-DE" dirty="0"/>
              <a:t>Teilnehmer definieren </a:t>
            </a:r>
          </a:p>
          <a:p>
            <a:pPr lvl="2"/>
            <a:r>
              <a:rPr lang="de-DE" dirty="0"/>
              <a:t>Treffpunkt festsetzen </a:t>
            </a:r>
          </a:p>
          <a:p>
            <a:pPr lvl="3"/>
            <a:r>
              <a:rPr lang="de-DE" dirty="0"/>
              <a:t>Stabsraum im Feuerwehrhaus </a:t>
            </a:r>
          </a:p>
          <a:p>
            <a:pPr lvl="3"/>
            <a:r>
              <a:rPr lang="de-DE" dirty="0"/>
              <a:t>Telefonkonferenz</a:t>
            </a:r>
          </a:p>
          <a:p>
            <a:endParaRPr lang="de-DE" dirty="0"/>
          </a:p>
        </p:txBody>
      </p:sp>
      <p:sp>
        <p:nvSpPr>
          <p:cNvPr id="15" name="Abgerundetes Rechteck 2">
            <a:hlinkClick r:id="rId2" action="ppaction://hlinksldjump"/>
          </p:cNvPr>
          <p:cNvSpPr/>
          <p:nvPr/>
        </p:nvSpPr>
        <p:spPr>
          <a:xfrm>
            <a:off x="882350" y="9297343"/>
            <a:ext cx="58680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
        <p:nvSpPr>
          <p:cNvPr id="10" name="Abgerundetes Rechteck 2">
            <a:hlinkClick r:id="rId3" action="ppaction://hlinksldjump"/>
          </p:cNvPr>
          <p:cNvSpPr/>
          <p:nvPr/>
        </p:nvSpPr>
        <p:spPr>
          <a:xfrm>
            <a:off x="882350" y="9990138"/>
            <a:ext cx="58680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9845" rIns="72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Führungsfunktionen</a:t>
            </a:r>
          </a:p>
        </p:txBody>
      </p:sp>
      <p:sp>
        <p:nvSpPr>
          <p:cNvPr id="8" name="Abgerundetes Rechteck 2">
            <a:hlinkClick r:id="rId4" action="ppaction://hlinksldjump"/>
            <a:extLst>
              <a:ext uri="{FF2B5EF4-FFF2-40B4-BE49-F238E27FC236}">
                <a16:creationId xmlns:a16="http://schemas.microsoft.com/office/drawing/2014/main" id="{B496AD65-0A68-4918-976E-646AB373A690}"/>
              </a:ext>
            </a:extLst>
          </p:cNvPr>
          <p:cNvSpPr/>
          <p:nvPr/>
        </p:nvSpPr>
        <p:spPr>
          <a:xfrm>
            <a:off x="863600" y="8587050"/>
            <a:ext cx="58680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Personelle Besetzung KoKo Vw-Stab</a:t>
            </a:r>
          </a:p>
        </p:txBody>
      </p:sp>
      <p:sp>
        <p:nvSpPr>
          <p:cNvPr id="12" name="Abgerundetes Rechteck 2">
            <a:hlinkClick r:id="rId5" action="ppaction://hlinksldjump"/>
            <a:extLst>
              <a:ext uri="{FF2B5EF4-FFF2-40B4-BE49-F238E27FC236}">
                <a16:creationId xmlns:a16="http://schemas.microsoft.com/office/drawing/2014/main" id="{424E91C2-FE7B-419A-BBD2-F8AC90257799}"/>
              </a:ext>
            </a:extLst>
          </p:cNvPr>
          <p:cNvSpPr/>
          <p:nvPr/>
        </p:nvSpPr>
        <p:spPr>
          <a:xfrm>
            <a:off x="863600" y="7952653"/>
            <a:ext cx="58680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Telefonkonferenz</a:t>
            </a:r>
          </a:p>
        </p:txBody>
      </p:sp>
    </p:spTree>
    <p:extLst>
      <p:ext uri="{BB962C8B-B14F-4D97-AF65-F5344CB8AC3E}">
        <p14:creationId xmlns:p14="http://schemas.microsoft.com/office/powerpoint/2010/main" val="560164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B64A0B-BF8D-4C27-A5DE-C987D6CFB922}"/>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Personelle Besetzung</a:t>
            </a:r>
          </a:p>
        </p:txBody>
      </p:sp>
      <p:sp>
        <p:nvSpPr>
          <p:cNvPr id="3" name="Textplatzhalter 2">
            <a:extLst>
              <a:ext uri="{FF2B5EF4-FFF2-40B4-BE49-F238E27FC236}">
                <a16:creationId xmlns:a16="http://schemas.microsoft.com/office/drawing/2014/main" id="{274FF800-8130-4C1C-A636-F96F5DB58504}"/>
              </a:ext>
            </a:extLst>
          </p:cNvPr>
          <p:cNvSpPr>
            <a:spLocks noGrp="1"/>
          </p:cNvSpPr>
          <p:nvPr>
            <p:ph type="body" sz="quarter" idx="10"/>
          </p:nvPr>
        </p:nvSpPr>
        <p:spPr/>
        <p:txBody>
          <a:bodyPr/>
          <a:lstStyle/>
          <a:p>
            <a:r>
              <a:rPr lang="de-DE" dirty="0">
                <a:latin typeface="Arial" panose="020B0604020202020204" pitchFamily="34" charset="0"/>
                <a:cs typeface="Arial" panose="020B0604020202020204" pitchFamily="34" charset="0"/>
              </a:rPr>
              <a:t>des Verwaltungsstabes</a:t>
            </a:r>
          </a:p>
        </p:txBody>
      </p:sp>
      <p:graphicFrame>
        <p:nvGraphicFramePr>
          <p:cNvPr id="5" name="Tabelle 4">
            <a:extLst>
              <a:ext uri="{FF2B5EF4-FFF2-40B4-BE49-F238E27FC236}">
                <a16:creationId xmlns:a16="http://schemas.microsoft.com/office/drawing/2014/main" id="{EFB4DA42-2D49-484C-AF4F-96685A1341C8}"/>
              </a:ext>
            </a:extLst>
          </p:cNvPr>
          <p:cNvGraphicFramePr>
            <a:graphicFrameLocks noGrp="1"/>
          </p:cNvGraphicFramePr>
          <p:nvPr>
            <p:extLst>
              <p:ext uri="{D42A27DB-BD31-4B8C-83A1-F6EECF244321}">
                <p14:modId xmlns:p14="http://schemas.microsoft.com/office/powerpoint/2010/main" val="450760395"/>
              </p:ext>
            </p:extLst>
          </p:nvPr>
        </p:nvGraphicFramePr>
        <p:xfrm>
          <a:off x="523196" y="1673225"/>
          <a:ext cx="6785654" cy="4546600"/>
        </p:xfrm>
        <a:graphic>
          <a:graphicData uri="http://schemas.openxmlformats.org/drawingml/2006/table">
            <a:tbl>
              <a:tblPr firstRow="1" bandRow="1">
                <a:tableStyleId>{5940675A-B579-460E-94D1-54222C63F5DA}</a:tableStyleId>
              </a:tblPr>
              <a:tblGrid>
                <a:gridCol w="1901062">
                  <a:extLst>
                    <a:ext uri="{9D8B030D-6E8A-4147-A177-3AD203B41FA5}">
                      <a16:colId xmlns:a16="http://schemas.microsoft.com/office/drawing/2014/main" val="676517304"/>
                    </a:ext>
                  </a:extLst>
                </a:gridCol>
                <a:gridCol w="2524132">
                  <a:extLst>
                    <a:ext uri="{9D8B030D-6E8A-4147-A177-3AD203B41FA5}">
                      <a16:colId xmlns:a16="http://schemas.microsoft.com/office/drawing/2014/main" val="3111032790"/>
                    </a:ext>
                  </a:extLst>
                </a:gridCol>
                <a:gridCol w="2360460">
                  <a:extLst>
                    <a:ext uri="{9D8B030D-6E8A-4147-A177-3AD203B41FA5}">
                      <a16:colId xmlns:a16="http://schemas.microsoft.com/office/drawing/2014/main" val="548815140"/>
                    </a:ext>
                  </a:extLst>
                </a:gridCol>
              </a:tblGrid>
              <a:tr h="370840">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Funktion</a:t>
                      </a:r>
                      <a:r>
                        <a:rPr lang="de-DE" sz="1400" b="1" baseline="0" dirty="0">
                          <a:latin typeface="Open Sans" panose="020B0606030504020204" pitchFamily="34" charset="0"/>
                          <a:ea typeface="Open Sans" panose="020B0606030504020204" pitchFamily="34" charset="0"/>
                          <a:cs typeface="Open Sans" panose="020B0606030504020204" pitchFamily="34" charset="0"/>
                        </a:rPr>
                        <a:t> </a:t>
                      </a:r>
                      <a:endParaRPr lang="de-DE" sz="1400"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Federführender Verwaltungsbereich</a:t>
                      </a:r>
                      <a:r>
                        <a:rPr lang="de-DE" sz="1400" b="1" baseline="0" dirty="0">
                          <a:latin typeface="Open Sans" panose="020B0606030504020204" pitchFamily="34" charset="0"/>
                          <a:ea typeface="Open Sans" panose="020B0606030504020204" pitchFamily="34" charset="0"/>
                          <a:cs typeface="Open Sans" panose="020B0606030504020204" pitchFamily="34" charset="0"/>
                        </a:rPr>
                        <a:t> </a:t>
                      </a:r>
                      <a:endParaRPr lang="de-DE" sz="1400"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Personen / Funktionen</a:t>
                      </a:r>
                    </a:p>
                  </a:txBody>
                  <a:tcPr/>
                </a:tc>
                <a:extLst>
                  <a:ext uri="{0D108BD9-81ED-4DB2-BD59-A6C34878D82A}">
                    <a16:rowId xmlns:a16="http://schemas.microsoft.com/office/drawing/2014/main" val="3254331223"/>
                  </a:ext>
                </a:extLst>
              </a:tr>
              <a:tr h="370840">
                <a:tc>
                  <a:txBody>
                    <a:bodyPr/>
                    <a:lstStyle/>
                    <a:p>
                      <a:r>
                        <a:rPr lang="de-DE" sz="1400">
                          <a:latin typeface="Open Sans" panose="020B0606030504020204" pitchFamily="34" charset="0"/>
                          <a:ea typeface="Open Sans" panose="020B0606030504020204" pitchFamily="34" charset="0"/>
                          <a:cs typeface="Open Sans" panose="020B0606030504020204" pitchFamily="34" charset="0"/>
                        </a:rPr>
                        <a:t>Organisatorische</a:t>
                      </a:r>
                      <a:r>
                        <a:rPr lang="de-DE" sz="1400" baseline="0">
                          <a:latin typeface="Open Sans" panose="020B0606030504020204" pitchFamily="34" charset="0"/>
                          <a:ea typeface="Open Sans" panose="020B0606030504020204" pitchFamily="34" charset="0"/>
                          <a:cs typeface="Open Sans" panose="020B0606030504020204" pitchFamily="34" charset="0"/>
                        </a:rPr>
                        <a:t> Oberleitung</a:t>
                      </a:r>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de-DE" sz="1400" dirty="0">
                          <a:latin typeface="Open Sans" panose="020B0606030504020204" pitchFamily="34" charset="0"/>
                          <a:ea typeface="Open Sans" panose="020B0606030504020204" pitchFamily="34" charset="0"/>
                          <a:cs typeface="Open Sans" panose="020B0606030504020204" pitchFamily="34" charset="0"/>
                        </a:rPr>
                        <a:t>(Ober-)Bürgermeister</a:t>
                      </a:r>
                    </a:p>
                  </a:txBody>
                  <a:tcPr>
                    <a:noFill/>
                  </a:tcPr>
                </a:tc>
                <a:tc>
                  <a:txBody>
                    <a:bodyPr/>
                    <a:lstStyle/>
                    <a:p>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1087416603"/>
                  </a:ext>
                </a:extLst>
              </a:tr>
              <a:tr h="370840">
                <a:tc>
                  <a:txBody>
                    <a:bodyPr/>
                    <a:lstStyle/>
                    <a:p>
                      <a:r>
                        <a:rPr lang="de-DE" sz="1400">
                          <a:latin typeface="Open Sans" panose="020B0606030504020204" pitchFamily="34" charset="0"/>
                          <a:ea typeface="Open Sans" panose="020B0606030504020204" pitchFamily="34" charset="0"/>
                          <a:cs typeface="Open Sans" panose="020B0606030504020204" pitchFamily="34" charset="0"/>
                        </a:rPr>
                        <a:t>Stabsleitung </a:t>
                      </a:r>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3037318403"/>
                  </a:ext>
                </a:extLst>
              </a:tr>
              <a:tr h="421248">
                <a:tc>
                  <a:txBody>
                    <a:bodyPr/>
                    <a:lstStyle/>
                    <a:p>
                      <a:r>
                        <a:rPr lang="de-DE" sz="1400" b="1">
                          <a:latin typeface="Open Sans" panose="020B0606030504020204" pitchFamily="34" charset="0"/>
                          <a:ea typeface="Open Sans" panose="020B0606030504020204" pitchFamily="34" charset="0"/>
                          <a:cs typeface="Open Sans" panose="020B0606030504020204" pitchFamily="34" charset="0"/>
                        </a:rPr>
                        <a:t>Vb 1</a:t>
                      </a:r>
                      <a:endParaRPr lang="de-DE" sz="1400">
                        <a:latin typeface="Open Sans" panose="020B0606030504020204" pitchFamily="34" charset="0"/>
                        <a:ea typeface="Open Sans" panose="020B0606030504020204" pitchFamily="34" charset="0"/>
                        <a:cs typeface="Open Sans" panose="020B0606030504020204" pitchFamily="34" charset="0"/>
                      </a:endParaRPr>
                    </a:p>
                    <a:p>
                      <a:r>
                        <a:rPr lang="de-DE" sz="1400">
                          <a:latin typeface="Open Sans" panose="020B0606030504020204" pitchFamily="34" charset="0"/>
                          <a:ea typeface="Open Sans" panose="020B0606030504020204" pitchFamily="34" charset="0"/>
                          <a:cs typeface="Open Sans" panose="020B0606030504020204" pitchFamily="34" charset="0"/>
                        </a:rPr>
                        <a:t>Innerer Dienst </a:t>
                      </a:r>
                    </a:p>
                    <a:p>
                      <a:r>
                        <a:rPr lang="de-DE" sz="1400">
                          <a:latin typeface="Open Sans" panose="020B0606030504020204" pitchFamily="34" charset="0"/>
                          <a:ea typeface="Open Sans" panose="020B0606030504020204" pitchFamily="34" charset="0"/>
                          <a:cs typeface="Open Sans" panose="020B0606030504020204" pitchFamily="34" charset="0"/>
                        </a:rPr>
                        <a:t>Personal</a:t>
                      </a:r>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strike="noStrike" dirty="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2169428276"/>
                  </a:ext>
                </a:extLst>
              </a:tr>
              <a:tr h="370840">
                <a:tc>
                  <a:txBody>
                    <a:bodyPr/>
                    <a:lstStyle/>
                    <a:p>
                      <a:r>
                        <a:rPr lang="de-DE" sz="1400" b="1">
                          <a:latin typeface="Open Sans" panose="020B0606030504020204" pitchFamily="34" charset="0"/>
                          <a:ea typeface="Open Sans" panose="020B0606030504020204" pitchFamily="34" charset="0"/>
                          <a:cs typeface="Open Sans" panose="020B0606030504020204" pitchFamily="34" charset="0"/>
                        </a:rPr>
                        <a:t>Vb 2</a:t>
                      </a:r>
                    </a:p>
                    <a:p>
                      <a:r>
                        <a:rPr lang="de-DE" sz="1400">
                          <a:latin typeface="Open Sans" panose="020B0606030504020204" pitchFamily="34" charset="0"/>
                          <a:ea typeface="Open Sans" panose="020B0606030504020204" pitchFamily="34" charset="0"/>
                          <a:cs typeface="Open Sans" panose="020B0606030504020204" pitchFamily="34" charset="0"/>
                        </a:rPr>
                        <a:t>Lage und Dokumentation </a:t>
                      </a:r>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2311965742"/>
                  </a:ext>
                </a:extLst>
              </a:tr>
              <a:tr h="370840">
                <a:tc>
                  <a:txBody>
                    <a:bodyPr/>
                    <a:lstStyle/>
                    <a:p>
                      <a:r>
                        <a:rPr lang="de-DE" sz="1400" b="1">
                          <a:latin typeface="Open Sans" panose="020B0606030504020204" pitchFamily="34" charset="0"/>
                          <a:ea typeface="Open Sans" panose="020B0606030504020204" pitchFamily="34" charset="0"/>
                          <a:cs typeface="Open Sans" panose="020B0606030504020204" pitchFamily="34" charset="0"/>
                        </a:rPr>
                        <a:t>Vb 3</a:t>
                      </a:r>
                    </a:p>
                    <a:p>
                      <a:r>
                        <a:rPr lang="de-DE" sz="1400">
                          <a:latin typeface="Open Sans" panose="020B0606030504020204" pitchFamily="34" charset="0"/>
                          <a:ea typeface="Open Sans" panose="020B0606030504020204" pitchFamily="34" charset="0"/>
                          <a:cs typeface="Open Sans" panose="020B0606030504020204" pitchFamily="34" charset="0"/>
                        </a:rPr>
                        <a:t>Bevölkerungs-Information</a:t>
                      </a:r>
                      <a:r>
                        <a:rPr lang="de-DE" sz="1400" baseline="0">
                          <a:latin typeface="Open Sans" panose="020B0606030504020204" pitchFamily="34" charset="0"/>
                          <a:ea typeface="Open Sans" panose="020B0606030504020204" pitchFamily="34" charset="0"/>
                          <a:cs typeface="Open Sans" panose="020B0606030504020204" pitchFamily="34" charset="0"/>
                        </a:rPr>
                        <a:t> </a:t>
                      </a:r>
                    </a:p>
                    <a:p>
                      <a:r>
                        <a:rPr lang="de-DE" sz="1400" baseline="0">
                          <a:latin typeface="Open Sans" panose="020B0606030504020204" pitchFamily="34" charset="0"/>
                          <a:ea typeface="Open Sans" panose="020B0606030504020204" pitchFamily="34" charset="0"/>
                          <a:cs typeface="Open Sans" panose="020B0606030504020204" pitchFamily="34" charset="0"/>
                        </a:rPr>
                        <a:t>und Medienarbeit </a:t>
                      </a:r>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strike="noStrike" dirty="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endParaRPr lang="de-DE" sz="1400" strike="noStrike"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2833056155"/>
                  </a:ext>
                </a:extLst>
              </a:tr>
              <a:tr h="370840">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Vb 4</a:t>
                      </a:r>
                    </a:p>
                    <a:p>
                      <a:r>
                        <a:rPr lang="de-DE" sz="1400" dirty="0">
                          <a:latin typeface="Open Sans" panose="020B0606030504020204" pitchFamily="34" charset="0"/>
                          <a:ea typeface="Open Sans" panose="020B0606030504020204" pitchFamily="34" charset="0"/>
                          <a:cs typeface="Open Sans" panose="020B0606030504020204" pitchFamily="34" charset="0"/>
                        </a:rPr>
                        <a:t>Sicherheit &amp; Ordnung</a:t>
                      </a:r>
                    </a:p>
                  </a:txBody>
                  <a:tcPr/>
                </a:tc>
                <a:tc>
                  <a:txBody>
                    <a:bodyPr/>
                    <a:lstStyle/>
                    <a:p>
                      <a:endParaRPr lang="de-DE" sz="1400" strike="noStrike" dirty="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endParaRPr lang="de-DE" sz="1400" strike="noStrike"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4013881872"/>
                  </a:ext>
                </a:extLst>
              </a:tr>
            </a:tbl>
          </a:graphicData>
        </a:graphic>
      </p:graphicFrame>
      <p:sp>
        <p:nvSpPr>
          <p:cNvPr id="8" name="Rechteck 7">
            <a:extLst>
              <a:ext uri="{FF2B5EF4-FFF2-40B4-BE49-F238E27FC236}">
                <a16:creationId xmlns:a16="http://schemas.microsoft.com/office/drawing/2014/main" id="{68F469A2-297C-431D-A78F-87D3A9A4F548}"/>
              </a:ext>
            </a:extLst>
          </p:cNvPr>
          <p:cNvSpPr/>
          <p:nvPr/>
        </p:nvSpPr>
        <p:spPr>
          <a:xfrm>
            <a:off x="1786533" y="8198915"/>
            <a:ext cx="3662759" cy="18410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latin typeface="Arial" panose="020B0604020202020204" pitchFamily="34" charset="0"/>
              <a:cs typeface="Arial" panose="020B0604020202020204" pitchFamily="34" charset="0"/>
            </a:endParaRPr>
          </a:p>
          <a:p>
            <a:pPr algn="ctr"/>
            <a:r>
              <a:rPr lang="de-DE" dirty="0">
                <a:solidFill>
                  <a:schemeClr val="tx1"/>
                </a:solidFill>
                <a:latin typeface="Arial" panose="020B0604020202020204" pitchFamily="34" charset="0"/>
                <a:cs typeface="Arial" panose="020B0604020202020204" pitchFamily="34" charset="0"/>
              </a:rPr>
              <a:t>Empfehlung: Privatnummern wegen Datenschutz auf gesonderter Liste führen, die unter Verschluss gehalten ist, im Ernstfall aber einsehbar ist. </a:t>
            </a:r>
          </a:p>
          <a:p>
            <a:pPr algn="ctr"/>
            <a:endParaRPr lang="de-DE" dirty="0">
              <a:solidFill>
                <a:schemeClr val="tx1"/>
              </a:solidFill>
              <a:latin typeface="Arial" panose="020B0604020202020204" pitchFamily="34" charset="0"/>
              <a:cs typeface="Arial" panose="020B0604020202020204" pitchFamily="34" charset="0"/>
            </a:endParaRPr>
          </a:p>
          <a:p>
            <a:pPr algn="ctr"/>
            <a:endParaRPr lang="de-D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995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Stabsleitung</a:t>
            </a:r>
          </a:p>
        </p:txBody>
      </p:sp>
      <p:sp>
        <p:nvSpPr>
          <p:cNvPr id="3" name="Textplatzhalter 2"/>
          <p:cNvSpPr>
            <a:spLocks noGrp="1"/>
          </p:cNvSpPr>
          <p:nvPr>
            <p:ph type="body" sz="quarter" idx="10"/>
          </p:nvPr>
        </p:nvSpPr>
        <p:spPr/>
        <p:txBody>
          <a:bodyPr/>
          <a:lstStyle/>
          <a:p>
            <a:r>
              <a:rPr lang="de-DE" dirty="0"/>
              <a:t>Besetzung und Aufgaben</a:t>
            </a:r>
          </a:p>
        </p:txBody>
      </p:sp>
      <p:sp>
        <p:nvSpPr>
          <p:cNvPr id="4" name="Textplatzhalter 3"/>
          <p:cNvSpPr>
            <a:spLocks noGrp="1"/>
          </p:cNvSpPr>
          <p:nvPr>
            <p:ph type="body" sz="quarter" idx="11"/>
          </p:nvPr>
        </p:nvSpPr>
        <p:spPr/>
        <p:txBody>
          <a:bodyPr/>
          <a:lstStyle/>
          <a:p>
            <a:r>
              <a:rPr lang="de-DE" dirty="0"/>
              <a:t>Personelle Besetzung </a:t>
            </a:r>
          </a:p>
          <a:p>
            <a:pPr lvl="2"/>
            <a:r>
              <a:rPr lang="de-DE" dirty="0"/>
              <a:t>Behördenleitung oder </a:t>
            </a:r>
          </a:p>
          <a:p>
            <a:pPr lvl="2"/>
            <a:r>
              <a:rPr lang="de-DE" dirty="0"/>
              <a:t>durch Behördenleitung beauftragte Person, </a:t>
            </a:r>
          </a:p>
          <a:p>
            <a:pPr lvl="2"/>
            <a:r>
              <a:rPr lang="de-DE" dirty="0"/>
              <a:t>nötigenfalls Feuerwehrkommandant </a:t>
            </a:r>
          </a:p>
          <a:p>
            <a:endParaRPr lang="de-DE" dirty="0"/>
          </a:p>
          <a:p>
            <a:r>
              <a:rPr lang="de-DE" dirty="0"/>
              <a:t>Aufgaben</a:t>
            </a:r>
          </a:p>
          <a:p>
            <a:pPr lvl="2"/>
            <a:r>
              <a:rPr lang="de-DE" dirty="0"/>
              <a:t>Entscheidung über administrativ-organisatorische Fragestellungen</a:t>
            </a:r>
          </a:p>
          <a:p>
            <a:pPr lvl="2"/>
            <a:r>
              <a:rPr lang="de-DE" dirty="0"/>
              <a:t>Entscheidung, über welche Fragen sie selbst entscheidet und welche ggf. der Behördenleitung  zur Entscheidung vorzulegen sind, </a:t>
            </a:r>
          </a:p>
          <a:p>
            <a:pPr lvl="2"/>
            <a:r>
              <a:rPr lang="de-DE" dirty="0"/>
              <a:t>ggf. Bereitstellung von Entscheidungsgrundlagen, </a:t>
            </a:r>
          </a:p>
          <a:p>
            <a:pPr lvl="2"/>
            <a:r>
              <a:rPr lang="de-DE" dirty="0"/>
              <a:t>Organisation (Gliederung) des Stabes, </a:t>
            </a:r>
          </a:p>
          <a:p>
            <a:pPr lvl="2"/>
            <a:r>
              <a:rPr lang="de-DE" dirty="0"/>
              <a:t>Vertretung des Stabes nach außen, </a:t>
            </a:r>
          </a:p>
          <a:p>
            <a:endParaRPr lang="de-DE" dirty="0"/>
          </a:p>
          <a:p>
            <a:r>
              <a:rPr lang="de-DE" dirty="0"/>
              <a:t>Weisungsbefugnis </a:t>
            </a:r>
          </a:p>
          <a:p>
            <a:pPr lvl="1"/>
            <a:r>
              <a:rPr lang="de-DE" dirty="0"/>
              <a:t>gegenüber den Mitgliedern des </a:t>
            </a:r>
            <a:r>
              <a:rPr lang="de-DE" dirty="0" err="1"/>
              <a:t>Vw</a:t>
            </a:r>
            <a:r>
              <a:rPr lang="de-DE" dirty="0"/>
              <a:t>-Stabes</a:t>
            </a:r>
          </a:p>
          <a:p>
            <a:endParaRPr lang="de-DE" dirty="0"/>
          </a:p>
        </p:txBody>
      </p:sp>
      <p:sp>
        <p:nvSpPr>
          <p:cNvPr id="5" name="Abgerundetes Rechteck 2">
            <a:hlinkClick r:id="rId2" action="ppaction://hlinksldjump"/>
          </p:cNvPr>
          <p:cNvSpPr/>
          <p:nvPr/>
        </p:nvSpPr>
        <p:spPr>
          <a:xfrm>
            <a:off x="503238" y="9937392"/>
            <a:ext cx="6233954"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Stabsbesprechungen</a:t>
            </a:r>
          </a:p>
        </p:txBody>
      </p:sp>
    </p:spTree>
    <p:extLst>
      <p:ext uri="{BB962C8B-B14F-4D97-AF65-F5344CB8AC3E}">
        <p14:creationId xmlns:p14="http://schemas.microsoft.com/office/powerpoint/2010/main" val="303391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3F711-E59C-4207-8B0C-950172E46B9E}"/>
              </a:ext>
            </a:extLst>
          </p:cNvPr>
          <p:cNvSpPr>
            <a:spLocks noGrp="1"/>
          </p:cNvSpPr>
          <p:nvPr>
            <p:ph type="title"/>
          </p:nvPr>
        </p:nvSpPr>
        <p:spPr/>
        <p:txBody>
          <a:bodyPr/>
          <a:lstStyle/>
          <a:p>
            <a:r>
              <a:rPr lang="de-DE" dirty="0"/>
              <a:t>Hinweise zum Gebrauch </a:t>
            </a:r>
          </a:p>
        </p:txBody>
      </p:sp>
      <p:sp>
        <p:nvSpPr>
          <p:cNvPr id="3" name="Textplatzhalter 2">
            <a:extLst>
              <a:ext uri="{FF2B5EF4-FFF2-40B4-BE49-F238E27FC236}">
                <a16:creationId xmlns:a16="http://schemas.microsoft.com/office/drawing/2014/main" id="{C4B9B367-E709-4931-9C2F-7ABA4CCB59B4}"/>
              </a:ext>
            </a:extLst>
          </p:cNvPr>
          <p:cNvSpPr>
            <a:spLocks noGrp="1"/>
          </p:cNvSpPr>
          <p:nvPr>
            <p:ph type="body" sz="quarter" idx="10"/>
          </p:nvPr>
        </p:nvSpPr>
        <p:spPr/>
        <p:txBody>
          <a:bodyPr/>
          <a:lstStyle/>
          <a:p>
            <a:r>
              <a:rPr lang="de-DE" dirty="0"/>
              <a:t>Navigation</a:t>
            </a:r>
          </a:p>
        </p:txBody>
      </p:sp>
      <p:sp>
        <p:nvSpPr>
          <p:cNvPr id="4" name="Textplatzhalter 3">
            <a:extLst>
              <a:ext uri="{FF2B5EF4-FFF2-40B4-BE49-F238E27FC236}">
                <a16:creationId xmlns:a16="http://schemas.microsoft.com/office/drawing/2014/main" id="{B5536CF0-42F0-4AD1-86DF-D3BD215CF72C}"/>
              </a:ext>
            </a:extLst>
          </p:cNvPr>
          <p:cNvSpPr>
            <a:spLocks noGrp="1"/>
          </p:cNvSpPr>
          <p:nvPr>
            <p:ph type="body" sz="quarter" idx="11"/>
          </p:nvPr>
        </p:nvSpPr>
        <p:spPr/>
        <p:txBody>
          <a:bodyPr/>
          <a:lstStyle/>
          <a:p>
            <a:r>
              <a:rPr lang="de-DE" b="0" dirty="0"/>
              <a:t>Im Präsentationsmodus oder in einer pdf-Datei dieses Foliensatzes springt man durch anklicken dieser Buttons zur betreffenden Seite: </a:t>
            </a:r>
          </a:p>
          <a:p>
            <a:endParaRPr lang="de-DE" b="0" dirty="0"/>
          </a:p>
          <a:p>
            <a:endParaRPr lang="de-DE" b="0" dirty="0"/>
          </a:p>
          <a:p>
            <a:endParaRPr lang="de-DE" b="0" dirty="0"/>
          </a:p>
          <a:p>
            <a:r>
              <a:rPr lang="de-DE" b="0" dirty="0"/>
              <a:t>Im Bearbeitungsmodus: Mit Mauszeiger über Button fahren; dann STRG + Klick mit linker Maustaste.</a:t>
            </a:r>
          </a:p>
          <a:p>
            <a:endParaRPr lang="de-DE" b="0" dirty="0"/>
          </a:p>
          <a:p>
            <a:r>
              <a:rPr lang="de-DE" b="0" dirty="0"/>
              <a:t>Die links stehenden Navigationsbutton sind NUR im Präsentationsmodus oder im der pdf-Dabei aktiv. </a:t>
            </a:r>
          </a:p>
          <a:p>
            <a:r>
              <a:rPr lang="de-DE" b="0" dirty="0"/>
              <a:t>Mit dem oberen gelangt man zu ersten Seite. </a:t>
            </a:r>
          </a:p>
          <a:p>
            <a:r>
              <a:rPr lang="de-DE" b="0" dirty="0"/>
              <a:t>Mit dem unteren blättert man einmal eine Seite zurück. </a:t>
            </a:r>
          </a:p>
          <a:p>
            <a:r>
              <a:rPr lang="de-DE" b="0" dirty="0"/>
              <a:t>Mehrere Seiten zurückblättern ist technisch nicht möglich. </a:t>
            </a:r>
          </a:p>
          <a:p>
            <a:endParaRPr lang="de-DE" b="0" dirty="0"/>
          </a:p>
          <a:p>
            <a:r>
              <a:rPr lang="de-DE" b="0" dirty="0"/>
              <a:t>Wenn mehr Navigationsbuttons benötigt werden: </a:t>
            </a:r>
          </a:p>
          <a:p>
            <a:r>
              <a:rPr lang="de-DE" b="0" dirty="0"/>
              <a:t>Beliebigen Button kopieren und mit der Zielfolie verlinken:</a:t>
            </a:r>
          </a:p>
          <a:p>
            <a:r>
              <a:rPr lang="de-DE" b="0" dirty="0"/>
              <a:t>Rechte Maustaste; im Menü „Link“ auswählen und verlinken. </a:t>
            </a:r>
          </a:p>
          <a:p>
            <a:r>
              <a:rPr lang="de-DE" b="0" dirty="0"/>
              <a:t>Die Verlinkung zu einer bestimmten Folie bleibt auch dann erhalten, wenn die Reihenfolge der Folien verändert wird. </a:t>
            </a:r>
          </a:p>
          <a:p>
            <a:r>
              <a:rPr lang="de-DE" b="0" dirty="0"/>
              <a:t> </a:t>
            </a:r>
          </a:p>
        </p:txBody>
      </p:sp>
      <p:sp>
        <p:nvSpPr>
          <p:cNvPr id="5" name="Abgerundetes Rechteck 2">
            <a:hlinkClick r:id="rId2" action="ppaction://hlinksldjump"/>
            <a:extLst>
              <a:ext uri="{FF2B5EF4-FFF2-40B4-BE49-F238E27FC236}">
                <a16:creationId xmlns:a16="http://schemas.microsoft.com/office/drawing/2014/main" id="{A6FB3C67-89F0-4E88-B356-56A04F17590F}"/>
              </a:ext>
            </a:extLst>
          </p:cNvPr>
          <p:cNvSpPr/>
          <p:nvPr/>
        </p:nvSpPr>
        <p:spPr>
          <a:xfrm>
            <a:off x="503238" y="2583549"/>
            <a:ext cx="6235619" cy="773342"/>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Zweck und Gliederung </a:t>
            </a:r>
          </a:p>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dieses Plans </a:t>
            </a:r>
          </a:p>
        </p:txBody>
      </p:sp>
    </p:spTree>
    <p:extLst>
      <p:ext uri="{BB962C8B-B14F-4D97-AF65-F5344CB8AC3E}">
        <p14:creationId xmlns:p14="http://schemas.microsoft.com/office/powerpoint/2010/main" val="1714669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Stabsbesprechungen </a:t>
            </a:r>
          </a:p>
        </p:txBody>
      </p:sp>
      <p:sp>
        <p:nvSpPr>
          <p:cNvPr id="4" name="Textplatzhalter 3"/>
          <p:cNvSpPr>
            <a:spLocks noGrp="1"/>
          </p:cNvSpPr>
          <p:nvPr>
            <p:ph type="body" sz="quarter" idx="10"/>
          </p:nvPr>
        </p:nvSpPr>
        <p:spPr/>
        <p:txBody>
          <a:bodyPr/>
          <a:lstStyle/>
          <a:p>
            <a:pPr lvl="3"/>
            <a:endParaRPr lang="de-DE" dirty="0">
              <a:latin typeface="Arial" panose="020B0604020202020204" pitchFamily="34" charset="0"/>
              <a:cs typeface="Arial" panose="020B0604020202020204" pitchFamily="34" charset="0"/>
            </a:endParaRPr>
          </a:p>
          <a:p>
            <a:endParaRPr lang="de-DE" dirty="0"/>
          </a:p>
        </p:txBody>
      </p:sp>
      <p:sp>
        <p:nvSpPr>
          <p:cNvPr id="7" name="Textplatzhalter 6">
            <a:extLst>
              <a:ext uri="{FF2B5EF4-FFF2-40B4-BE49-F238E27FC236}">
                <a16:creationId xmlns:a16="http://schemas.microsoft.com/office/drawing/2014/main" id="{64A27379-3574-41F5-9137-A197F7693A79}"/>
              </a:ext>
            </a:extLst>
          </p:cNvPr>
          <p:cNvSpPr>
            <a:spLocks noGrp="1"/>
          </p:cNvSpPr>
          <p:nvPr>
            <p:ph type="body" sz="quarter" idx="11"/>
          </p:nvPr>
        </p:nvSpPr>
        <p:spPr/>
        <p:txBody>
          <a:bodyPr/>
          <a:lstStyle/>
          <a:p>
            <a:r>
              <a:rPr lang="de-DE" dirty="0"/>
              <a:t>Beachte: Alle Stabsmitglieder fassen sich kurz und berichten oder fragen nur das wirklich wichtige. </a:t>
            </a:r>
          </a:p>
          <a:p>
            <a:endParaRPr lang="de-DE" dirty="0"/>
          </a:p>
          <a:p>
            <a:r>
              <a:rPr lang="de-DE" dirty="0"/>
              <a:t>Ablauf:</a:t>
            </a:r>
          </a:p>
          <a:p>
            <a:pPr lvl="2"/>
            <a:r>
              <a:rPr lang="de-DE" dirty="0"/>
              <a:t>Leitung: Stabsleitung</a:t>
            </a:r>
          </a:p>
          <a:p>
            <a:pPr lvl="2"/>
            <a:r>
              <a:rPr lang="de-DE" dirty="0">
                <a:hlinkClick r:id="rId2" action="ppaction://hlinksldjump"/>
              </a:rPr>
              <a:t>Protokoll durch Vb2 </a:t>
            </a:r>
            <a:endParaRPr lang="de-DE" dirty="0"/>
          </a:p>
          <a:p>
            <a:pPr lvl="2"/>
            <a:r>
              <a:rPr lang="de-DE" dirty="0"/>
              <a:t>Lagevortrag </a:t>
            </a:r>
          </a:p>
          <a:p>
            <a:pPr lvl="2"/>
            <a:r>
              <a:rPr lang="de-DE" dirty="0"/>
              <a:t>Bewertung der Lage </a:t>
            </a:r>
          </a:p>
          <a:p>
            <a:pPr lvl="2"/>
            <a:r>
              <a:rPr lang="de-DE" dirty="0"/>
              <a:t>Zielsetzungen definieren </a:t>
            </a:r>
          </a:p>
          <a:p>
            <a:pPr lvl="2"/>
            <a:r>
              <a:rPr lang="de-DE" dirty="0"/>
              <a:t>Mögliche Optionen (kurz!) diskutieren </a:t>
            </a:r>
          </a:p>
          <a:p>
            <a:pPr lvl="2"/>
            <a:r>
              <a:rPr lang="de-DE" dirty="0"/>
              <a:t>Entscheidung (ggf. durch Stabsleitung) </a:t>
            </a:r>
          </a:p>
          <a:p>
            <a:pPr lvl="2"/>
            <a:r>
              <a:rPr lang="de-DE" dirty="0"/>
              <a:t>Auftragsverteilung an die</a:t>
            </a:r>
          </a:p>
          <a:p>
            <a:pPr lvl="3"/>
            <a:r>
              <a:rPr lang="de-DE" dirty="0"/>
              <a:t>Verwaltungsstabsbereiche </a:t>
            </a:r>
          </a:p>
          <a:p>
            <a:pPr lvl="3"/>
            <a:r>
              <a:rPr lang="de-DE" dirty="0"/>
              <a:t>Verbindungspersonen </a:t>
            </a:r>
          </a:p>
          <a:p>
            <a:endParaRPr lang="de-DE" dirty="0"/>
          </a:p>
          <a:p>
            <a:pPr lvl="3"/>
            <a:endParaRPr lang="de-DE" dirty="0"/>
          </a:p>
          <a:p>
            <a:endParaRPr lang="de-DE" dirty="0"/>
          </a:p>
        </p:txBody>
      </p:sp>
      <p:sp>
        <p:nvSpPr>
          <p:cNvPr id="5" name="Abgerundetes Rechteck 2">
            <a:hlinkClick r:id="rId2" action="ppaction://hlinksldjump"/>
            <a:extLst>
              <a:ext uri="{FF2B5EF4-FFF2-40B4-BE49-F238E27FC236}">
                <a16:creationId xmlns:a16="http://schemas.microsoft.com/office/drawing/2014/main" id="{85A4588F-A294-40E5-93E6-765ED2C8F8E2}"/>
              </a:ext>
            </a:extLst>
          </p:cNvPr>
          <p:cNvSpPr/>
          <p:nvPr/>
        </p:nvSpPr>
        <p:spPr>
          <a:xfrm>
            <a:off x="503238" y="7361900"/>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Checkliste für Besprechungen</a:t>
            </a:r>
          </a:p>
        </p:txBody>
      </p:sp>
    </p:spTree>
    <p:extLst>
      <p:ext uri="{BB962C8B-B14F-4D97-AF65-F5344CB8AC3E}">
        <p14:creationId xmlns:p14="http://schemas.microsoft.com/office/powerpoint/2010/main" val="3311877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61AA6-FD27-4F0E-885D-6EC4CCB6A7CE}"/>
              </a:ext>
            </a:extLst>
          </p:cNvPr>
          <p:cNvSpPr>
            <a:spLocks noGrp="1"/>
          </p:cNvSpPr>
          <p:nvPr>
            <p:ph type="title"/>
          </p:nvPr>
        </p:nvSpPr>
        <p:spPr/>
        <p:txBody>
          <a:bodyPr/>
          <a:lstStyle/>
          <a:p>
            <a:r>
              <a:rPr lang="de-DE" dirty="0"/>
              <a:t>Besprechungen</a:t>
            </a:r>
          </a:p>
        </p:txBody>
      </p:sp>
      <p:sp>
        <p:nvSpPr>
          <p:cNvPr id="3" name="Textplatzhalter 2">
            <a:extLst>
              <a:ext uri="{FF2B5EF4-FFF2-40B4-BE49-F238E27FC236}">
                <a16:creationId xmlns:a16="http://schemas.microsoft.com/office/drawing/2014/main" id="{8801EC48-BDF6-495A-9F7A-7165B1A1D6AF}"/>
              </a:ext>
            </a:extLst>
          </p:cNvPr>
          <p:cNvSpPr>
            <a:spLocks noGrp="1"/>
          </p:cNvSpPr>
          <p:nvPr>
            <p:ph type="body" sz="quarter" idx="10"/>
          </p:nvPr>
        </p:nvSpPr>
        <p:spPr/>
        <p:txBody>
          <a:bodyPr/>
          <a:lstStyle/>
          <a:p>
            <a:r>
              <a:rPr lang="de-DE" dirty="0"/>
              <a:t>in KoKo oder Stab </a:t>
            </a:r>
          </a:p>
        </p:txBody>
      </p:sp>
      <p:sp>
        <p:nvSpPr>
          <p:cNvPr id="5" name="Rechteck 4">
            <a:extLst>
              <a:ext uri="{FF2B5EF4-FFF2-40B4-BE49-F238E27FC236}">
                <a16:creationId xmlns:a16="http://schemas.microsoft.com/office/drawing/2014/main" id="{5D19F756-F81F-468D-B01B-EA68745584ED}"/>
              </a:ext>
            </a:extLst>
          </p:cNvPr>
          <p:cNvSpPr/>
          <p:nvPr/>
        </p:nvSpPr>
        <p:spPr>
          <a:xfrm>
            <a:off x="503237" y="1685499"/>
            <a:ext cx="2608177" cy="5582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1. Besprechungsleiter definieren </a:t>
            </a:r>
          </a:p>
        </p:txBody>
      </p:sp>
      <p:sp>
        <p:nvSpPr>
          <p:cNvPr id="6" name="Rechteck 5">
            <a:extLst>
              <a:ext uri="{FF2B5EF4-FFF2-40B4-BE49-F238E27FC236}">
                <a16:creationId xmlns:a16="http://schemas.microsoft.com/office/drawing/2014/main" id="{56876CDA-10D5-44D5-8292-3F7EF3C23779}"/>
              </a:ext>
            </a:extLst>
          </p:cNvPr>
          <p:cNvSpPr/>
          <p:nvPr/>
        </p:nvSpPr>
        <p:spPr>
          <a:xfrm>
            <a:off x="4124582" y="1678205"/>
            <a:ext cx="2614720" cy="5582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2. Protokollant (Vb2)  definieren</a:t>
            </a:r>
          </a:p>
        </p:txBody>
      </p:sp>
      <p:sp>
        <p:nvSpPr>
          <p:cNvPr id="8" name="Rechteck 7">
            <a:extLst>
              <a:ext uri="{FF2B5EF4-FFF2-40B4-BE49-F238E27FC236}">
                <a16:creationId xmlns:a16="http://schemas.microsoft.com/office/drawing/2014/main" id="{B2D70053-F72F-4E09-81F3-98F32D30F5AE}"/>
              </a:ext>
            </a:extLst>
          </p:cNvPr>
          <p:cNvSpPr/>
          <p:nvPr/>
        </p:nvSpPr>
        <p:spPr>
          <a:xfrm>
            <a:off x="502444" y="4346346"/>
            <a:ext cx="6806406" cy="175765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b="1" dirty="0">
                <a:solidFill>
                  <a:schemeClr val="tx1"/>
                </a:solidFill>
                <a:latin typeface="Arial" panose="020B0604020202020204" pitchFamily="34" charset="0"/>
                <a:ea typeface="Open Sans" panose="020B0606030504020204" pitchFamily="34" charset="0"/>
                <a:cs typeface="Arial" panose="020B0604020202020204" pitchFamily="34" charset="0"/>
              </a:rPr>
              <a:t>Lage:</a:t>
            </a:r>
          </a:p>
          <a:p>
            <a:endParaRPr lang="de-DE" b="1" dirty="0">
              <a:latin typeface="Arial" panose="020B0604020202020204" pitchFamily="34" charset="0"/>
              <a:ea typeface="Open Sans" panose="020B0606030504020204" pitchFamily="34" charset="0"/>
              <a:cs typeface="Arial" panose="020B0604020202020204" pitchFamily="34" charset="0"/>
            </a:endParaRPr>
          </a:p>
        </p:txBody>
      </p:sp>
      <p:cxnSp>
        <p:nvCxnSpPr>
          <p:cNvPr id="13" name="Gerade Verbindung mit Pfeil 12">
            <a:extLst>
              <a:ext uri="{FF2B5EF4-FFF2-40B4-BE49-F238E27FC236}">
                <a16:creationId xmlns:a16="http://schemas.microsoft.com/office/drawing/2014/main" id="{76E424C6-FB66-4130-978D-B8B925F1D9B5}"/>
              </a:ext>
            </a:extLst>
          </p:cNvPr>
          <p:cNvCxnSpPr>
            <a:cxnSpLocks/>
            <a:stCxn id="5" idx="3"/>
            <a:endCxn id="6" idx="1"/>
          </p:cNvCxnSpPr>
          <p:nvPr/>
        </p:nvCxnSpPr>
        <p:spPr>
          <a:xfrm flipV="1">
            <a:off x="3111414" y="1957355"/>
            <a:ext cx="1013168" cy="72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Tabelle 25">
            <a:extLst>
              <a:ext uri="{FF2B5EF4-FFF2-40B4-BE49-F238E27FC236}">
                <a16:creationId xmlns:a16="http://schemas.microsoft.com/office/drawing/2014/main" id="{D4D8D120-93DE-45CD-9554-08A52F162E5E}"/>
              </a:ext>
            </a:extLst>
          </p:cNvPr>
          <p:cNvGraphicFramePr>
            <a:graphicFrameLocks noGrp="1"/>
          </p:cNvGraphicFramePr>
          <p:nvPr>
            <p:extLst>
              <p:ext uri="{D42A27DB-BD31-4B8C-83A1-F6EECF244321}">
                <p14:modId xmlns:p14="http://schemas.microsoft.com/office/powerpoint/2010/main" val="2739132928"/>
              </p:ext>
            </p:extLst>
          </p:nvPr>
        </p:nvGraphicFramePr>
        <p:xfrm>
          <a:off x="606163" y="4688212"/>
          <a:ext cx="6450207" cy="1314597"/>
        </p:xfrm>
        <a:graphic>
          <a:graphicData uri="http://schemas.openxmlformats.org/drawingml/2006/table">
            <a:tbl>
              <a:tblPr firstRow="1" bandRow="1">
                <a:tableStyleId>{5940675A-B579-460E-94D1-54222C63F5DA}</a:tableStyleId>
              </a:tblPr>
              <a:tblGrid>
                <a:gridCol w="425625">
                  <a:extLst>
                    <a:ext uri="{9D8B030D-6E8A-4147-A177-3AD203B41FA5}">
                      <a16:colId xmlns:a16="http://schemas.microsoft.com/office/drawing/2014/main" val="824847307"/>
                    </a:ext>
                  </a:extLst>
                </a:gridCol>
                <a:gridCol w="2016000">
                  <a:extLst>
                    <a:ext uri="{9D8B030D-6E8A-4147-A177-3AD203B41FA5}">
                      <a16:colId xmlns:a16="http://schemas.microsoft.com/office/drawing/2014/main" val="1543809319"/>
                    </a:ext>
                  </a:extLst>
                </a:gridCol>
                <a:gridCol w="3442950">
                  <a:extLst>
                    <a:ext uri="{9D8B030D-6E8A-4147-A177-3AD203B41FA5}">
                      <a16:colId xmlns:a16="http://schemas.microsoft.com/office/drawing/2014/main" val="393269727"/>
                    </a:ext>
                  </a:extLst>
                </a:gridCol>
                <a:gridCol w="565632">
                  <a:extLst>
                    <a:ext uri="{9D8B030D-6E8A-4147-A177-3AD203B41FA5}">
                      <a16:colId xmlns:a16="http://schemas.microsoft.com/office/drawing/2014/main" val="3855247669"/>
                    </a:ext>
                  </a:extLst>
                </a:gridCol>
              </a:tblGrid>
              <a:tr h="119764">
                <a:tc>
                  <a:txBody>
                    <a:bodyPr/>
                    <a:lstStyle/>
                    <a:p>
                      <a:r>
                        <a:rPr lang="de-DE" dirty="0">
                          <a:latin typeface="Open Sans" panose="020B0606030504020204" pitchFamily="34" charset="0"/>
                          <a:ea typeface="Open Sans" panose="020B0606030504020204" pitchFamily="34" charset="0"/>
                          <a:cs typeface="Open Sans" panose="020B0606030504020204" pitchFamily="34" charset="0"/>
                        </a:rPr>
                        <a:t>Nr.</a:t>
                      </a:r>
                    </a:p>
                  </a:txBody>
                  <a:tcPr marL="36000"/>
                </a:tc>
                <a:tc>
                  <a:txBody>
                    <a:bodyPr/>
                    <a:lstStyle/>
                    <a:p>
                      <a:r>
                        <a:rPr lang="de-DE" dirty="0">
                          <a:latin typeface="Open Sans" panose="020B0606030504020204" pitchFamily="34" charset="0"/>
                          <a:ea typeface="Open Sans" panose="020B0606030504020204" pitchFamily="34" charset="0"/>
                          <a:cs typeface="Open Sans" panose="020B0606030504020204" pitchFamily="34" charset="0"/>
                        </a:rPr>
                        <a:t>Ereignis </a:t>
                      </a:r>
                    </a:p>
                  </a:txBody>
                  <a:tcPr/>
                </a:tc>
                <a:tc>
                  <a:txBody>
                    <a:bodyPr/>
                    <a:lstStyle/>
                    <a:p>
                      <a:r>
                        <a:rPr lang="de-DE" dirty="0">
                          <a:latin typeface="Open Sans" panose="020B0606030504020204" pitchFamily="34" charset="0"/>
                          <a:ea typeface="Open Sans" panose="020B0606030504020204" pitchFamily="34" charset="0"/>
                          <a:cs typeface="Open Sans" panose="020B0606030504020204" pitchFamily="34" charset="0"/>
                        </a:rPr>
                        <a:t>Mögliche Konsequenz / Auswirkung</a:t>
                      </a:r>
                    </a:p>
                  </a:txBody>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de-DE" sz="1488"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Prio*</a:t>
                      </a:r>
                      <a:endParaRPr lang="de-DE" dirty="0">
                        <a:latin typeface="Open Sans" panose="020B0606030504020204" pitchFamily="34" charset="0"/>
                        <a:ea typeface="Open Sans" panose="020B0606030504020204" pitchFamily="34" charset="0"/>
                        <a:cs typeface="Open Sans" panose="020B0606030504020204" pitchFamily="34" charset="0"/>
                      </a:endParaRPr>
                    </a:p>
                  </a:txBody>
                  <a:tcPr marL="36000" marR="36000"/>
                </a:tc>
                <a:extLst>
                  <a:ext uri="{0D108BD9-81ED-4DB2-BD59-A6C34878D82A}">
                    <a16:rowId xmlns:a16="http://schemas.microsoft.com/office/drawing/2014/main" val="402859704"/>
                  </a:ext>
                </a:extLst>
              </a:tr>
              <a:tr h="360000">
                <a:tc>
                  <a:txBody>
                    <a:bodyPr/>
                    <a:lstStyle/>
                    <a:p>
                      <a:r>
                        <a:rPr lang="de-DE" dirty="0">
                          <a:latin typeface="Open Sans" panose="020B0606030504020204" pitchFamily="34" charset="0"/>
                          <a:ea typeface="Open Sans" panose="020B0606030504020204" pitchFamily="34" charset="0"/>
                          <a:cs typeface="Open Sans" panose="020B0606030504020204" pitchFamily="34" charset="0"/>
                        </a:rPr>
                        <a:t>1</a:t>
                      </a:r>
                    </a:p>
                  </a:txBody>
                  <a:tcPr marL="36000"/>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756659591"/>
                  </a:ext>
                </a:extLst>
              </a:tr>
              <a:tr h="315000">
                <a:tc>
                  <a:txBody>
                    <a:bodyPr/>
                    <a:lstStyle/>
                    <a:p>
                      <a:r>
                        <a:rPr lang="de-DE" dirty="0">
                          <a:latin typeface="Open Sans" panose="020B0606030504020204" pitchFamily="34" charset="0"/>
                          <a:ea typeface="Open Sans" panose="020B0606030504020204" pitchFamily="34" charset="0"/>
                          <a:cs typeface="Open Sans" panose="020B0606030504020204" pitchFamily="34" charset="0"/>
                        </a:rPr>
                        <a:t>2</a:t>
                      </a:r>
                    </a:p>
                  </a:txBody>
                  <a:tcPr marL="36000"/>
                </a:tc>
                <a:tc>
                  <a:txBody>
                    <a:bodyPr/>
                    <a:lstStyle/>
                    <a:p>
                      <a:endParaRPr lang="de-DE">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012578493"/>
                  </a:ext>
                </a:extLst>
              </a:tr>
              <a:tr h="315000">
                <a:tc>
                  <a:txBody>
                    <a:bodyPr/>
                    <a:lstStyle/>
                    <a:p>
                      <a:r>
                        <a:rPr lang="de-DE" dirty="0">
                          <a:latin typeface="Open Sans" panose="020B0606030504020204" pitchFamily="34" charset="0"/>
                          <a:ea typeface="Open Sans" panose="020B0606030504020204" pitchFamily="34" charset="0"/>
                          <a:cs typeface="Open Sans" panose="020B0606030504020204" pitchFamily="34" charset="0"/>
                        </a:rPr>
                        <a:t>…</a:t>
                      </a:r>
                    </a:p>
                  </a:txBody>
                  <a:tcPr marL="36000"/>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23313970"/>
                  </a:ext>
                </a:extLst>
              </a:tr>
            </a:tbl>
          </a:graphicData>
        </a:graphic>
      </p:graphicFrame>
      <p:sp>
        <p:nvSpPr>
          <p:cNvPr id="30" name="Rechteck 29">
            <a:extLst>
              <a:ext uri="{FF2B5EF4-FFF2-40B4-BE49-F238E27FC236}">
                <a16:creationId xmlns:a16="http://schemas.microsoft.com/office/drawing/2014/main" id="{1D27D4DF-E2DD-4A58-AF7E-4687D733E1FD}"/>
              </a:ext>
            </a:extLst>
          </p:cNvPr>
          <p:cNvSpPr/>
          <p:nvPr/>
        </p:nvSpPr>
        <p:spPr>
          <a:xfrm>
            <a:off x="502442" y="7984777"/>
            <a:ext cx="6806407" cy="172260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b="1" dirty="0">
                <a:solidFill>
                  <a:schemeClr val="tx1"/>
                </a:solidFill>
                <a:latin typeface="Arial" panose="020B0604020202020204" pitchFamily="34" charset="0"/>
                <a:ea typeface="Open Sans" panose="020B0606030504020204" pitchFamily="34" charset="0"/>
                <a:cs typeface="Arial" panose="020B0604020202020204" pitchFamily="34" charset="0"/>
              </a:rPr>
              <a:t>Offene Fragen:</a:t>
            </a:r>
          </a:p>
          <a:p>
            <a:endParaRPr lang="de-DE" b="1" dirty="0">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31" name="Tabelle 30">
            <a:extLst>
              <a:ext uri="{FF2B5EF4-FFF2-40B4-BE49-F238E27FC236}">
                <a16:creationId xmlns:a16="http://schemas.microsoft.com/office/drawing/2014/main" id="{3A0776B7-DF85-4F60-9085-FDEFB75DCB54}"/>
              </a:ext>
            </a:extLst>
          </p:cNvPr>
          <p:cNvGraphicFramePr>
            <a:graphicFrameLocks noGrp="1"/>
          </p:cNvGraphicFramePr>
          <p:nvPr>
            <p:extLst>
              <p:ext uri="{D42A27DB-BD31-4B8C-83A1-F6EECF244321}">
                <p14:modId xmlns:p14="http://schemas.microsoft.com/office/powerpoint/2010/main" val="1193682101"/>
              </p:ext>
            </p:extLst>
          </p:nvPr>
        </p:nvGraphicFramePr>
        <p:xfrm>
          <a:off x="606163" y="8329080"/>
          <a:ext cx="6467641" cy="1272796"/>
        </p:xfrm>
        <a:graphic>
          <a:graphicData uri="http://schemas.openxmlformats.org/drawingml/2006/table">
            <a:tbl>
              <a:tblPr firstRow="1" bandRow="1">
                <a:tableStyleId>{5940675A-B579-460E-94D1-54222C63F5DA}</a:tableStyleId>
              </a:tblPr>
              <a:tblGrid>
                <a:gridCol w="2192641">
                  <a:extLst>
                    <a:ext uri="{9D8B030D-6E8A-4147-A177-3AD203B41FA5}">
                      <a16:colId xmlns:a16="http://schemas.microsoft.com/office/drawing/2014/main" val="1543809319"/>
                    </a:ext>
                  </a:extLst>
                </a:gridCol>
                <a:gridCol w="1149179">
                  <a:extLst>
                    <a:ext uri="{9D8B030D-6E8A-4147-A177-3AD203B41FA5}">
                      <a16:colId xmlns:a16="http://schemas.microsoft.com/office/drawing/2014/main" val="393269727"/>
                    </a:ext>
                  </a:extLst>
                </a:gridCol>
                <a:gridCol w="497821">
                  <a:extLst>
                    <a:ext uri="{9D8B030D-6E8A-4147-A177-3AD203B41FA5}">
                      <a16:colId xmlns:a16="http://schemas.microsoft.com/office/drawing/2014/main" val="1269039073"/>
                    </a:ext>
                  </a:extLst>
                </a:gridCol>
                <a:gridCol w="2628000">
                  <a:extLst>
                    <a:ext uri="{9D8B030D-6E8A-4147-A177-3AD203B41FA5}">
                      <a16:colId xmlns:a16="http://schemas.microsoft.com/office/drawing/2014/main" val="1770097346"/>
                    </a:ext>
                  </a:extLst>
                </a:gridCol>
              </a:tblGrid>
              <a:tr h="0">
                <a:tc>
                  <a:txBody>
                    <a:bodyPr/>
                    <a:lstStyle/>
                    <a:p>
                      <a:r>
                        <a:rPr lang="de-DE" dirty="0">
                          <a:latin typeface="Open Sans" panose="020B0606030504020204" pitchFamily="34" charset="0"/>
                          <a:ea typeface="Open Sans" panose="020B0606030504020204" pitchFamily="34" charset="0"/>
                          <a:cs typeface="Open Sans" panose="020B0606030504020204" pitchFamily="34" charset="0"/>
                        </a:rPr>
                        <a:t>Frage</a:t>
                      </a:r>
                    </a:p>
                  </a:txBody>
                  <a:tcPr marL="36000"/>
                </a:tc>
                <a:tc>
                  <a:txBody>
                    <a:bodyPr/>
                    <a:lstStyle/>
                    <a:p>
                      <a:r>
                        <a:rPr lang="de-DE" dirty="0">
                          <a:latin typeface="Open Sans" panose="020B0606030504020204" pitchFamily="34" charset="0"/>
                          <a:ea typeface="Open Sans" panose="020B0606030504020204" pitchFamily="34" charset="0"/>
                          <a:cs typeface="Open Sans" panose="020B0606030504020204" pitchFamily="34" charset="0"/>
                        </a:rPr>
                        <a:t>Wer klärt?</a:t>
                      </a:r>
                    </a:p>
                  </a:txBody>
                  <a:tcPr marL="36000"/>
                </a:tc>
                <a:tc>
                  <a:txBody>
                    <a:bodyPr/>
                    <a:lstStyle/>
                    <a:p>
                      <a:r>
                        <a:rPr lang="de-DE" dirty="0">
                          <a:latin typeface="Open Sans" panose="020B0606030504020204" pitchFamily="34" charset="0"/>
                          <a:ea typeface="Open Sans" panose="020B0606030504020204" pitchFamily="34" charset="0"/>
                          <a:cs typeface="Open Sans" panose="020B0606030504020204" pitchFamily="34" charset="0"/>
                        </a:rPr>
                        <a:t>Prio</a:t>
                      </a:r>
                    </a:p>
                  </a:txBody>
                  <a:tcPr marL="36000"/>
                </a:tc>
                <a:tc>
                  <a:txBody>
                    <a:bodyPr/>
                    <a:lstStyle/>
                    <a:p>
                      <a:r>
                        <a:rPr lang="de-DE" dirty="0">
                          <a:latin typeface="Open Sans" panose="020B0606030504020204" pitchFamily="34" charset="0"/>
                          <a:ea typeface="Open Sans" panose="020B0606030504020204" pitchFamily="34" charset="0"/>
                          <a:cs typeface="Open Sans" panose="020B0606030504020204" pitchFamily="34" charset="0"/>
                        </a:rPr>
                        <a:t>Ergebnis</a:t>
                      </a:r>
                    </a:p>
                  </a:txBody>
                  <a:tcPr marL="36000"/>
                </a:tc>
                <a:extLst>
                  <a:ext uri="{0D108BD9-81ED-4DB2-BD59-A6C34878D82A}">
                    <a16:rowId xmlns:a16="http://schemas.microsoft.com/office/drawing/2014/main" val="402859704"/>
                  </a:ext>
                </a:extLst>
              </a:tr>
              <a:tr h="31500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756659591"/>
                  </a:ext>
                </a:extLst>
              </a:tr>
              <a:tr h="315000">
                <a:tc>
                  <a:txBody>
                    <a:bodyPr/>
                    <a:lstStyle/>
                    <a:p>
                      <a:endParaRPr lang="de-DE">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012578493"/>
                  </a:ext>
                </a:extLst>
              </a:tr>
              <a:tr h="31500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23313970"/>
                  </a:ext>
                </a:extLst>
              </a:tr>
            </a:tbl>
          </a:graphicData>
        </a:graphic>
      </p:graphicFrame>
      <p:sp>
        <p:nvSpPr>
          <p:cNvPr id="32" name="Rechteck 31">
            <a:extLst>
              <a:ext uri="{FF2B5EF4-FFF2-40B4-BE49-F238E27FC236}">
                <a16:creationId xmlns:a16="http://schemas.microsoft.com/office/drawing/2014/main" id="{D03863FF-14DE-4CC0-9F36-02C96B1F4E49}"/>
              </a:ext>
            </a:extLst>
          </p:cNvPr>
          <p:cNvSpPr/>
          <p:nvPr/>
        </p:nvSpPr>
        <p:spPr>
          <a:xfrm>
            <a:off x="502444" y="6171909"/>
            <a:ext cx="6806406" cy="172260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b="1" dirty="0">
                <a:solidFill>
                  <a:schemeClr val="tx1"/>
                </a:solidFill>
                <a:latin typeface="Arial" panose="020B0604020202020204" pitchFamily="34" charset="0"/>
                <a:ea typeface="Open Sans" panose="020B0606030504020204" pitchFamily="34" charset="0"/>
                <a:cs typeface="Arial" panose="020B0604020202020204" pitchFamily="34" charset="0"/>
              </a:rPr>
              <a:t>Maßnahmen:</a:t>
            </a:r>
          </a:p>
          <a:p>
            <a:endParaRPr lang="de-DE" b="1" dirty="0">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34" name="Tabelle 33">
            <a:extLst>
              <a:ext uri="{FF2B5EF4-FFF2-40B4-BE49-F238E27FC236}">
                <a16:creationId xmlns:a16="http://schemas.microsoft.com/office/drawing/2014/main" id="{EFDD7F88-97FB-4FBF-B58D-EDF5429F5EE7}"/>
              </a:ext>
            </a:extLst>
          </p:cNvPr>
          <p:cNvGraphicFramePr>
            <a:graphicFrameLocks noGrp="1"/>
          </p:cNvGraphicFramePr>
          <p:nvPr>
            <p:extLst>
              <p:ext uri="{D42A27DB-BD31-4B8C-83A1-F6EECF244321}">
                <p14:modId xmlns:p14="http://schemas.microsoft.com/office/powerpoint/2010/main" val="4205422424"/>
              </p:ext>
            </p:extLst>
          </p:nvPr>
        </p:nvGraphicFramePr>
        <p:xfrm>
          <a:off x="606163" y="6486160"/>
          <a:ext cx="6469101" cy="1310760"/>
        </p:xfrm>
        <a:graphic>
          <a:graphicData uri="http://schemas.openxmlformats.org/drawingml/2006/table">
            <a:tbl>
              <a:tblPr firstRow="1" bandRow="1">
                <a:tableStyleId>{5940675A-B579-460E-94D1-54222C63F5DA}</a:tableStyleId>
              </a:tblPr>
              <a:tblGrid>
                <a:gridCol w="3434495">
                  <a:extLst>
                    <a:ext uri="{9D8B030D-6E8A-4147-A177-3AD203B41FA5}">
                      <a16:colId xmlns:a16="http://schemas.microsoft.com/office/drawing/2014/main" val="1543809319"/>
                    </a:ext>
                  </a:extLst>
                </a:gridCol>
                <a:gridCol w="1836000">
                  <a:extLst>
                    <a:ext uri="{9D8B030D-6E8A-4147-A177-3AD203B41FA5}">
                      <a16:colId xmlns:a16="http://schemas.microsoft.com/office/drawing/2014/main" val="393269727"/>
                    </a:ext>
                  </a:extLst>
                </a:gridCol>
                <a:gridCol w="600555">
                  <a:extLst>
                    <a:ext uri="{9D8B030D-6E8A-4147-A177-3AD203B41FA5}">
                      <a16:colId xmlns:a16="http://schemas.microsoft.com/office/drawing/2014/main" val="1269039073"/>
                    </a:ext>
                  </a:extLst>
                </a:gridCol>
                <a:gridCol w="598051">
                  <a:extLst>
                    <a:ext uri="{9D8B030D-6E8A-4147-A177-3AD203B41FA5}">
                      <a16:colId xmlns:a16="http://schemas.microsoft.com/office/drawing/2014/main" val="2081649081"/>
                    </a:ext>
                  </a:extLst>
                </a:gridCol>
              </a:tblGrid>
              <a:tr h="235226">
                <a:tc>
                  <a:txBody>
                    <a:bodyPr/>
                    <a:lstStyle/>
                    <a:p>
                      <a:pPr lvl="0"/>
                      <a:r>
                        <a:rPr lang="de-DE" dirty="0">
                          <a:latin typeface="Open Sans" panose="020B0606030504020204" pitchFamily="34" charset="0"/>
                          <a:ea typeface="Open Sans" panose="020B0606030504020204" pitchFamily="34" charset="0"/>
                          <a:cs typeface="Open Sans" panose="020B0606030504020204" pitchFamily="34" charset="0"/>
                        </a:rPr>
                        <a:t>Was?</a:t>
                      </a:r>
                    </a:p>
                  </a:txBody>
                  <a:tcPr marL="36000" marR="0" marT="0" marB="0"/>
                </a:tc>
                <a:tc>
                  <a:txBody>
                    <a:bodyPr/>
                    <a:lstStyle/>
                    <a:p>
                      <a:r>
                        <a:rPr lang="de-DE" dirty="0">
                          <a:latin typeface="Open Sans" panose="020B0606030504020204" pitchFamily="34" charset="0"/>
                          <a:ea typeface="Open Sans" panose="020B0606030504020204" pitchFamily="34" charset="0"/>
                          <a:cs typeface="Open Sans" panose="020B0606030504020204" pitchFamily="34" charset="0"/>
                        </a:rPr>
                        <a:t>Wer?</a:t>
                      </a:r>
                    </a:p>
                  </a:txBody>
                  <a:tcPr marL="36000" marT="0" marB="0"/>
                </a:tc>
                <a:tc>
                  <a:txBody>
                    <a:bodyPr/>
                    <a:lstStyle/>
                    <a:p>
                      <a:pPr algn="ctr"/>
                      <a:r>
                        <a:rPr lang="de-DE" dirty="0">
                          <a:latin typeface="Open Sans" panose="020B0606030504020204" pitchFamily="34" charset="0"/>
                          <a:ea typeface="Open Sans" panose="020B0606030504020204" pitchFamily="34" charset="0"/>
                          <a:cs typeface="Open Sans" panose="020B0606030504020204" pitchFamily="34" charset="0"/>
                        </a:rPr>
                        <a:t>Prio</a:t>
                      </a:r>
                    </a:p>
                  </a:txBody>
                  <a:tcPr marL="0" marR="0" marT="0" marB="0"/>
                </a:tc>
                <a:tc>
                  <a:txBody>
                    <a:bodyPr/>
                    <a:lstStyle/>
                    <a:p>
                      <a:pPr algn="ctr"/>
                      <a:r>
                        <a:rPr lang="de-DE" sz="24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2400" dirty="0">
                        <a:latin typeface="Open Sans" panose="020B0606030504020204" pitchFamily="34" charset="0"/>
                        <a:ea typeface="Open Sans" panose="020B0606030504020204" pitchFamily="34" charset="0"/>
                        <a:cs typeface="Open Sans" panose="020B0606030504020204" pitchFamily="34" charset="0"/>
                      </a:endParaRPr>
                    </a:p>
                  </a:txBody>
                  <a:tcPr marL="0" marR="0" marT="0" marB="0"/>
                </a:tc>
                <a:extLst>
                  <a:ext uri="{0D108BD9-81ED-4DB2-BD59-A6C34878D82A}">
                    <a16:rowId xmlns:a16="http://schemas.microsoft.com/office/drawing/2014/main" val="402859704"/>
                  </a:ext>
                </a:extLst>
              </a:tr>
              <a:tr h="315000">
                <a:tc>
                  <a:txBody>
                    <a:bodyPr/>
                    <a:lstStyle/>
                    <a:p>
                      <a:endParaRPr lang="de-DE">
                        <a:latin typeface="Open Sans" panose="020B0606030504020204" pitchFamily="34" charset="0"/>
                        <a:ea typeface="Open Sans" panose="020B0606030504020204" pitchFamily="34" charset="0"/>
                        <a:cs typeface="Open Sans" panose="020B0606030504020204" pitchFamily="34" charset="0"/>
                      </a:endParaRPr>
                    </a:p>
                  </a:txBody>
                  <a:tcPr marT="0" marB="0"/>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marT="0" marB="0"/>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marT="0" marB="0"/>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marT="0" marB="0"/>
                </a:tc>
                <a:extLst>
                  <a:ext uri="{0D108BD9-81ED-4DB2-BD59-A6C34878D82A}">
                    <a16:rowId xmlns:a16="http://schemas.microsoft.com/office/drawing/2014/main" val="1756659591"/>
                  </a:ext>
                </a:extLst>
              </a:tr>
              <a:tr h="315000">
                <a:tc>
                  <a:txBody>
                    <a:bodyPr/>
                    <a:lstStyle/>
                    <a:p>
                      <a:endParaRPr lang="de-DE">
                        <a:latin typeface="Open Sans" panose="020B0606030504020204" pitchFamily="34" charset="0"/>
                        <a:ea typeface="Open Sans" panose="020B0606030504020204" pitchFamily="34" charset="0"/>
                        <a:cs typeface="Open Sans" panose="020B0606030504020204" pitchFamily="34" charset="0"/>
                      </a:endParaRPr>
                    </a:p>
                  </a:txBody>
                  <a:tcPr marT="0" marB="0"/>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marT="0" marB="0"/>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marT="0" marB="0"/>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marT="0" marB="0"/>
                </a:tc>
                <a:extLst>
                  <a:ext uri="{0D108BD9-81ED-4DB2-BD59-A6C34878D82A}">
                    <a16:rowId xmlns:a16="http://schemas.microsoft.com/office/drawing/2014/main" val="4012578493"/>
                  </a:ext>
                </a:extLst>
              </a:tr>
              <a:tr h="31500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marT="0" marB="0"/>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marT="0" marB="0"/>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marT="0" marB="0"/>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marT="0" marB="0"/>
                </a:tc>
                <a:extLst>
                  <a:ext uri="{0D108BD9-81ED-4DB2-BD59-A6C34878D82A}">
                    <a16:rowId xmlns:a16="http://schemas.microsoft.com/office/drawing/2014/main" val="3423313970"/>
                  </a:ext>
                </a:extLst>
              </a:tr>
            </a:tbl>
          </a:graphicData>
        </a:graphic>
      </p:graphicFrame>
      <p:sp>
        <p:nvSpPr>
          <p:cNvPr id="43" name="Rechteck 42">
            <a:extLst>
              <a:ext uri="{FF2B5EF4-FFF2-40B4-BE49-F238E27FC236}">
                <a16:creationId xmlns:a16="http://schemas.microsoft.com/office/drawing/2014/main" id="{39DDC92C-D39D-465B-B1C8-CC61249C5E2B}"/>
              </a:ext>
            </a:extLst>
          </p:cNvPr>
          <p:cNvSpPr/>
          <p:nvPr/>
        </p:nvSpPr>
        <p:spPr>
          <a:xfrm>
            <a:off x="510946" y="9775289"/>
            <a:ext cx="6806406" cy="39089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b="1" dirty="0">
                <a:solidFill>
                  <a:schemeClr val="tx1"/>
                </a:solidFill>
                <a:latin typeface="Arial" panose="020B0604020202020204" pitchFamily="34" charset="0"/>
                <a:ea typeface="Open Sans" panose="020B0606030504020204" pitchFamily="34" charset="0"/>
                <a:cs typeface="Arial" panose="020B0604020202020204" pitchFamily="34" charset="0"/>
              </a:rPr>
              <a:t>Nächste Besprechung Uhrzeit:              Ort: </a:t>
            </a:r>
          </a:p>
          <a:p>
            <a:endParaRPr lang="de-DE" b="1" dirty="0">
              <a:latin typeface="Arial" panose="020B0604020202020204" pitchFamily="34" charset="0"/>
              <a:ea typeface="Open Sans" panose="020B0606030504020204" pitchFamily="34" charset="0"/>
              <a:cs typeface="Arial" panose="020B0604020202020204" pitchFamily="34" charset="0"/>
            </a:endParaRPr>
          </a:p>
        </p:txBody>
      </p:sp>
      <p:cxnSp>
        <p:nvCxnSpPr>
          <p:cNvPr id="47" name="Verbinder: gewinkelt 46">
            <a:extLst>
              <a:ext uri="{FF2B5EF4-FFF2-40B4-BE49-F238E27FC236}">
                <a16:creationId xmlns:a16="http://schemas.microsoft.com/office/drawing/2014/main" id="{203DF6C3-315E-4C74-868D-2E032BA80E07}"/>
              </a:ext>
            </a:extLst>
          </p:cNvPr>
          <p:cNvCxnSpPr>
            <a:cxnSpLocks/>
            <a:stCxn id="5" idx="2"/>
            <a:endCxn id="8" idx="0"/>
          </p:cNvCxnSpPr>
          <p:nvPr/>
        </p:nvCxnSpPr>
        <p:spPr>
          <a:xfrm rot="16200000" flipH="1">
            <a:off x="1805212" y="2245911"/>
            <a:ext cx="2102548" cy="2098321"/>
          </a:xfrm>
          <a:prstGeom prst="bentConnector3">
            <a:avLst>
              <a:gd name="adj1" fmla="val 7276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0DB48DD6-BE75-489A-880B-8CA3ADECEF37}"/>
              </a:ext>
            </a:extLst>
          </p:cNvPr>
          <p:cNvSpPr txBox="1"/>
          <p:nvPr/>
        </p:nvSpPr>
        <p:spPr>
          <a:xfrm>
            <a:off x="318959" y="2573394"/>
            <a:ext cx="3577106" cy="1077218"/>
          </a:xfrm>
          <a:prstGeom prst="rect">
            <a:avLst/>
          </a:prstGeom>
          <a:solidFill>
            <a:schemeClr val="bg1"/>
          </a:solidFill>
          <a:ln w="12700">
            <a:solidFill>
              <a:schemeClr val="bg1"/>
            </a:solidFill>
          </a:ln>
        </p:spPr>
        <p:txBody>
          <a:bodyPr wrap="square" lIns="180000" tIns="0" rIns="0" bIns="0" rtlCol="0">
            <a:spAutoFit/>
          </a:bodyPr>
          <a:lstStyle/>
          <a:p>
            <a:pPr marL="177800" lvl="1" indent="-177800">
              <a:buFont typeface="Symbol" panose="05050102010706020507" pitchFamily="18" charset="2"/>
              <a:buChar char="-"/>
            </a:pPr>
            <a:r>
              <a:rPr lang="de-DE" sz="1400" dirty="0">
                <a:latin typeface="Arial" panose="020B0604020202020204" pitchFamily="34" charset="0"/>
                <a:ea typeface="Open Sans" panose="020B0606030504020204" pitchFamily="34" charset="0"/>
                <a:cs typeface="Arial" panose="020B0604020202020204" pitchFamily="34" charset="0"/>
              </a:rPr>
              <a:t>Lage feststellen</a:t>
            </a:r>
          </a:p>
          <a:p>
            <a:pPr marL="177800" lvl="1" indent="-177800">
              <a:buFont typeface="Symbol" panose="05050102010706020507" pitchFamily="18" charset="2"/>
              <a:buChar char="-"/>
            </a:pPr>
            <a:r>
              <a:rPr lang="de-DE" sz="1400" dirty="0">
                <a:latin typeface="Arial" panose="020B0604020202020204" pitchFamily="34" charset="0"/>
                <a:ea typeface="Open Sans" panose="020B0606030504020204" pitchFamily="34" charset="0"/>
                <a:cs typeface="Arial" panose="020B0604020202020204" pitchFamily="34" charset="0"/>
              </a:rPr>
              <a:t>mögliche Konsequenzen erkennen</a:t>
            </a:r>
          </a:p>
          <a:p>
            <a:pPr marL="177800" lvl="1" indent="-177800">
              <a:buFont typeface="Symbol" panose="05050102010706020507" pitchFamily="18" charset="2"/>
              <a:buChar char="-"/>
            </a:pPr>
            <a:r>
              <a:rPr lang="de-DE" sz="1400" dirty="0">
                <a:latin typeface="Arial" panose="020B0604020202020204" pitchFamily="34" charset="0"/>
                <a:ea typeface="Open Sans" panose="020B0606030504020204" pitchFamily="34" charset="0"/>
                <a:cs typeface="Arial" panose="020B0604020202020204" pitchFamily="34" charset="0"/>
              </a:rPr>
              <a:t>Hauptproblem identifizieren</a:t>
            </a:r>
          </a:p>
          <a:p>
            <a:pPr marL="177800" lvl="1" indent="-177800">
              <a:buFont typeface="Symbol" panose="05050102010706020507" pitchFamily="18" charset="2"/>
              <a:buChar char="-"/>
            </a:pPr>
            <a:r>
              <a:rPr lang="de-DE" sz="1400" dirty="0">
                <a:latin typeface="Arial" panose="020B0604020202020204" pitchFamily="34" charset="0"/>
                <a:ea typeface="Open Sans" panose="020B0606030504020204" pitchFamily="34" charset="0"/>
                <a:cs typeface="Arial" panose="020B0604020202020204" pitchFamily="34" charset="0"/>
              </a:rPr>
              <a:t>Maßnahmen definieren </a:t>
            </a:r>
          </a:p>
          <a:p>
            <a:pPr marL="177800" lvl="1" indent="-177800">
              <a:buFont typeface="Symbol" panose="05050102010706020507" pitchFamily="18" charset="2"/>
              <a:buChar char="-"/>
            </a:pPr>
            <a:r>
              <a:rPr lang="de-DE" sz="1400" dirty="0">
                <a:latin typeface="Arial" panose="020B0604020202020204" pitchFamily="34" charset="0"/>
                <a:ea typeface="Open Sans" panose="020B0606030504020204" pitchFamily="34" charset="0"/>
                <a:cs typeface="Arial" panose="020B0604020202020204" pitchFamily="34" charset="0"/>
              </a:rPr>
              <a:t>immer bei allem </a:t>
            </a:r>
            <a:r>
              <a:rPr lang="de-DE" sz="1400" b="1" dirty="0">
                <a:latin typeface="Arial" panose="020B0604020202020204" pitchFamily="34" charset="0"/>
                <a:ea typeface="Open Sans" panose="020B0606030504020204" pitchFamily="34" charset="0"/>
                <a:cs typeface="Arial" panose="020B0604020202020204" pitchFamily="34" charset="0"/>
              </a:rPr>
              <a:t>Prio</a:t>
            </a:r>
            <a:r>
              <a:rPr lang="de-DE" sz="1400" dirty="0">
                <a:latin typeface="Arial" panose="020B0604020202020204" pitchFamily="34" charset="0"/>
                <a:ea typeface="Open Sans" panose="020B0606030504020204" pitchFamily="34" charset="0"/>
                <a:cs typeface="Arial" panose="020B0604020202020204" pitchFamily="34" charset="0"/>
              </a:rPr>
              <a:t>ritäten setzen</a:t>
            </a:r>
          </a:p>
        </p:txBody>
      </p:sp>
      <p:cxnSp>
        <p:nvCxnSpPr>
          <p:cNvPr id="52" name="Verbinder: gewinkelt 51">
            <a:extLst>
              <a:ext uri="{FF2B5EF4-FFF2-40B4-BE49-F238E27FC236}">
                <a16:creationId xmlns:a16="http://schemas.microsoft.com/office/drawing/2014/main" id="{F61D1C67-851B-4D80-896B-5D37A96B6FFD}"/>
              </a:ext>
            </a:extLst>
          </p:cNvPr>
          <p:cNvCxnSpPr>
            <a:cxnSpLocks/>
            <a:stCxn id="6" idx="2"/>
            <a:endCxn id="8" idx="0"/>
          </p:cNvCxnSpPr>
          <p:nvPr/>
        </p:nvCxnSpPr>
        <p:spPr>
          <a:xfrm rot="5400000">
            <a:off x="3613874" y="2528278"/>
            <a:ext cx="2109842" cy="1526295"/>
          </a:xfrm>
          <a:prstGeom prst="bentConnector3">
            <a:avLst>
              <a:gd name="adj1" fmla="val 7297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4C82CA2B-F013-4EBD-9F14-0210B6668040}"/>
              </a:ext>
            </a:extLst>
          </p:cNvPr>
          <p:cNvSpPr txBox="1"/>
          <p:nvPr/>
        </p:nvSpPr>
        <p:spPr>
          <a:xfrm>
            <a:off x="4027879" y="2752243"/>
            <a:ext cx="2688461" cy="646331"/>
          </a:xfrm>
          <a:prstGeom prst="rect">
            <a:avLst/>
          </a:prstGeom>
          <a:solidFill>
            <a:schemeClr val="bg1"/>
          </a:solidFill>
          <a:ln w="12700">
            <a:solidFill>
              <a:schemeClr val="bg1"/>
            </a:solidFill>
          </a:ln>
        </p:spPr>
        <p:txBody>
          <a:bodyPr wrap="square" lIns="180000" tIns="0" rIns="0" bIns="0" rtlCol="0">
            <a:spAutoFit/>
          </a:bodyPr>
          <a:lstStyle/>
          <a:p>
            <a:pPr marL="177800" lvl="1" indent="-177800">
              <a:buFont typeface="Symbol" panose="05050102010706020507" pitchFamily="18" charset="2"/>
              <a:buChar char="-"/>
            </a:pPr>
            <a:r>
              <a:rPr lang="de-DE" sz="1400" dirty="0">
                <a:latin typeface="Arial" panose="020B0604020202020204" pitchFamily="34" charset="0"/>
                <a:ea typeface="Open Sans" panose="020B0606030504020204" pitchFamily="34" charset="0"/>
                <a:cs typeface="Arial" panose="020B0604020202020204" pitchFamily="34" charset="0"/>
              </a:rPr>
              <a:t>Besprechung protokollieren</a:t>
            </a:r>
          </a:p>
          <a:p>
            <a:pPr marL="177800" lvl="1" indent="-177800">
              <a:buFont typeface="Symbol" panose="05050102010706020507" pitchFamily="18" charset="2"/>
              <a:buChar char="-"/>
            </a:pPr>
            <a:r>
              <a:rPr lang="de-DE" sz="1400" dirty="0">
                <a:latin typeface="Arial" panose="020B0604020202020204" pitchFamily="34" charset="0"/>
                <a:ea typeface="Open Sans" panose="020B0606030504020204" pitchFamily="34" charset="0"/>
                <a:cs typeface="Arial" panose="020B0604020202020204" pitchFamily="34" charset="0"/>
              </a:rPr>
              <a:t>z. B. auf Flipcharts</a:t>
            </a:r>
          </a:p>
          <a:p>
            <a:pPr marL="177800" lvl="1" indent="-177800">
              <a:buFont typeface="Symbol" panose="05050102010706020507" pitchFamily="18" charset="2"/>
              <a:buChar char="-"/>
            </a:pPr>
            <a:r>
              <a:rPr lang="de-DE" sz="1400" dirty="0">
                <a:latin typeface="Arial" panose="020B0604020202020204" pitchFamily="34" charset="0"/>
                <a:ea typeface="Open Sans" panose="020B0606030504020204" pitchFamily="34" charset="0"/>
                <a:cs typeface="Arial" panose="020B0604020202020204" pitchFamily="34" charset="0"/>
              </a:rPr>
              <a:t>ständig ergänzen </a:t>
            </a:r>
          </a:p>
        </p:txBody>
      </p:sp>
    </p:spTree>
    <p:extLst>
      <p:ext uri="{BB962C8B-B14F-4D97-AF65-F5344CB8AC3E}">
        <p14:creationId xmlns:p14="http://schemas.microsoft.com/office/powerpoint/2010/main" val="2110281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Vb 1 Innerer Dienst</a:t>
            </a:r>
          </a:p>
        </p:txBody>
      </p:sp>
      <p:sp>
        <p:nvSpPr>
          <p:cNvPr id="4" name="Textplatzhalter 3"/>
          <p:cNvSpPr>
            <a:spLocks noGrp="1"/>
          </p:cNvSpPr>
          <p:nvPr>
            <p:ph type="body" sz="quarter" idx="10"/>
          </p:nvPr>
        </p:nvSpPr>
        <p:spPr/>
        <p:txBody>
          <a:bodyPr/>
          <a:lstStyle/>
          <a:p>
            <a:r>
              <a:rPr lang="de-DE" dirty="0"/>
              <a:t>Übersicht </a:t>
            </a:r>
          </a:p>
        </p:txBody>
      </p:sp>
      <p:sp>
        <p:nvSpPr>
          <p:cNvPr id="9" name="Textplatzhalter 8"/>
          <p:cNvSpPr>
            <a:spLocks noGrp="1"/>
          </p:cNvSpPr>
          <p:nvPr>
            <p:ph type="body" sz="quarter" idx="11"/>
          </p:nvPr>
        </p:nvSpPr>
        <p:spPr>
          <a:xfrm>
            <a:off x="503238" y="1692418"/>
            <a:ext cx="6805612" cy="1905000"/>
          </a:xfrm>
        </p:spPr>
        <p:txBody>
          <a:bodyPr/>
          <a:lstStyle/>
          <a:p>
            <a:r>
              <a:rPr lang="de-DE" dirty="0"/>
              <a:t>Aufgaben </a:t>
            </a:r>
          </a:p>
          <a:p>
            <a:pPr lvl="2"/>
            <a:r>
              <a:rPr lang="de-DE" dirty="0"/>
              <a:t>Geschäftsführende Stelle des Verwaltungsstabes </a:t>
            </a:r>
          </a:p>
          <a:p>
            <a:pPr lvl="2"/>
            <a:r>
              <a:rPr lang="de-DE" dirty="0"/>
              <a:t>Ablauforganisation der Verwaltungsstabes </a:t>
            </a:r>
          </a:p>
          <a:p>
            <a:pPr lvl="2"/>
            <a:r>
              <a:rPr lang="de-DE" dirty="0"/>
              <a:t>Einsatz des Verwaltungspersonals</a:t>
            </a:r>
          </a:p>
          <a:p>
            <a:endParaRPr lang="de-DE" dirty="0"/>
          </a:p>
          <a:p>
            <a:r>
              <a:rPr lang="de-DE" dirty="0"/>
              <a:t>Bearbeitung aller ereignisbezogenen Fragen zu </a:t>
            </a:r>
          </a:p>
          <a:p>
            <a:pPr lvl="2"/>
            <a:r>
              <a:rPr lang="de-DE" dirty="0"/>
              <a:t>Finanzen </a:t>
            </a:r>
          </a:p>
          <a:p>
            <a:pPr lvl="2"/>
            <a:r>
              <a:rPr lang="de-DE" dirty="0"/>
              <a:t>Recht </a:t>
            </a:r>
          </a:p>
          <a:p>
            <a:pPr lvl="2"/>
            <a:r>
              <a:rPr lang="de-DE" dirty="0"/>
              <a:t>allen Einrichtungen der Kommune XXX</a:t>
            </a:r>
          </a:p>
          <a:p>
            <a:pPr lvl="2"/>
            <a:r>
              <a:rPr lang="de-DE" dirty="0"/>
              <a:t>allen Eigenbetrieben der Kommune XXX. </a:t>
            </a:r>
          </a:p>
          <a:p>
            <a:pPr lvl="1"/>
            <a:endParaRPr lang="de-DE" dirty="0"/>
          </a:p>
          <a:p>
            <a:endParaRPr lang="de-DE" dirty="0"/>
          </a:p>
          <a:p>
            <a:r>
              <a:rPr lang="de-DE" dirty="0"/>
              <a:t>Personelle Besetzung </a:t>
            </a:r>
          </a:p>
          <a:p>
            <a:pPr lvl="2"/>
            <a:r>
              <a:rPr lang="de-DE" dirty="0"/>
              <a:t>FB Personal</a:t>
            </a:r>
          </a:p>
          <a:p>
            <a:pPr lvl="2"/>
            <a:r>
              <a:rPr lang="de-DE" dirty="0"/>
              <a:t>FB Stadtkämmerei </a:t>
            </a:r>
          </a:p>
          <a:p>
            <a:pPr lvl="2"/>
            <a:r>
              <a:rPr lang="de-DE" dirty="0"/>
              <a:t>Je nach Lage kann S 1 Personal/Innerer Dienst der </a:t>
            </a:r>
            <a:r>
              <a:rPr lang="de-DE" dirty="0">
                <a:hlinkClick r:id="rId2" action="ppaction://hlinksldjump"/>
              </a:rPr>
              <a:t>Führungsgruppe</a:t>
            </a:r>
            <a:r>
              <a:rPr lang="de-DE" dirty="0"/>
              <a:t> den Vb 1 unterstützen. </a:t>
            </a:r>
          </a:p>
        </p:txBody>
      </p:sp>
      <p:sp>
        <p:nvSpPr>
          <p:cNvPr id="10" name="Abgerundetes Rechteck 2">
            <a:hlinkClick r:id="rId3" action="ppaction://hlinksldjump"/>
          </p:cNvPr>
          <p:cNvSpPr/>
          <p:nvPr/>
        </p:nvSpPr>
        <p:spPr>
          <a:xfrm>
            <a:off x="863600" y="9243978"/>
            <a:ext cx="58680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Arbeitsliste Vb 1</a:t>
            </a:r>
          </a:p>
        </p:txBody>
      </p:sp>
      <p:sp>
        <p:nvSpPr>
          <p:cNvPr id="6" name="Abgerundetes Rechteck 2">
            <a:hlinkClick r:id="rId4" action="ppaction://hlinksldjump"/>
          </p:cNvPr>
          <p:cNvSpPr/>
          <p:nvPr/>
        </p:nvSpPr>
        <p:spPr>
          <a:xfrm>
            <a:off x="863600" y="9916306"/>
            <a:ext cx="58680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
        <p:nvSpPr>
          <p:cNvPr id="7" name="Textfeld 6">
            <a:extLst>
              <a:ext uri="{FF2B5EF4-FFF2-40B4-BE49-F238E27FC236}">
                <a16:creationId xmlns:a16="http://schemas.microsoft.com/office/drawing/2014/main" id="{2DD5A891-F09C-4823-8149-1B4045139A6E}"/>
              </a:ext>
            </a:extLst>
          </p:cNvPr>
          <p:cNvSpPr txBox="1"/>
          <p:nvPr/>
        </p:nvSpPr>
        <p:spPr>
          <a:xfrm>
            <a:off x="5241022" y="3857941"/>
            <a:ext cx="1490578" cy="369332"/>
          </a:xfrm>
          <a:prstGeom prst="rect">
            <a:avLst/>
          </a:prstGeom>
          <a:solidFill>
            <a:srgbClr val="FFFF00"/>
          </a:solidFill>
        </p:spPr>
        <p:txBody>
          <a:bodyPr wrap="square" rtlCol="0">
            <a:spAutoFit/>
          </a:bodyPr>
          <a:lstStyle/>
          <a:p>
            <a:pPr algn="ctr"/>
            <a:r>
              <a:rPr lang="de-DE" dirty="0">
                <a:latin typeface="Arial" panose="020B0604020202020204" pitchFamily="34" charset="0"/>
                <a:ea typeface="Open Sans" panose="020B0604020202020204" charset="0"/>
                <a:cs typeface="Arial" panose="020B0604020202020204" pitchFamily="34" charset="0"/>
              </a:rPr>
              <a:t>Anpassen!</a:t>
            </a:r>
          </a:p>
        </p:txBody>
      </p:sp>
    </p:spTree>
    <p:extLst>
      <p:ext uri="{BB962C8B-B14F-4D97-AF65-F5344CB8AC3E}">
        <p14:creationId xmlns:p14="http://schemas.microsoft.com/office/powerpoint/2010/main" val="1156951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Arbeitslisten Vb 1</a:t>
            </a:r>
          </a:p>
        </p:txBody>
      </p:sp>
      <p:sp>
        <p:nvSpPr>
          <p:cNvPr id="4" name="Textplatzhalter 3"/>
          <p:cNvSpPr>
            <a:spLocks noGrp="1"/>
          </p:cNvSpPr>
          <p:nvPr>
            <p:ph type="body" sz="quarter" idx="10"/>
          </p:nvPr>
        </p:nvSpPr>
        <p:spPr/>
        <p:txBody>
          <a:bodyPr/>
          <a:lstStyle/>
          <a:p>
            <a:r>
              <a:rPr lang="de-DE" dirty="0"/>
              <a:t>Übersicht</a:t>
            </a:r>
          </a:p>
        </p:txBody>
      </p:sp>
      <p:sp>
        <p:nvSpPr>
          <p:cNvPr id="14" name="Abgerundetes Rechteck 2">
            <a:hlinkClick r:id="rId2" action="ppaction://hlinksldjump"/>
          </p:cNvPr>
          <p:cNvSpPr/>
          <p:nvPr/>
        </p:nvSpPr>
        <p:spPr>
          <a:xfrm>
            <a:off x="2389949" y="3197046"/>
            <a:ext cx="4336287"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5. Personalplanung</a:t>
            </a:r>
          </a:p>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und -betreuung</a:t>
            </a:r>
          </a:p>
        </p:txBody>
      </p:sp>
      <p:sp>
        <p:nvSpPr>
          <p:cNvPr id="15" name="Abgerundetes Rechteck 2">
            <a:hlinkClick r:id="rId3" action="ppaction://hlinksldjump"/>
          </p:cNvPr>
          <p:cNvSpPr/>
          <p:nvPr/>
        </p:nvSpPr>
        <p:spPr>
          <a:xfrm>
            <a:off x="1578749" y="4701864"/>
            <a:ext cx="5147487"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3. Geschäftsführung und Protokoll </a:t>
            </a:r>
          </a:p>
        </p:txBody>
      </p:sp>
      <p:sp>
        <p:nvSpPr>
          <p:cNvPr id="16" name="Abgerundetes Rechteck 2">
            <a:hlinkClick r:id="rId4" action="ppaction://hlinksldjump"/>
          </p:cNvPr>
          <p:cNvSpPr/>
          <p:nvPr/>
        </p:nvSpPr>
        <p:spPr>
          <a:xfrm>
            <a:off x="1111073" y="5454273"/>
            <a:ext cx="5615163"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2. Stabspersonal anfordern </a:t>
            </a:r>
          </a:p>
        </p:txBody>
      </p:sp>
      <p:sp>
        <p:nvSpPr>
          <p:cNvPr id="17" name="Abgerundetes Rechteck 2">
            <a:hlinkClick r:id="rId5" action="ppaction://hlinksldjump"/>
          </p:cNvPr>
          <p:cNvSpPr/>
          <p:nvPr/>
        </p:nvSpPr>
        <p:spPr>
          <a:xfrm>
            <a:off x="1888611" y="3949455"/>
            <a:ext cx="4837625"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4. Technische </a:t>
            </a:r>
          </a:p>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Kommunikation sicherstellen </a:t>
            </a:r>
          </a:p>
        </p:txBody>
      </p:sp>
      <p:sp>
        <p:nvSpPr>
          <p:cNvPr id="18" name="Abgerundetes Rechteck 2">
            <a:hlinkClick r:id="rId6" action="ppaction://hlinksldjump"/>
          </p:cNvPr>
          <p:cNvSpPr/>
          <p:nvPr/>
        </p:nvSpPr>
        <p:spPr>
          <a:xfrm>
            <a:off x="3306236" y="2444637"/>
            <a:ext cx="34200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6. Finanzplanung </a:t>
            </a:r>
          </a:p>
        </p:txBody>
      </p:sp>
      <p:sp>
        <p:nvSpPr>
          <p:cNvPr id="19" name="Abgerundetes Rechteck 2">
            <a:hlinkClick r:id="rId7" action="ppaction://hlinksldjump"/>
          </p:cNvPr>
          <p:cNvSpPr/>
          <p:nvPr/>
        </p:nvSpPr>
        <p:spPr>
          <a:xfrm>
            <a:off x="3809914" y="1692228"/>
            <a:ext cx="291632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7. Rechtsfragen </a:t>
            </a:r>
          </a:p>
        </p:txBody>
      </p:sp>
      <p:sp>
        <p:nvSpPr>
          <p:cNvPr id="20" name="Abgerundetes Rechteck 2">
            <a:hlinkClick r:id="rId8" action="ppaction://hlinksldjump"/>
          </p:cNvPr>
          <p:cNvSpPr/>
          <p:nvPr/>
        </p:nvSpPr>
        <p:spPr>
          <a:xfrm>
            <a:off x="857110" y="6206680"/>
            <a:ext cx="5869126"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1. Eigene Arbeitsfähigkeit sichern</a:t>
            </a:r>
          </a:p>
        </p:txBody>
      </p:sp>
      <p:sp>
        <p:nvSpPr>
          <p:cNvPr id="22" name="Rechteck 21">
            <a:hlinkClick r:id="" action="ppaction://noaction"/>
          </p:cNvPr>
          <p:cNvSpPr/>
          <p:nvPr/>
        </p:nvSpPr>
        <p:spPr>
          <a:xfrm>
            <a:off x="5504345" y="7251481"/>
            <a:ext cx="1185379" cy="35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248" tIns="39248" rIns="39248" bIns="39248" numCol="1" spcCol="0" rtlCol="0" fromWordArt="0" anchor="ctr" anchorCtr="0" forceAA="0" compatLnSpc="1">
            <a:prstTxWarp prst="textNoShape">
              <a:avLst/>
            </a:prstTxWarp>
            <a:noAutofit/>
          </a:bodyPr>
          <a:lstStyle/>
          <a:p>
            <a:pPr algn="r"/>
            <a:r>
              <a:rPr lang="de-DE" sz="2000" b="1" dirty="0">
                <a:solidFill>
                  <a:schemeClr val="tx1"/>
                </a:solidFill>
                <a:latin typeface="Arial" panose="020B0604020202020204" pitchFamily="34" charset="0"/>
                <a:ea typeface="Open Sans" panose="020B0604020202020204" charset="0"/>
                <a:cs typeface="Arial" panose="020B0604020202020204" pitchFamily="34" charset="0"/>
              </a:rPr>
              <a:t> Zeit</a:t>
            </a:r>
          </a:p>
        </p:txBody>
      </p:sp>
      <p:cxnSp>
        <p:nvCxnSpPr>
          <p:cNvPr id="23" name="Gerade Verbindung mit Pfeil 22"/>
          <p:cNvCxnSpPr/>
          <p:nvPr/>
        </p:nvCxnSpPr>
        <p:spPr>
          <a:xfrm>
            <a:off x="845344" y="7115024"/>
            <a:ext cx="58689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Abgerundetes Rechteck 2">
            <a:hlinkClick r:id="rId9" action="ppaction://hlinksldjump"/>
          </p:cNvPr>
          <p:cNvSpPr/>
          <p:nvPr/>
        </p:nvSpPr>
        <p:spPr>
          <a:xfrm>
            <a:off x="858236" y="9923560"/>
            <a:ext cx="58680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
        <p:nvSpPr>
          <p:cNvPr id="24" name="Abgerundetes Rechteck 2">
            <a:hlinkClick r:id="rId10" action="ppaction://hlinksldjump"/>
          </p:cNvPr>
          <p:cNvSpPr/>
          <p:nvPr/>
        </p:nvSpPr>
        <p:spPr>
          <a:xfrm>
            <a:off x="875914" y="9213216"/>
            <a:ext cx="58680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Maßnahmenplanung Vb 1</a:t>
            </a:r>
          </a:p>
        </p:txBody>
      </p:sp>
    </p:spTree>
    <p:extLst>
      <p:ext uri="{BB962C8B-B14F-4D97-AF65-F5344CB8AC3E}">
        <p14:creationId xmlns:p14="http://schemas.microsoft.com/office/powerpoint/2010/main" val="382833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Vb 1 Arbeitsfähigkeit sichern </a:t>
            </a:r>
          </a:p>
        </p:txBody>
      </p:sp>
      <p:sp>
        <p:nvSpPr>
          <p:cNvPr id="6" name="Textplatzhalter 5"/>
          <p:cNvSpPr>
            <a:spLocks noGrp="1"/>
          </p:cNvSpPr>
          <p:nvPr>
            <p:ph type="body" sz="quarter" idx="10"/>
          </p:nvPr>
        </p:nvSpPr>
        <p:spPr/>
        <p:txBody>
          <a:bodyPr/>
          <a:lstStyle/>
          <a:p>
            <a:r>
              <a:rPr lang="de-DE" dirty="0"/>
              <a:t>Arbeitsliste</a:t>
            </a:r>
          </a:p>
        </p:txBody>
      </p:sp>
      <p:graphicFrame>
        <p:nvGraphicFramePr>
          <p:cNvPr id="8" name="Tabelle 7"/>
          <p:cNvGraphicFramePr>
            <a:graphicFrameLocks noGrp="1"/>
          </p:cNvGraphicFramePr>
          <p:nvPr>
            <p:extLst>
              <p:ext uri="{D42A27DB-BD31-4B8C-83A1-F6EECF244321}">
                <p14:modId xmlns:p14="http://schemas.microsoft.com/office/powerpoint/2010/main" val="399065927"/>
              </p:ext>
            </p:extLst>
          </p:nvPr>
        </p:nvGraphicFramePr>
        <p:xfrm>
          <a:off x="503238" y="1673225"/>
          <a:ext cx="6789469" cy="5161280"/>
        </p:xfrm>
        <a:graphic>
          <a:graphicData uri="http://schemas.openxmlformats.org/drawingml/2006/table">
            <a:tbl>
              <a:tblPr firstRow="1" bandRow="1">
                <a:tableStyleId>{5940675A-B579-460E-94D1-54222C63F5DA}</a:tableStyleId>
              </a:tblPr>
              <a:tblGrid>
                <a:gridCol w="3096000">
                  <a:extLst>
                    <a:ext uri="{9D8B030D-6E8A-4147-A177-3AD203B41FA5}">
                      <a16:colId xmlns:a16="http://schemas.microsoft.com/office/drawing/2014/main" val="1657135842"/>
                    </a:ext>
                  </a:extLst>
                </a:gridCol>
                <a:gridCol w="3326069">
                  <a:extLst>
                    <a:ext uri="{9D8B030D-6E8A-4147-A177-3AD203B41FA5}">
                      <a16:colId xmlns:a16="http://schemas.microsoft.com/office/drawing/2014/main" val="1282900115"/>
                    </a:ext>
                  </a:extLst>
                </a:gridCol>
                <a:gridCol w="367400">
                  <a:extLst>
                    <a:ext uri="{9D8B030D-6E8A-4147-A177-3AD203B41FA5}">
                      <a16:colId xmlns:a16="http://schemas.microsoft.com/office/drawing/2014/main" val="2181586199"/>
                    </a:ext>
                  </a:extLst>
                </a:gridCol>
              </a:tblGrid>
              <a:tr h="370840">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Aufgabe </a:t>
                      </a:r>
                    </a:p>
                  </a:txBody>
                  <a:tcPr/>
                </a:tc>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Vorgehensweise </a:t>
                      </a:r>
                    </a:p>
                  </a:txBody>
                  <a:tcPr/>
                </a:tc>
                <a:tc>
                  <a:txBody>
                    <a:bodyPr/>
                    <a:lstStyle/>
                    <a:p>
                      <a:endParaRPr lang="de-DE" sz="1400" b="1"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240153518"/>
                  </a:ext>
                </a:extLst>
              </a:tr>
              <a:tr h="501015">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Stabsraum  festlegen</a:t>
                      </a:r>
                    </a:p>
                  </a:txBody>
                  <a:tcPr/>
                </a:tc>
                <a:tc>
                  <a:txBody>
                    <a:bodyPr/>
                    <a:lstStyle/>
                    <a:p>
                      <a:r>
                        <a:rPr lang="de-DE" sz="1400" b="0" i="0" dirty="0" err="1">
                          <a:latin typeface="Open Sans" panose="020B0606030504020204" pitchFamily="34" charset="0"/>
                          <a:ea typeface="Open Sans" panose="020B0606030504020204" pitchFamily="34" charset="0"/>
                          <a:cs typeface="Open Sans" panose="020B0606030504020204" pitchFamily="34" charset="0"/>
                        </a:rPr>
                        <a:t>Koko</a:t>
                      </a:r>
                      <a:r>
                        <a:rPr lang="de-DE" sz="1400" b="0" i="0" dirty="0">
                          <a:latin typeface="Open Sans" panose="020B0606030504020204" pitchFamily="34" charset="0"/>
                          <a:ea typeface="Open Sans" panose="020B0606030504020204" pitchFamily="34" charset="0"/>
                          <a:cs typeface="Open Sans" panose="020B0606030504020204" pitchFamily="34" charset="0"/>
                        </a:rPr>
                        <a:t>: Zimmer BM </a:t>
                      </a:r>
                    </a:p>
                    <a:p>
                      <a:r>
                        <a:rPr lang="de-DE" sz="1400" b="0" i="0" dirty="0">
                          <a:latin typeface="Open Sans" panose="020B0606030504020204" pitchFamily="34" charset="0"/>
                          <a:ea typeface="Open Sans" panose="020B0606030504020204" pitchFamily="34" charset="0"/>
                          <a:cs typeface="Open Sans" panose="020B0606030504020204" pitchFamily="34" charset="0"/>
                        </a:rPr>
                        <a:t>Vw-Stab: Feuerwehrhaus</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19402272"/>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Zugangskontrolle</a:t>
                      </a:r>
                    </a:p>
                    <a:p>
                      <a:r>
                        <a:rPr lang="de-DE" sz="1400" b="0" i="0" dirty="0">
                          <a:latin typeface="Open Sans" panose="020B0606030504020204" pitchFamily="34" charset="0"/>
                          <a:ea typeface="Open Sans" panose="020B0606030504020204" pitchFamily="34" charset="0"/>
                          <a:cs typeface="Open Sans" panose="020B0606030504020204" pitchFamily="34" charset="0"/>
                        </a:rPr>
                        <a:t>falls erforderlich </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Schutz durch Polizei oder Gemeindevollzugsdienst </a:t>
                      </a:r>
                    </a:p>
                    <a:p>
                      <a:r>
                        <a:rPr lang="de-DE" sz="1400" b="0" i="0" dirty="0">
                          <a:latin typeface="Open Sans" panose="020B0606030504020204" pitchFamily="34" charset="0"/>
                          <a:ea typeface="Open Sans" panose="020B0606030504020204" pitchFamily="34" charset="0"/>
                          <a:cs typeface="Open Sans" panose="020B0606030504020204" pitchFamily="34" charset="0"/>
                        </a:rPr>
                        <a:t>ggf. bereits vor Gebäude </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17745264"/>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Stabsraum im Feuerwehrhaus aktivieren (wird durch Feuerwehr gemacht)</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Telefone</a:t>
                      </a:r>
                    </a:p>
                    <a:p>
                      <a:r>
                        <a:rPr lang="de-DE" sz="1400" b="0" i="0" dirty="0">
                          <a:latin typeface="Open Sans" panose="020B0606030504020204" pitchFamily="34" charset="0"/>
                          <a:ea typeface="Open Sans" panose="020B0606030504020204" pitchFamily="34" charset="0"/>
                          <a:cs typeface="Open Sans" panose="020B0606030504020204" pitchFamily="34" charset="0"/>
                        </a:rPr>
                        <a:t>Netzzugang </a:t>
                      </a:r>
                    </a:p>
                    <a:p>
                      <a:r>
                        <a:rPr lang="de-DE" sz="1400" b="0" i="0" dirty="0">
                          <a:latin typeface="Open Sans" panose="020B0606030504020204" pitchFamily="34" charset="0"/>
                          <a:ea typeface="Open Sans" panose="020B0606030504020204" pitchFamily="34" charset="0"/>
                          <a:cs typeface="Open Sans" panose="020B0606030504020204" pitchFamily="34" charset="0"/>
                        </a:rPr>
                        <a:t>Laptop </a:t>
                      </a:r>
                    </a:p>
                    <a:p>
                      <a:r>
                        <a:rPr lang="de-DE" sz="1400" b="0" i="0" dirty="0">
                          <a:latin typeface="Open Sans" panose="020B0606030504020204" pitchFamily="34" charset="0"/>
                          <a:ea typeface="Open Sans" panose="020B0606030504020204" pitchFamily="34" charset="0"/>
                          <a:cs typeface="Open Sans" panose="020B0606030504020204" pitchFamily="34" charset="0"/>
                        </a:rPr>
                        <a:t>Flipchart, Whiteboard</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89489314"/>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60505292"/>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514146405"/>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indent="-285750">
                        <a:buFontTx/>
                        <a:buChar char="-"/>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65494922"/>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indent="-285750">
                        <a:buFontTx/>
                        <a:buChar char="-"/>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708986753"/>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83318076"/>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4404447"/>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68442763"/>
                  </a:ext>
                </a:extLst>
              </a:tr>
            </a:tbl>
          </a:graphicData>
        </a:graphic>
      </p:graphicFrame>
      <p:sp>
        <p:nvSpPr>
          <p:cNvPr id="9" name="Abgerundetes Rechteck 2">
            <a:hlinkClick r:id="rId2" action="ppaction://hlinksldjump"/>
          </p:cNvPr>
          <p:cNvSpPr/>
          <p:nvPr/>
        </p:nvSpPr>
        <p:spPr>
          <a:xfrm>
            <a:off x="503238" y="9915044"/>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Arbeitslisten Vb 1</a:t>
            </a:r>
          </a:p>
        </p:txBody>
      </p:sp>
      <p:sp>
        <p:nvSpPr>
          <p:cNvPr id="10" name="Abgerundetes Rechteck 2">
            <a:hlinkClick r:id="rId3" action="ppaction://hlinksldjump"/>
          </p:cNvPr>
          <p:cNvSpPr/>
          <p:nvPr/>
        </p:nvSpPr>
        <p:spPr>
          <a:xfrm>
            <a:off x="503238" y="9215440"/>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Tree>
    <p:extLst>
      <p:ext uri="{BB962C8B-B14F-4D97-AF65-F5344CB8AC3E}">
        <p14:creationId xmlns:p14="http://schemas.microsoft.com/office/powerpoint/2010/main" val="442951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Vb 1 Stabspersonal </a:t>
            </a:r>
          </a:p>
        </p:txBody>
      </p:sp>
      <p:sp>
        <p:nvSpPr>
          <p:cNvPr id="4" name="Textplatzhalter 3"/>
          <p:cNvSpPr>
            <a:spLocks noGrp="1"/>
          </p:cNvSpPr>
          <p:nvPr>
            <p:ph type="body" sz="quarter" idx="10"/>
          </p:nvPr>
        </p:nvSpPr>
        <p:spPr/>
        <p:txBody>
          <a:bodyPr/>
          <a:lstStyle/>
          <a:p>
            <a:r>
              <a:rPr lang="de-DE" dirty="0"/>
              <a:t>Vb 1</a:t>
            </a:r>
          </a:p>
        </p:txBody>
      </p:sp>
      <p:graphicFrame>
        <p:nvGraphicFramePr>
          <p:cNvPr id="5" name="Tabelle 4"/>
          <p:cNvGraphicFramePr>
            <a:graphicFrameLocks noGrp="1"/>
          </p:cNvGraphicFramePr>
          <p:nvPr>
            <p:extLst>
              <p:ext uri="{D42A27DB-BD31-4B8C-83A1-F6EECF244321}">
                <p14:modId xmlns:p14="http://schemas.microsoft.com/office/powerpoint/2010/main" val="3475783991"/>
              </p:ext>
            </p:extLst>
          </p:nvPr>
        </p:nvGraphicFramePr>
        <p:xfrm>
          <a:off x="503238" y="1673225"/>
          <a:ext cx="6804000" cy="6253480"/>
        </p:xfrm>
        <a:graphic>
          <a:graphicData uri="http://schemas.openxmlformats.org/drawingml/2006/table">
            <a:tbl>
              <a:tblPr firstRow="1" bandRow="1">
                <a:tableStyleId>{5940675A-B579-460E-94D1-54222C63F5DA}</a:tableStyleId>
              </a:tblPr>
              <a:tblGrid>
                <a:gridCol w="2769812">
                  <a:extLst>
                    <a:ext uri="{9D8B030D-6E8A-4147-A177-3AD203B41FA5}">
                      <a16:colId xmlns:a16="http://schemas.microsoft.com/office/drawing/2014/main" val="1657135842"/>
                    </a:ext>
                  </a:extLst>
                </a:gridCol>
                <a:gridCol w="3632900">
                  <a:extLst>
                    <a:ext uri="{9D8B030D-6E8A-4147-A177-3AD203B41FA5}">
                      <a16:colId xmlns:a16="http://schemas.microsoft.com/office/drawing/2014/main" val="1282900115"/>
                    </a:ext>
                  </a:extLst>
                </a:gridCol>
                <a:gridCol w="401288">
                  <a:extLst>
                    <a:ext uri="{9D8B030D-6E8A-4147-A177-3AD203B41FA5}">
                      <a16:colId xmlns:a16="http://schemas.microsoft.com/office/drawing/2014/main" val="2181586199"/>
                    </a:ext>
                  </a:extLst>
                </a:gridCol>
              </a:tblGrid>
              <a:tr h="370840">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Aufgabe </a:t>
                      </a:r>
                    </a:p>
                  </a:txBody>
                  <a:tcPr/>
                </a:tc>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Vorgehensweise </a:t>
                      </a:r>
                    </a:p>
                  </a:txBody>
                  <a:tcPr/>
                </a:tc>
                <a:tc>
                  <a:txBody>
                    <a:bodyPr/>
                    <a:lstStyle/>
                    <a:p>
                      <a:endParaRPr lang="de-DE" sz="1400" b="1"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240153518"/>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Stabsmitglieder anfordern </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siehe Aktivierungslisten zu den einzelnen Ereignisarten </a:t>
                      </a:r>
                    </a:p>
                    <a:p>
                      <a:r>
                        <a:rPr lang="de-DE" sz="1400" b="0" i="0" dirty="0">
                          <a:latin typeface="Open Sans" panose="020B0606030504020204" pitchFamily="34" charset="0"/>
                          <a:ea typeface="Open Sans" panose="020B0606030504020204" pitchFamily="34" charset="0"/>
                          <a:cs typeface="Open Sans" panose="020B0606030504020204" pitchFamily="34" charset="0"/>
                        </a:rPr>
                        <a:t>In der Anfangsphase ggf. Unterstützung durch Feuerwehrangehörige </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17745264"/>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In der Anfangsphase </a:t>
                      </a:r>
                    </a:p>
                    <a:p>
                      <a:r>
                        <a:rPr lang="de-DE" sz="1400" b="1" i="0" dirty="0">
                          <a:latin typeface="Open Sans" panose="020B0606030504020204" pitchFamily="34" charset="0"/>
                          <a:ea typeface="Open Sans" panose="020B0606030504020204" pitchFamily="34" charset="0"/>
                          <a:cs typeface="Open Sans" panose="020B0606030504020204" pitchFamily="34" charset="0"/>
                        </a:rPr>
                        <a:t>großzügig</a:t>
                      </a:r>
                      <a:r>
                        <a:rPr lang="de-DE" sz="1400" b="0" i="0" dirty="0">
                          <a:latin typeface="Open Sans" panose="020B0606030504020204" pitchFamily="34" charset="0"/>
                          <a:ea typeface="Open Sans" panose="020B0606030504020204" pitchFamily="34" charset="0"/>
                          <a:cs typeface="Open Sans" panose="020B0606030504020204" pitchFamily="34" charset="0"/>
                        </a:rPr>
                        <a:t> </a:t>
                      </a:r>
                    </a:p>
                    <a:p>
                      <a:r>
                        <a:rPr lang="de-DE" sz="1400" b="0" i="0" dirty="0">
                          <a:latin typeface="Open Sans" panose="020B0606030504020204" pitchFamily="34" charset="0"/>
                          <a:ea typeface="Open Sans" panose="020B0606030504020204" pitchFamily="34" charset="0"/>
                          <a:cs typeface="Open Sans" panose="020B0606030504020204" pitchFamily="34" charset="0"/>
                        </a:rPr>
                        <a:t>Unterstützungspersonal</a:t>
                      </a:r>
                    </a:p>
                    <a:p>
                      <a:r>
                        <a:rPr lang="de-DE" sz="1400" b="0" i="0" dirty="0">
                          <a:latin typeface="Open Sans" panose="020B0606030504020204" pitchFamily="34" charset="0"/>
                          <a:ea typeface="Open Sans" panose="020B0606030504020204" pitchFamily="34" charset="0"/>
                          <a:cs typeface="Open Sans" panose="020B0606030504020204" pitchFamily="34" charset="0"/>
                        </a:rPr>
                        <a:t>(</a:t>
                      </a:r>
                      <a:r>
                        <a:rPr lang="de-DE" sz="1400" b="0" i="0" dirty="0" err="1">
                          <a:latin typeface="Open Sans" panose="020B0606030504020204" pitchFamily="34" charset="0"/>
                          <a:ea typeface="Open Sans" panose="020B0606030504020204" pitchFamily="34" charset="0"/>
                          <a:cs typeface="Open Sans" panose="020B0606030504020204" pitchFamily="34" charset="0"/>
                        </a:rPr>
                        <a:t>Stabshilfspersonal</a:t>
                      </a:r>
                      <a:r>
                        <a:rPr lang="de-DE" sz="1400" b="0" i="0" dirty="0">
                          <a:latin typeface="Open Sans" panose="020B0606030504020204" pitchFamily="34" charset="0"/>
                          <a:ea typeface="Open Sans" panose="020B0606030504020204" pitchFamily="34" charset="0"/>
                          <a:cs typeface="Open Sans" panose="020B0606030504020204" pitchFamily="34" charset="0"/>
                        </a:rPr>
                        <a:t>) </a:t>
                      </a:r>
                    </a:p>
                    <a:p>
                      <a:r>
                        <a:rPr lang="de-DE" sz="1400" b="0" i="0" dirty="0">
                          <a:latin typeface="Open Sans" panose="020B0606030504020204" pitchFamily="34" charset="0"/>
                          <a:ea typeface="Open Sans" panose="020B0606030504020204" pitchFamily="34" charset="0"/>
                          <a:cs typeface="Open Sans" panose="020B0606030504020204" pitchFamily="34" charset="0"/>
                        </a:rPr>
                        <a:t>anfordern </a:t>
                      </a:r>
                    </a:p>
                  </a:txBody>
                  <a:tcPr/>
                </a:tc>
                <a:tc>
                  <a:txBody>
                    <a:bodyPr/>
                    <a:lstStyle/>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Haustechniker</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Schreibkräfte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Botengänger </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09122455"/>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Planung Stabspersonal </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Frühzeitig abschätzen: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Einsatzdauer?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Personalbedarf? </a:t>
                      </a:r>
                    </a:p>
                    <a:p>
                      <a:pPr marL="663717" lvl="1"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Qualifikationen? </a:t>
                      </a:r>
                    </a:p>
                    <a:p>
                      <a:pPr marL="663717" lvl="1"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Anzahl</a:t>
                      </a:r>
                    </a:p>
                    <a:p>
                      <a:pPr marL="0" lvl="1" indent="-285750" algn="l" defTabSz="755934" rtl="0" eaLnBrk="1" latinLnBrk="0" hangingPunct="1">
                        <a:buFontTx/>
                        <a:buChar char="-"/>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Nachtdienste erforderlich?</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89489314"/>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Einsatz Stabspersonal </a:t>
                      </a:r>
                    </a:p>
                  </a:txBody>
                  <a:tcPr/>
                </a:tc>
                <a:tc>
                  <a:txBody>
                    <a:bodyPr/>
                    <a:lstStyle/>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Frühzeitig ablösen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Schichtlänge maximal 8 h außer in extremen Lagen  </a:t>
                      </a:r>
                    </a:p>
                  </a:txBody>
                  <a:tcPr/>
                </a:tc>
                <a:tc>
                  <a:txBody>
                    <a:bodyPr/>
                    <a:lstStyle/>
                    <a:p>
                      <a:endParaRPr lang="de-DE" sz="1400" b="0" i="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60505292"/>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Versorgung Stabspersonal</a:t>
                      </a:r>
                    </a:p>
                  </a:txBody>
                  <a:tcPr/>
                </a:tc>
                <a:tc>
                  <a:txBody>
                    <a:bodyPr/>
                    <a:lstStyle/>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immer ausreichend Getränke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Essen frühzeitig ordern</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Catering; ggf. durch Feuerwehr</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514146405"/>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Betreuung Stabspersonal </a:t>
                      </a:r>
                    </a:p>
                  </a:txBody>
                  <a:tcPr/>
                </a:tc>
                <a:tc>
                  <a:txBody>
                    <a:bodyPr/>
                    <a:lstStyle/>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frühzeitig kleine Pausen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Kontakt zu Angehörigen erlauben</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auf Überlastungen achten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ggf. </a:t>
                      </a:r>
                      <a:r>
                        <a:rPr lang="de-DE" sz="1400" b="0" i="0" dirty="0">
                          <a:latin typeface="Open Sans" panose="020B0606030504020204" pitchFamily="34" charset="0"/>
                          <a:ea typeface="Open Sans" panose="020B0606030504020204" pitchFamily="34" charset="0"/>
                          <a:cs typeface="Open Sans" panose="020B0606030504020204" pitchFamily="34" charset="0"/>
                          <a:hlinkClick r:id="" action="ppaction://noaction"/>
                        </a:rPr>
                        <a:t>psychosoziale Betreuung</a:t>
                      </a:r>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65494922"/>
                  </a:ext>
                </a:extLst>
              </a:tr>
            </a:tbl>
          </a:graphicData>
        </a:graphic>
      </p:graphicFrame>
      <p:sp>
        <p:nvSpPr>
          <p:cNvPr id="10" name="Abgerundetes Rechteck 2">
            <a:hlinkClick r:id="rId2" action="ppaction://hlinksldjump"/>
          </p:cNvPr>
          <p:cNvSpPr/>
          <p:nvPr/>
        </p:nvSpPr>
        <p:spPr>
          <a:xfrm>
            <a:off x="503237" y="9953888"/>
            <a:ext cx="6803999"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Arbeitslisten Vb 1</a:t>
            </a:r>
          </a:p>
        </p:txBody>
      </p:sp>
      <p:sp>
        <p:nvSpPr>
          <p:cNvPr id="13" name="Abgerundetes Rechteck 2">
            <a:hlinkClick r:id="rId3" action="ppaction://hlinksldjump"/>
          </p:cNvPr>
          <p:cNvSpPr/>
          <p:nvPr/>
        </p:nvSpPr>
        <p:spPr>
          <a:xfrm>
            <a:off x="503237" y="9279684"/>
            <a:ext cx="6803999"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Tree>
    <p:extLst>
      <p:ext uri="{BB962C8B-B14F-4D97-AF65-F5344CB8AC3E}">
        <p14:creationId xmlns:p14="http://schemas.microsoft.com/office/powerpoint/2010/main" val="3915629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Vb 1 Geschäftsführung</a:t>
            </a:r>
          </a:p>
        </p:txBody>
      </p:sp>
      <p:sp>
        <p:nvSpPr>
          <p:cNvPr id="4" name="Textplatzhalter 3"/>
          <p:cNvSpPr>
            <a:spLocks noGrp="1"/>
          </p:cNvSpPr>
          <p:nvPr>
            <p:ph type="body" sz="quarter" idx="10"/>
          </p:nvPr>
        </p:nvSpPr>
        <p:spPr/>
        <p:txBody>
          <a:bodyPr/>
          <a:lstStyle/>
          <a:p>
            <a:r>
              <a:rPr lang="de-DE" dirty="0"/>
              <a:t>Arbeitsliste</a:t>
            </a:r>
          </a:p>
        </p:txBody>
      </p:sp>
      <p:graphicFrame>
        <p:nvGraphicFramePr>
          <p:cNvPr id="5" name="Tabelle 4"/>
          <p:cNvGraphicFramePr>
            <a:graphicFrameLocks noGrp="1"/>
          </p:cNvGraphicFramePr>
          <p:nvPr>
            <p:extLst>
              <p:ext uri="{D42A27DB-BD31-4B8C-83A1-F6EECF244321}">
                <p14:modId xmlns:p14="http://schemas.microsoft.com/office/powerpoint/2010/main" val="2592011876"/>
              </p:ext>
            </p:extLst>
          </p:nvPr>
        </p:nvGraphicFramePr>
        <p:xfrm>
          <a:off x="503238" y="1673225"/>
          <a:ext cx="6814403" cy="5430520"/>
        </p:xfrm>
        <a:graphic>
          <a:graphicData uri="http://schemas.openxmlformats.org/drawingml/2006/table">
            <a:tbl>
              <a:tblPr firstRow="1" bandRow="1">
                <a:tableStyleId>{5940675A-B579-460E-94D1-54222C63F5DA}</a:tableStyleId>
              </a:tblPr>
              <a:tblGrid>
                <a:gridCol w="2524633">
                  <a:extLst>
                    <a:ext uri="{9D8B030D-6E8A-4147-A177-3AD203B41FA5}">
                      <a16:colId xmlns:a16="http://schemas.microsoft.com/office/drawing/2014/main" val="1657135842"/>
                    </a:ext>
                  </a:extLst>
                </a:gridCol>
                <a:gridCol w="3924000">
                  <a:extLst>
                    <a:ext uri="{9D8B030D-6E8A-4147-A177-3AD203B41FA5}">
                      <a16:colId xmlns:a16="http://schemas.microsoft.com/office/drawing/2014/main" val="1282900115"/>
                    </a:ext>
                  </a:extLst>
                </a:gridCol>
                <a:gridCol w="365770">
                  <a:extLst>
                    <a:ext uri="{9D8B030D-6E8A-4147-A177-3AD203B41FA5}">
                      <a16:colId xmlns:a16="http://schemas.microsoft.com/office/drawing/2014/main" val="2181586199"/>
                    </a:ext>
                  </a:extLst>
                </a:gridCol>
              </a:tblGrid>
              <a:tr h="370840">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Aufgabe </a:t>
                      </a:r>
                    </a:p>
                  </a:txBody>
                  <a:tcPr/>
                </a:tc>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Vorgehensweise </a:t>
                      </a:r>
                    </a:p>
                  </a:txBody>
                  <a:tcPr/>
                </a:tc>
                <a:tc>
                  <a:txBody>
                    <a:bodyPr/>
                    <a:lstStyle/>
                    <a:p>
                      <a:endParaRPr lang="de-DE" sz="1400" b="1"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240153518"/>
                  </a:ext>
                </a:extLst>
              </a:tr>
              <a:tr h="501015">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Protokoll </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Mit Zeitangabe erfassen</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Einberufung Stab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Arbeitsfähigkeit Stab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wichtige Meldungen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wichtige Entscheidungen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wichtige Rückmeldungen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wichtige Vollzugsmeldungen </a:t>
                      </a:r>
                    </a:p>
                  </a:txBody>
                  <a:tcPr/>
                </a:tc>
                <a:tc>
                  <a:txBody>
                    <a:bodyPr/>
                    <a:lstStyle/>
                    <a:p>
                      <a:endParaRPr lang="de-DE" sz="1400" b="0" i="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19402272"/>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Aufgabenliste führen </a:t>
                      </a:r>
                    </a:p>
                  </a:txBody>
                  <a:tcPr/>
                </a:tc>
                <a:tc>
                  <a:txBody>
                    <a:bodyPr/>
                    <a:lstStyle/>
                    <a:p>
                      <a:pPr marL="0" lvl="0" indent="0">
                        <a:buFontTx/>
                        <a:buNone/>
                      </a:pPr>
                      <a:r>
                        <a:rPr lang="de-DE" sz="1400" b="0" i="0" dirty="0">
                          <a:latin typeface="Open Sans" panose="020B0606030504020204" pitchFamily="34" charset="0"/>
                          <a:ea typeface="Open Sans" panose="020B0606030504020204" pitchFamily="34" charset="0"/>
                          <a:cs typeface="Open Sans" panose="020B0606030504020204" pitchFamily="34" charset="0"/>
                        </a:rPr>
                        <a:t>Aufgabenliste führen und ständig aktualisieren </a:t>
                      </a:r>
                    </a:p>
                    <a:p>
                      <a:pPr marL="285750" lvl="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handschriftlich auf Papier </a:t>
                      </a:r>
                    </a:p>
                    <a:p>
                      <a:pPr marL="285750" lvl="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auf Flipchart / Whiteboard für alle Stabsmitglieder sichtbar </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51994463"/>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Stabsbesprechungen planen und durchführen </a:t>
                      </a:r>
                    </a:p>
                  </a:txBody>
                  <a:tcPr/>
                </a:tc>
                <a:tc>
                  <a:txBody>
                    <a:bodyPr/>
                    <a:lstStyle/>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Termine setzen (Uhrzeit angeben; nicht „in x Minuten“</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Besprechungen </a:t>
                      </a:r>
                    </a:p>
                    <a:p>
                      <a:pPr marL="663717" lvl="1"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vorbereiten </a:t>
                      </a:r>
                    </a:p>
                    <a:p>
                      <a:pPr marL="663717" lvl="1"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eindeutig beginnen </a:t>
                      </a:r>
                    </a:p>
                    <a:p>
                      <a:pPr marL="663717" lvl="1"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ggf. leiten </a:t>
                      </a:r>
                    </a:p>
                    <a:p>
                      <a:pPr marL="663717" lvl="1"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protokolieren </a:t>
                      </a:r>
                    </a:p>
                    <a:p>
                      <a:pPr marL="663717" lvl="1"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eindeutig beenden. </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17745264"/>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Zuweisung von unklaren Meldungen und Aufgaben </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Zuweisung von unklaren Meldungen und Aufgaben an andere Stabsbereiche </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89489314"/>
                  </a:ext>
                </a:extLst>
              </a:tr>
            </a:tbl>
          </a:graphicData>
        </a:graphic>
      </p:graphicFrame>
      <p:sp>
        <p:nvSpPr>
          <p:cNvPr id="10" name="Abgerundetes Rechteck 2">
            <a:hlinkClick r:id="rId2" action="ppaction://hlinksldjump"/>
          </p:cNvPr>
          <p:cNvSpPr/>
          <p:nvPr/>
        </p:nvSpPr>
        <p:spPr>
          <a:xfrm>
            <a:off x="503238" y="10016642"/>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Arbeitslisten Vb 1</a:t>
            </a:r>
          </a:p>
        </p:txBody>
      </p:sp>
      <p:sp>
        <p:nvSpPr>
          <p:cNvPr id="7" name="Abgerundetes Rechteck 2">
            <a:hlinkClick r:id="rId3" action="ppaction://hlinksldjump"/>
          </p:cNvPr>
          <p:cNvSpPr/>
          <p:nvPr/>
        </p:nvSpPr>
        <p:spPr>
          <a:xfrm>
            <a:off x="503238" y="9317038"/>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Tree>
    <p:extLst>
      <p:ext uri="{BB962C8B-B14F-4D97-AF65-F5344CB8AC3E}">
        <p14:creationId xmlns:p14="http://schemas.microsoft.com/office/powerpoint/2010/main" val="3561283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Vb 1 Kommunikationstechnik</a:t>
            </a:r>
          </a:p>
        </p:txBody>
      </p:sp>
      <p:sp>
        <p:nvSpPr>
          <p:cNvPr id="4" name="Textplatzhalter 3"/>
          <p:cNvSpPr>
            <a:spLocks noGrp="1"/>
          </p:cNvSpPr>
          <p:nvPr>
            <p:ph type="body" sz="quarter" idx="10"/>
          </p:nvPr>
        </p:nvSpPr>
        <p:spPr/>
        <p:txBody>
          <a:bodyPr/>
          <a:lstStyle/>
          <a:p>
            <a:r>
              <a:rPr lang="de-DE" dirty="0"/>
              <a:t>Arbeitsliste</a:t>
            </a:r>
          </a:p>
        </p:txBody>
      </p:sp>
      <p:graphicFrame>
        <p:nvGraphicFramePr>
          <p:cNvPr id="5" name="Tabelle 4"/>
          <p:cNvGraphicFramePr>
            <a:graphicFrameLocks noGrp="1"/>
          </p:cNvGraphicFramePr>
          <p:nvPr>
            <p:extLst>
              <p:ext uri="{D42A27DB-BD31-4B8C-83A1-F6EECF244321}">
                <p14:modId xmlns:p14="http://schemas.microsoft.com/office/powerpoint/2010/main" val="581475088"/>
              </p:ext>
            </p:extLst>
          </p:nvPr>
        </p:nvGraphicFramePr>
        <p:xfrm>
          <a:off x="503238" y="1673225"/>
          <a:ext cx="6814403" cy="3622040"/>
        </p:xfrm>
        <a:graphic>
          <a:graphicData uri="http://schemas.openxmlformats.org/drawingml/2006/table">
            <a:tbl>
              <a:tblPr firstRow="1" bandRow="1">
                <a:tableStyleId>{5940675A-B579-460E-94D1-54222C63F5DA}</a:tableStyleId>
              </a:tblPr>
              <a:tblGrid>
                <a:gridCol w="2524633">
                  <a:extLst>
                    <a:ext uri="{9D8B030D-6E8A-4147-A177-3AD203B41FA5}">
                      <a16:colId xmlns:a16="http://schemas.microsoft.com/office/drawing/2014/main" val="1657135842"/>
                    </a:ext>
                  </a:extLst>
                </a:gridCol>
                <a:gridCol w="3924000">
                  <a:extLst>
                    <a:ext uri="{9D8B030D-6E8A-4147-A177-3AD203B41FA5}">
                      <a16:colId xmlns:a16="http://schemas.microsoft.com/office/drawing/2014/main" val="1282900115"/>
                    </a:ext>
                  </a:extLst>
                </a:gridCol>
                <a:gridCol w="365770">
                  <a:extLst>
                    <a:ext uri="{9D8B030D-6E8A-4147-A177-3AD203B41FA5}">
                      <a16:colId xmlns:a16="http://schemas.microsoft.com/office/drawing/2014/main" val="2181586199"/>
                    </a:ext>
                  </a:extLst>
                </a:gridCol>
              </a:tblGrid>
              <a:tr h="370840">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Aufgabe </a:t>
                      </a:r>
                    </a:p>
                  </a:txBody>
                  <a:tcPr/>
                </a:tc>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Vorgehensweise </a:t>
                      </a:r>
                    </a:p>
                  </a:txBody>
                  <a:tcPr/>
                </a:tc>
                <a:tc>
                  <a:txBody>
                    <a:bodyPr/>
                    <a:lstStyle/>
                    <a:p>
                      <a:endParaRPr lang="de-DE" sz="1400" b="1"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240153518"/>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Interne Kommunikation sicherstellen</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via Mobiltelefonie </a:t>
                      </a:r>
                    </a:p>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60505292"/>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Notkommunikation bei Netzausfall</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Unterstützung durch Feuerwehr mit 4m-und 2m-Funkverbindung </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514146405"/>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Kommunikation regeln </a:t>
                      </a:r>
                    </a:p>
                  </a:txBody>
                  <a:tcPr/>
                </a:tc>
                <a:tc>
                  <a:txBody>
                    <a:bodyPr/>
                    <a:lstStyle/>
                    <a:p>
                      <a:pPr marL="0" indent="0">
                        <a:buFontTx/>
                        <a:buNone/>
                      </a:pPr>
                      <a:r>
                        <a:rPr lang="de-DE" sz="1400" b="0" i="0" dirty="0">
                          <a:latin typeface="Open Sans" panose="020B0606030504020204" pitchFamily="34" charset="0"/>
                          <a:ea typeface="Open Sans" panose="020B0606030504020204" pitchFamily="34" charset="0"/>
                          <a:cs typeface="Open Sans" panose="020B0606030504020204" pitchFamily="34" charset="0"/>
                        </a:rPr>
                        <a:t>Eine Nummer für eingehende Gespräche definieren und diese dann für eingehende Anrufe freihalten </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65494922"/>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indent="-285750">
                        <a:buFontTx/>
                        <a:buChar char="-"/>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708986753"/>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83318076"/>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4404447"/>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68442763"/>
                  </a:ext>
                </a:extLst>
              </a:tr>
            </a:tbl>
          </a:graphicData>
        </a:graphic>
      </p:graphicFrame>
      <p:sp>
        <p:nvSpPr>
          <p:cNvPr id="8" name="Abgerundetes Rechteck 2">
            <a:hlinkClick r:id="rId2" action="ppaction://hlinksldjump"/>
          </p:cNvPr>
          <p:cNvSpPr/>
          <p:nvPr/>
        </p:nvSpPr>
        <p:spPr>
          <a:xfrm>
            <a:off x="503238" y="10016642"/>
            <a:ext cx="681440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Arbeitslisten Vb 1</a:t>
            </a:r>
          </a:p>
        </p:txBody>
      </p:sp>
      <p:sp>
        <p:nvSpPr>
          <p:cNvPr id="9" name="Abgerundetes Rechteck 2">
            <a:hlinkClick r:id="rId3" action="ppaction://hlinksldjump"/>
          </p:cNvPr>
          <p:cNvSpPr/>
          <p:nvPr/>
        </p:nvSpPr>
        <p:spPr>
          <a:xfrm>
            <a:off x="503238" y="9317038"/>
            <a:ext cx="681440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Tree>
    <p:extLst>
      <p:ext uri="{BB962C8B-B14F-4D97-AF65-F5344CB8AC3E}">
        <p14:creationId xmlns:p14="http://schemas.microsoft.com/office/powerpoint/2010/main" val="1966319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Vb 1 Personalplanung</a:t>
            </a:r>
            <a:endParaRPr lang="de-DE" dirty="0"/>
          </a:p>
        </p:txBody>
      </p:sp>
      <p:sp>
        <p:nvSpPr>
          <p:cNvPr id="4" name="Textplatzhalter 3"/>
          <p:cNvSpPr>
            <a:spLocks noGrp="1"/>
          </p:cNvSpPr>
          <p:nvPr>
            <p:ph type="body" sz="quarter" idx="10"/>
          </p:nvPr>
        </p:nvSpPr>
        <p:spPr/>
        <p:txBody>
          <a:bodyPr/>
          <a:lstStyle/>
          <a:p>
            <a:r>
              <a:rPr lang="de-DE"/>
              <a:t>Arbeitsliste</a:t>
            </a:r>
            <a:endParaRPr lang="de-DE" dirty="0"/>
          </a:p>
        </p:txBody>
      </p:sp>
      <p:sp>
        <p:nvSpPr>
          <p:cNvPr id="2" name="Textplatzhalter 1"/>
          <p:cNvSpPr>
            <a:spLocks noGrp="1"/>
          </p:cNvSpPr>
          <p:nvPr>
            <p:ph type="body" sz="quarter" idx="11"/>
          </p:nvPr>
        </p:nvSpPr>
        <p:spPr>
          <a:prstGeom prst="rect">
            <a:avLst/>
          </a:prstGeom>
        </p:spPr>
        <p:txBody>
          <a:bodyPr/>
          <a:lstStyle/>
          <a:p>
            <a:pPr lvl="1"/>
            <a:r>
              <a:rPr lang="de-DE" dirty="0"/>
              <a:t>Diese Arbeitsliste bezieht sich auf den </a:t>
            </a:r>
            <a:r>
              <a:rPr lang="de-DE" b="1" dirty="0"/>
              <a:t>allgemeinen</a:t>
            </a:r>
            <a:r>
              <a:rPr lang="de-DE" dirty="0"/>
              <a:t> Personaleinsatz, nicht speziell auf das Stabspersonal. </a:t>
            </a:r>
          </a:p>
        </p:txBody>
      </p:sp>
      <p:graphicFrame>
        <p:nvGraphicFramePr>
          <p:cNvPr id="8" name="Tabelle 7"/>
          <p:cNvGraphicFramePr>
            <a:graphicFrameLocks noGrp="1"/>
          </p:cNvGraphicFramePr>
          <p:nvPr>
            <p:extLst>
              <p:ext uri="{D42A27DB-BD31-4B8C-83A1-F6EECF244321}">
                <p14:modId xmlns:p14="http://schemas.microsoft.com/office/powerpoint/2010/main" val="1671344042"/>
              </p:ext>
            </p:extLst>
          </p:nvPr>
        </p:nvGraphicFramePr>
        <p:xfrm>
          <a:off x="503238" y="2933444"/>
          <a:ext cx="6805612" cy="5323435"/>
        </p:xfrm>
        <a:graphic>
          <a:graphicData uri="http://schemas.openxmlformats.org/drawingml/2006/table">
            <a:tbl>
              <a:tblPr firstRow="1" bandRow="1">
                <a:tableStyleId>{5940675A-B579-460E-94D1-54222C63F5DA}</a:tableStyleId>
              </a:tblPr>
              <a:tblGrid>
                <a:gridCol w="2770469">
                  <a:extLst>
                    <a:ext uri="{9D8B030D-6E8A-4147-A177-3AD203B41FA5}">
                      <a16:colId xmlns:a16="http://schemas.microsoft.com/office/drawing/2014/main" val="1657135842"/>
                    </a:ext>
                  </a:extLst>
                </a:gridCol>
                <a:gridCol w="3633756">
                  <a:extLst>
                    <a:ext uri="{9D8B030D-6E8A-4147-A177-3AD203B41FA5}">
                      <a16:colId xmlns:a16="http://schemas.microsoft.com/office/drawing/2014/main" val="1282900115"/>
                    </a:ext>
                  </a:extLst>
                </a:gridCol>
                <a:gridCol w="401387">
                  <a:extLst>
                    <a:ext uri="{9D8B030D-6E8A-4147-A177-3AD203B41FA5}">
                      <a16:colId xmlns:a16="http://schemas.microsoft.com/office/drawing/2014/main" val="2181586199"/>
                    </a:ext>
                  </a:extLst>
                </a:gridCol>
              </a:tblGrid>
              <a:tr h="385675">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Aufgabe </a:t>
                      </a:r>
                    </a:p>
                  </a:txBody>
                  <a:tcPr/>
                </a:tc>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Vorgehensweise </a:t>
                      </a:r>
                    </a:p>
                  </a:txBody>
                  <a:tcPr/>
                </a:tc>
                <a:tc>
                  <a:txBody>
                    <a:bodyPr/>
                    <a:lstStyle/>
                    <a:p>
                      <a:endParaRPr lang="de-DE" sz="1400" b="1"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240153518"/>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Betreuung sicherstellen </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Sicherstellen, dass direkt betroffene Mitarbeitende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ggf. medizinisch versorgt,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ggf. </a:t>
                      </a:r>
                      <a:r>
                        <a:rPr lang="de-DE" sz="1400" b="0" i="0" dirty="0">
                          <a:latin typeface="Open Sans" panose="020B0606030504020204" pitchFamily="34" charset="0"/>
                          <a:ea typeface="Open Sans" panose="020B0606030504020204" pitchFamily="34" charset="0"/>
                          <a:cs typeface="Open Sans" panose="020B0606030504020204" pitchFamily="34" charset="0"/>
                          <a:hlinkClick r:id="" action="ppaction://noaction"/>
                        </a:rPr>
                        <a:t>psychosozial</a:t>
                      </a:r>
                      <a:r>
                        <a:rPr lang="de-DE" sz="1400" b="0" i="0" dirty="0">
                          <a:latin typeface="Open Sans" panose="020B0606030504020204" pitchFamily="34" charset="0"/>
                          <a:ea typeface="Open Sans" panose="020B0606030504020204" pitchFamily="34" charset="0"/>
                          <a:cs typeface="Open Sans" panose="020B0606030504020204" pitchFamily="34" charset="0"/>
                        </a:rPr>
                        <a:t> betreut</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„im Trockenen“</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ausreichend informiert sind.</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60505292"/>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Angehörige </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Ggf. Angehörige benachrichtigen</a:t>
                      </a:r>
                    </a:p>
                    <a:p>
                      <a:r>
                        <a:rPr lang="de-DE" sz="1400" b="0" i="0" dirty="0">
                          <a:latin typeface="Open Sans" panose="020B0606030504020204" pitchFamily="34" charset="0"/>
                          <a:ea typeface="Open Sans" panose="020B0606030504020204" pitchFamily="34" charset="0"/>
                          <a:cs typeface="Open Sans" panose="020B0606030504020204" pitchFamily="34" charset="0"/>
                        </a:rPr>
                        <a:t>Bei Todesnachricht in Abstimmung und mit Unterstützung der Polizei. </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514146405"/>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Personalbedarf ermitteln </a:t>
                      </a:r>
                    </a:p>
                  </a:txBody>
                  <a:tcPr/>
                </a:tc>
                <a:tc>
                  <a:txBody>
                    <a:bodyPr/>
                    <a:lstStyle/>
                    <a:p>
                      <a:pPr marL="0" indent="0">
                        <a:buFontTx/>
                        <a:buNone/>
                      </a:pPr>
                      <a:r>
                        <a:rPr lang="de-DE" sz="1400" b="0" i="0" dirty="0">
                          <a:latin typeface="Open Sans" panose="020B0606030504020204" pitchFamily="34" charset="0"/>
                          <a:ea typeface="Open Sans" panose="020B0606030504020204" pitchFamily="34" charset="0"/>
                          <a:cs typeface="Open Sans" panose="020B0606030504020204" pitchFamily="34" charset="0"/>
                        </a:rPr>
                        <a:t>Wofür werden welche Mitarbeitenden in den nächsten Stunden / Tagen speziell benötigt? </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65494922"/>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Personaleinsatz planen </a:t>
                      </a:r>
                    </a:p>
                  </a:txBody>
                  <a:tcPr/>
                </a:tc>
                <a:tc>
                  <a:txBody>
                    <a:bodyPr/>
                    <a:lstStyle/>
                    <a:p>
                      <a:pPr marL="0" indent="0">
                        <a:buFontTx/>
                        <a:buNone/>
                      </a:pPr>
                      <a:r>
                        <a:rPr lang="de-DE" sz="1400" b="0" i="0" dirty="0">
                          <a:latin typeface="Open Sans" panose="020B0606030504020204" pitchFamily="34" charset="0"/>
                          <a:ea typeface="Open Sans" panose="020B0606030504020204" pitchFamily="34" charset="0"/>
                          <a:cs typeface="Open Sans" panose="020B0606030504020204" pitchFamily="34" charset="0"/>
                        </a:rPr>
                        <a:t>Personalressourcen zuordnen / umwidmen</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708986753"/>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Personal zuweisen </a:t>
                      </a: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400" b="0" i="0" dirty="0">
                          <a:latin typeface="Open Sans" panose="020B0606030504020204" pitchFamily="34" charset="0"/>
                          <a:ea typeface="Open Sans" panose="020B0606030504020204" pitchFamily="34" charset="0"/>
                          <a:cs typeface="Open Sans" panose="020B0606030504020204" pitchFamily="34" charset="0"/>
                        </a:rPr>
                        <a:t>Eindeutige Zuweisung des Personals zu Aufgaben bzw. den aktuellen Führungskräften. </a:t>
                      </a: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de-DE" sz="1400" b="0" i="0" dirty="0">
                          <a:latin typeface="Open Sans" panose="020B0606030504020204" pitchFamily="34" charset="0"/>
                          <a:ea typeface="Open Sans" panose="020B0606030504020204" pitchFamily="34" charset="0"/>
                          <a:cs typeface="Open Sans" panose="020B0606030504020204" pitchFamily="34" charset="0"/>
                        </a:rPr>
                        <a:t>Mit Aufgabenzuweisung von anderen Aufgaben entbinden. </a:t>
                      </a:r>
                    </a:p>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83318076"/>
                  </a:ext>
                </a:extLst>
              </a:tr>
            </a:tbl>
          </a:graphicData>
        </a:graphic>
      </p:graphicFrame>
      <p:sp>
        <p:nvSpPr>
          <p:cNvPr id="11" name="Abgerundetes Rechteck 2">
            <a:hlinkClick r:id="rId2" action="ppaction://hlinksldjump"/>
          </p:cNvPr>
          <p:cNvSpPr/>
          <p:nvPr/>
        </p:nvSpPr>
        <p:spPr>
          <a:xfrm>
            <a:off x="503237" y="9900530"/>
            <a:ext cx="6785653"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Arbeitslisten Vb 1</a:t>
            </a:r>
          </a:p>
        </p:txBody>
      </p:sp>
      <p:sp>
        <p:nvSpPr>
          <p:cNvPr id="12" name="Abgerundetes Rechteck 2">
            <a:hlinkClick r:id="rId3" action="ppaction://hlinksldjump"/>
          </p:cNvPr>
          <p:cNvSpPr/>
          <p:nvPr/>
        </p:nvSpPr>
        <p:spPr>
          <a:xfrm>
            <a:off x="503237" y="9226326"/>
            <a:ext cx="6785653"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Tree>
    <p:extLst>
      <p:ext uri="{BB962C8B-B14F-4D97-AF65-F5344CB8AC3E}">
        <p14:creationId xmlns:p14="http://schemas.microsoft.com/office/powerpoint/2010/main" val="270500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2895077633"/>
              </p:ext>
            </p:extLst>
          </p:nvPr>
        </p:nvGraphicFramePr>
        <p:xfrm>
          <a:off x="503238" y="1673225"/>
          <a:ext cx="6805612" cy="3586480"/>
        </p:xfrm>
        <a:graphic>
          <a:graphicData uri="http://schemas.openxmlformats.org/drawingml/2006/table">
            <a:tbl>
              <a:tblPr firstRow="1" bandRow="1">
                <a:tableStyleId>{5940675A-B579-460E-94D1-54222C63F5DA}</a:tableStyleId>
              </a:tblPr>
              <a:tblGrid>
                <a:gridCol w="2770469">
                  <a:extLst>
                    <a:ext uri="{9D8B030D-6E8A-4147-A177-3AD203B41FA5}">
                      <a16:colId xmlns:a16="http://schemas.microsoft.com/office/drawing/2014/main" val="1657135842"/>
                    </a:ext>
                  </a:extLst>
                </a:gridCol>
                <a:gridCol w="3633756">
                  <a:extLst>
                    <a:ext uri="{9D8B030D-6E8A-4147-A177-3AD203B41FA5}">
                      <a16:colId xmlns:a16="http://schemas.microsoft.com/office/drawing/2014/main" val="1282900115"/>
                    </a:ext>
                  </a:extLst>
                </a:gridCol>
                <a:gridCol w="401387">
                  <a:extLst>
                    <a:ext uri="{9D8B030D-6E8A-4147-A177-3AD203B41FA5}">
                      <a16:colId xmlns:a16="http://schemas.microsoft.com/office/drawing/2014/main" val="2181586199"/>
                    </a:ext>
                  </a:extLst>
                </a:gridCol>
              </a:tblGrid>
              <a:tr h="370840">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Aufgabe </a:t>
                      </a:r>
                    </a:p>
                  </a:txBody>
                  <a:tcPr/>
                </a:tc>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Vorgehensweise </a:t>
                      </a:r>
                    </a:p>
                  </a:txBody>
                  <a:tcPr/>
                </a:tc>
                <a:tc>
                  <a:txBody>
                    <a:bodyPr/>
                    <a:lstStyle/>
                    <a:p>
                      <a:endParaRPr lang="de-DE" sz="1400" b="1"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240153518"/>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Außergewöhnlichen</a:t>
                      </a:r>
                    </a:p>
                    <a:p>
                      <a:r>
                        <a:rPr lang="de-DE" sz="1400" b="0" i="0" dirty="0">
                          <a:latin typeface="Open Sans" panose="020B0606030504020204" pitchFamily="34" charset="0"/>
                          <a:ea typeface="Open Sans" panose="020B0606030504020204" pitchFamily="34" charset="0"/>
                          <a:cs typeface="Open Sans" panose="020B0606030504020204" pitchFamily="34" charset="0"/>
                        </a:rPr>
                        <a:t>Finanzbedarf feststellen </a:t>
                      </a:r>
                    </a:p>
                  </a:txBody>
                  <a:tcPr/>
                </a:tc>
                <a:tc>
                  <a:txBody>
                    <a:bodyPr/>
                    <a:lstStyle/>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bereits getätigte außerordentliche Ausgaben erfassen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außerordentlichen Finanzbedarf erfassen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BM informieren </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60505292"/>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Eilentscheidungen </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Ggf. Mittel im Eilentscheid freigeben. </a:t>
                      </a:r>
                    </a:p>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r>
                        <a:rPr lang="de-DE" sz="1400" b="0" i="0" dirty="0">
                          <a:latin typeface="Open Sans" panose="020B0606030504020204" pitchFamily="34" charset="0"/>
                          <a:ea typeface="Open Sans" panose="020B0606030504020204" pitchFamily="34" charset="0"/>
                          <a:cs typeface="Open Sans" panose="020B0606030504020204" pitchFamily="34" charset="0"/>
                        </a:rPr>
                        <a:t>Nach Möglichkeit in den Stabsbesprechungen abklären. </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514146405"/>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indent="0">
                        <a:buFontTx/>
                        <a:buNone/>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65494922"/>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indent="0">
                        <a:buFontTx/>
                        <a:buNone/>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708986753"/>
                  </a:ext>
                </a:extLst>
              </a:tr>
              <a:tr h="370840">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83318076"/>
                  </a:ext>
                </a:extLst>
              </a:tr>
            </a:tbl>
          </a:graphicData>
        </a:graphic>
      </p:graphicFrame>
      <p:sp>
        <p:nvSpPr>
          <p:cNvPr id="3" name="Titel 2"/>
          <p:cNvSpPr>
            <a:spLocks noGrp="1"/>
          </p:cNvSpPr>
          <p:nvPr>
            <p:ph type="title"/>
          </p:nvPr>
        </p:nvSpPr>
        <p:spPr/>
        <p:txBody>
          <a:bodyPr/>
          <a:lstStyle/>
          <a:p>
            <a:r>
              <a:rPr lang="de-DE" dirty="0"/>
              <a:t>Vb 1 Finanzfragen</a:t>
            </a:r>
            <a:endParaRPr lang="de-DE" dirty="0">
              <a:solidFill>
                <a:srgbClr val="FF0000"/>
              </a:solidFill>
            </a:endParaRPr>
          </a:p>
        </p:txBody>
      </p:sp>
      <p:sp>
        <p:nvSpPr>
          <p:cNvPr id="4" name="Textplatzhalter 3"/>
          <p:cNvSpPr>
            <a:spLocks noGrp="1"/>
          </p:cNvSpPr>
          <p:nvPr>
            <p:ph type="body" sz="quarter" idx="10"/>
          </p:nvPr>
        </p:nvSpPr>
        <p:spPr/>
        <p:txBody>
          <a:bodyPr/>
          <a:lstStyle/>
          <a:p>
            <a:r>
              <a:rPr lang="de-DE" dirty="0"/>
              <a:t>Arbeitsliste</a:t>
            </a:r>
          </a:p>
        </p:txBody>
      </p:sp>
      <p:sp>
        <p:nvSpPr>
          <p:cNvPr id="9" name="Abgerundetes Rechteck 2">
            <a:hlinkClick r:id="rId2" action="ppaction://hlinksldjump"/>
          </p:cNvPr>
          <p:cNvSpPr/>
          <p:nvPr/>
        </p:nvSpPr>
        <p:spPr>
          <a:xfrm>
            <a:off x="503238" y="9915044"/>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Arbeitslisten Vb 1</a:t>
            </a:r>
          </a:p>
        </p:txBody>
      </p:sp>
      <p:sp>
        <p:nvSpPr>
          <p:cNvPr id="12" name="Abgerundetes Rechteck 2">
            <a:hlinkClick r:id="rId3" action="ppaction://hlinksldjump"/>
          </p:cNvPr>
          <p:cNvSpPr/>
          <p:nvPr/>
        </p:nvSpPr>
        <p:spPr>
          <a:xfrm>
            <a:off x="503238" y="9215440"/>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Tree>
    <p:extLst>
      <p:ext uri="{BB962C8B-B14F-4D97-AF65-F5344CB8AC3E}">
        <p14:creationId xmlns:p14="http://schemas.microsoft.com/office/powerpoint/2010/main" val="336968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3F711-E59C-4207-8B0C-950172E46B9E}"/>
              </a:ext>
            </a:extLst>
          </p:cNvPr>
          <p:cNvSpPr>
            <a:spLocks noGrp="1"/>
          </p:cNvSpPr>
          <p:nvPr>
            <p:ph type="title"/>
          </p:nvPr>
        </p:nvSpPr>
        <p:spPr/>
        <p:txBody>
          <a:bodyPr/>
          <a:lstStyle/>
          <a:p>
            <a:r>
              <a:rPr lang="de-DE" dirty="0"/>
              <a:t>Hinweise zum Gebrauch </a:t>
            </a:r>
          </a:p>
        </p:txBody>
      </p:sp>
      <p:sp>
        <p:nvSpPr>
          <p:cNvPr id="3" name="Textplatzhalter 2">
            <a:extLst>
              <a:ext uri="{FF2B5EF4-FFF2-40B4-BE49-F238E27FC236}">
                <a16:creationId xmlns:a16="http://schemas.microsoft.com/office/drawing/2014/main" id="{C4B9B367-E709-4931-9C2F-7ABA4CCB59B4}"/>
              </a:ext>
            </a:extLst>
          </p:cNvPr>
          <p:cNvSpPr>
            <a:spLocks noGrp="1"/>
          </p:cNvSpPr>
          <p:nvPr>
            <p:ph type="body" sz="quarter" idx="10"/>
          </p:nvPr>
        </p:nvSpPr>
        <p:spPr/>
        <p:txBody>
          <a:bodyPr/>
          <a:lstStyle/>
          <a:p>
            <a:r>
              <a:rPr lang="de-DE" dirty="0"/>
              <a:t>Layouts </a:t>
            </a:r>
          </a:p>
        </p:txBody>
      </p:sp>
      <p:sp>
        <p:nvSpPr>
          <p:cNvPr id="4" name="Textplatzhalter 3">
            <a:extLst>
              <a:ext uri="{FF2B5EF4-FFF2-40B4-BE49-F238E27FC236}">
                <a16:creationId xmlns:a16="http://schemas.microsoft.com/office/drawing/2014/main" id="{B5536CF0-42F0-4AD1-86DF-D3BD215CF72C}"/>
              </a:ext>
            </a:extLst>
          </p:cNvPr>
          <p:cNvSpPr>
            <a:spLocks noGrp="1"/>
          </p:cNvSpPr>
          <p:nvPr>
            <p:ph type="body" sz="quarter" idx="11"/>
          </p:nvPr>
        </p:nvSpPr>
        <p:spPr/>
        <p:txBody>
          <a:bodyPr/>
          <a:lstStyle/>
          <a:p>
            <a:r>
              <a:rPr lang="de-DE" b="0" dirty="0"/>
              <a:t>Diesem Foliensatz liegen vier Layouts zugrunde: </a:t>
            </a:r>
          </a:p>
          <a:p>
            <a:endParaRPr lang="de-DE" b="0" dirty="0"/>
          </a:p>
          <a:p>
            <a:r>
              <a:rPr lang="de-DE" b="0" dirty="0"/>
              <a:t>Die Masterfolie, in der Name und Anschrift der Kommune eingetragen werden; diese werden dann auf jeder Folie gezeigt. </a:t>
            </a:r>
          </a:p>
          <a:p>
            <a:endParaRPr lang="de-DE" b="0" dirty="0"/>
          </a:p>
          <a:p>
            <a:r>
              <a:rPr lang="de-DE" b="0" dirty="0"/>
              <a:t>Das Layout </a:t>
            </a:r>
            <a:r>
              <a:rPr lang="de-DE" dirty="0"/>
              <a:t>Titel</a:t>
            </a:r>
            <a:r>
              <a:rPr lang="de-DE" b="0" dirty="0"/>
              <a:t> für das Titelblatt.</a:t>
            </a:r>
          </a:p>
          <a:p>
            <a:endParaRPr lang="de-DE" b="0" dirty="0"/>
          </a:p>
          <a:p>
            <a:r>
              <a:rPr lang="de-DE" b="0" dirty="0"/>
              <a:t>Das Layout </a:t>
            </a:r>
            <a:r>
              <a:rPr lang="de-DE" dirty="0"/>
              <a:t>Bilder, Tabellen</a:t>
            </a:r>
            <a:r>
              <a:rPr lang="de-DE" b="0" dirty="0"/>
              <a:t>; dieses ist ohne Platzhalter für Text. </a:t>
            </a:r>
          </a:p>
          <a:p>
            <a:endParaRPr lang="de-DE" b="0" dirty="0"/>
          </a:p>
          <a:p>
            <a:r>
              <a:rPr lang="de-DE" b="0" dirty="0"/>
              <a:t>Das Layout </a:t>
            </a:r>
            <a:r>
              <a:rPr lang="de-DE" dirty="0"/>
              <a:t>Text</a:t>
            </a:r>
            <a:r>
              <a:rPr lang="de-DE" b="0" dirty="0"/>
              <a:t> mit Gliederungsebenen.</a:t>
            </a:r>
          </a:p>
        </p:txBody>
      </p:sp>
    </p:spTree>
    <p:extLst>
      <p:ext uri="{BB962C8B-B14F-4D97-AF65-F5344CB8AC3E}">
        <p14:creationId xmlns:p14="http://schemas.microsoft.com/office/powerpoint/2010/main" val="2526592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elle 16"/>
          <p:cNvGraphicFramePr>
            <a:graphicFrameLocks noGrp="1"/>
          </p:cNvGraphicFramePr>
          <p:nvPr>
            <p:extLst>
              <p:ext uri="{D42A27DB-BD31-4B8C-83A1-F6EECF244321}">
                <p14:modId xmlns:p14="http://schemas.microsoft.com/office/powerpoint/2010/main" val="1860452701"/>
              </p:ext>
            </p:extLst>
          </p:nvPr>
        </p:nvGraphicFramePr>
        <p:xfrm>
          <a:off x="503238" y="1673225"/>
          <a:ext cx="6805825" cy="3454400"/>
        </p:xfrm>
        <a:graphic>
          <a:graphicData uri="http://schemas.openxmlformats.org/drawingml/2006/table">
            <a:tbl>
              <a:tblPr firstRow="1" bandRow="1">
                <a:tableStyleId>{5940675A-B579-460E-94D1-54222C63F5DA}</a:tableStyleId>
              </a:tblPr>
              <a:tblGrid>
                <a:gridCol w="2535881">
                  <a:extLst>
                    <a:ext uri="{9D8B030D-6E8A-4147-A177-3AD203B41FA5}">
                      <a16:colId xmlns:a16="http://schemas.microsoft.com/office/drawing/2014/main" val="1657135842"/>
                    </a:ext>
                  </a:extLst>
                </a:gridCol>
                <a:gridCol w="3797402">
                  <a:extLst>
                    <a:ext uri="{9D8B030D-6E8A-4147-A177-3AD203B41FA5}">
                      <a16:colId xmlns:a16="http://schemas.microsoft.com/office/drawing/2014/main" val="1282900115"/>
                    </a:ext>
                  </a:extLst>
                </a:gridCol>
                <a:gridCol w="472542">
                  <a:extLst>
                    <a:ext uri="{9D8B030D-6E8A-4147-A177-3AD203B41FA5}">
                      <a16:colId xmlns:a16="http://schemas.microsoft.com/office/drawing/2014/main" val="2181586199"/>
                    </a:ext>
                  </a:extLst>
                </a:gridCol>
              </a:tblGrid>
              <a:tr h="370840">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Aufgabe </a:t>
                      </a:r>
                    </a:p>
                  </a:txBody>
                  <a:tcPr/>
                </a:tc>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Vorgehensweise </a:t>
                      </a:r>
                    </a:p>
                  </a:txBody>
                  <a:tcPr/>
                </a:tc>
                <a:tc>
                  <a:txBody>
                    <a:bodyPr/>
                    <a:lstStyle/>
                    <a:p>
                      <a:endParaRPr lang="de-DE" sz="1400" b="1"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240153518"/>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Rechtsfragen erfassen </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aktuelle Rechtsfragen erfassen </a:t>
                      </a:r>
                    </a:p>
                  </a:txBody>
                  <a:tcPr/>
                </a:tc>
                <a:tc>
                  <a:txBody>
                    <a:bodyPr/>
                    <a:lstStyle/>
                    <a:p>
                      <a:endParaRPr lang="de-DE" sz="1400" b="0" i="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19402272"/>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Rechtsfragen entscheiden</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Aktuelle Rechtsfragen soweit möglich klären, entscheiden </a:t>
                      </a:r>
                    </a:p>
                  </a:txBody>
                  <a:tcPr/>
                </a:tc>
                <a:tc>
                  <a:txBody>
                    <a:bodyPr/>
                    <a:lstStyle/>
                    <a:p>
                      <a:endParaRPr lang="de-DE" sz="1400" b="0" i="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17745264"/>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Klärungsbedarf identifizieren</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Unklare Rechtsfragen  identifizieren </a:t>
                      </a:r>
                    </a:p>
                  </a:txBody>
                  <a:tcPr/>
                </a:tc>
                <a:tc>
                  <a:txBody>
                    <a:bodyPr/>
                    <a:lstStyle/>
                    <a:p>
                      <a:endParaRPr lang="de-DE" sz="1400" b="0" i="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89489314"/>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Rechtsfragen klären </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Je nach Möglichkeit Rechtsfragen durch Juristen / in Absprache mit übergeordneten Behörden klären. </a:t>
                      </a:r>
                    </a:p>
                  </a:txBody>
                  <a:tcPr/>
                </a:tc>
                <a:tc>
                  <a:txBody>
                    <a:bodyPr/>
                    <a:lstStyle/>
                    <a:p>
                      <a:endParaRPr lang="de-DE" sz="1400" b="0" i="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60505292"/>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Rechtsunsicherheit dokumentieren </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Verbleibende Rechtsunsicherheit dokumentieren um diese nach dem aktuellen Ereignis und in Vorbereitung auf zukünftige Ereignisse zu beheben.</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514146405"/>
                  </a:ext>
                </a:extLst>
              </a:tr>
            </a:tbl>
          </a:graphicData>
        </a:graphic>
      </p:graphicFrame>
      <p:sp>
        <p:nvSpPr>
          <p:cNvPr id="3" name="Titel 2"/>
          <p:cNvSpPr>
            <a:spLocks noGrp="1"/>
          </p:cNvSpPr>
          <p:nvPr>
            <p:ph type="title"/>
          </p:nvPr>
        </p:nvSpPr>
        <p:spPr/>
        <p:txBody>
          <a:bodyPr/>
          <a:lstStyle/>
          <a:p>
            <a:r>
              <a:rPr lang="de-DE" dirty="0"/>
              <a:t>Vb 1 Rechtsfragen </a:t>
            </a:r>
          </a:p>
        </p:txBody>
      </p:sp>
      <p:sp>
        <p:nvSpPr>
          <p:cNvPr id="7" name="Textplatzhalter 6"/>
          <p:cNvSpPr>
            <a:spLocks noGrp="1"/>
          </p:cNvSpPr>
          <p:nvPr>
            <p:ph type="body" sz="quarter" idx="10"/>
          </p:nvPr>
        </p:nvSpPr>
        <p:spPr/>
        <p:txBody>
          <a:bodyPr/>
          <a:lstStyle/>
          <a:p>
            <a:r>
              <a:rPr lang="de-DE" dirty="0"/>
              <a:t>Arbeitsliste</a:t>
            </a:r>
          </a:p>
        </p:txBody>
      </p:sp>
      <p:sp>
        <p:nvSpPr>
          <p:cNvPr id="10" name="Abgerundetes Rechteck 2">
            <a:hlinkClick r:id="rId2" action="ppaction://hlinksldjump"/>
          </p:cNvPr>
          <p:cNvSpPr/>
          <p:nvPr/>
        </p:nvSpPr>
        <p:spPr>
          <a:xfrm>
            <a:off x="503238" y="9915044"/>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Arbeitslisten Vb 1</a:t>
            </a:r>
          </a:p>
        </p:txBody>
      </p:sp>
      <p:sp>
        <p:nvSpPr>
          <p:cNvPr id="11" name="Abgerundetes Rechteck 2">
            <a:hlinkClick r:id="rId3" action="ppaction://hlinksldjump"/>
          </p:cNvPr>
          <p:cNvSpPr/>
          <p:nvPr/>
        </p:nvSpPr>
        <p:spPr>
          <a:xfrm>
            <a:off x="503238" y="9215440"/>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Tree>
    <p:extLst>
      <p:ext uri="{BB962C8B-B14F-4D97-AF65-F5344CB8AC3E}">
        <p14:creationId xmlns:p14="http://schemas.microsoft.com/office/powerpoint/2010/main" val="589694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a:t>Vb</a:t>
            </a:r>
            <a:r>
              <a:rPr lang="de-DE" dirty="0"/>
              <a:t> 2 Lage + Dokumentation</a:t>
            </a:r>
          </a:p>
        </p:txBody>
      </p:sp>
      <p:sp>
        <p:nvSpPr>
          <p:cNvPr id="21" name="Textplatzhalter 20"/>
          <p:cNvSpPr>
            <a:spLocks noGrp="1"/>
          </p:cNvSpPr>
          <p:nvPr>
            <p:ph type="body" sz="quarter" idx="10"/>
          </p:nvPr>
        </p:nvSpPr>
        <p:spPr/>
        <p:txBody>
          <a:bodyPr/>
          <a:lstStyle/>
          <a:p>
            <a:r>
              <a:rPr lang="de-DE" dirty="0"/>
              <a:t>Übersicht</a:t>
            </a:r>
          </a:p>
        </p:txBody>
      </p:sp>
      <p:sp>
        <p:nvSpPr>
          <p:cNvPr id="18" name="Textplatzhalter 17"/>
          <p:cNvSpPr>
            <a:spLocks noGrp="1"/>
          </p:cNvSpPr>
          <p:nvPr>
            <p:ph type="body" sz="quarter" idx="11"/>
          </p:nvPr>
        </p:nvSpPr>
        <p:spPr>
          <a:xfrm>
            <a:off x="503238" y="1692418"/>
            <a:ext cx="6785654" cy="1905000"/>
          </a:xfrm>
        </p:spPr>
        <p:txBody>
          <a:bodyPr/>
          <a:lstStyle/>
          <a:p>
            <a:r>
              <a:rPr lang="de-DE" dirty="0"/>
              <a:t>Ziele</a:t>
            </a:r>
          </a:p>
          <a:p>
            <a:pPr lvl="1"/>
            <a:r>
              <a:rPr lang="de-DE" dirty="0"/>
              <a:t>Informations-Gleichstand und einheitliche Sprachregelung auf allen Verwaltungsebenen. </a:t>
            </a:r>
          </a:p>
          <a:p>
            <a:r>
              <a:rPr lang="de-DE" dirty="0"/>
              <a:t>Aufgaben</a:t>
            </a:r>
          </a:p>
          <a:p>
            <a:pPr lvl="2"/>
            <a:r>
              <a:rPr lang="de-DE" dirty="0"/>
              <a:t>Lage frühzeitig und ständig aktualisierend  </a:t>
            </a:r>
          </a:p>
          <a:p>
            <a:pPr lvl="3"/>
            <a:r>
              <a:rPr lang="de-DE" dirty="0"/>
              <a:t>feststellen,</a:t>
            </a:r>
          </a:p>
          <a:p>
            <a:pPr lvl="3"/>
            <a:r>
              <a:rPr lang="de-DE" dirty="0"/>
              <a:t>bewerten, </a:t>
            </a:r>
          </a:p>
          <a:p>
            <a:pPr lvl="3"/>
            <a:r>
              <a:rPr lang="de-DE" dirty="0"/>
              <a:t>darstellen, </a:t>
            </a:r>
          </a:p>
          <a:p>
            <a:pPr lvl="3"/>
            <a:r>
              <a:rPr lang="de-DE" dirty="0"/>
              <a:t>fortschreiben,</a:t>
            </a:r>
          </a:p>
          <a:p>
            <a:pPr lvl="3"/>
            <a:r>
              <a:rPr lang="de-DE" dirty="0"/>
              <a:t>dokumentieren. </a:t>
            </a:r>
          </a:p>
          <a:p>
            <a:pPr lvl="2"/>
            <a:r>
              <a:rPr lang="de-DE" dirty="0"/>
              <a:t>Getroffene Entscheidungen  </a:t>
            </a:r>
          </a:p>
          <a:p>
            <a:pPr lvl="3"/>
            <a:r>
              <a:rPr lang="de-DE" dirty="0"/>
              <a:t>dokumentieren und Umsetzung kontrollieren, </a:t>
            </a:r>
          </a:p>
          <a:p>
            <a:pPr lvl="2"/>
            <a:r>
              <a:rPr lang="de-DE" dirty="0"/>
              <a:t>Auswirkungen erfassen.</a:t>
            </a:r>
          </a:p>
          <a:p>
            <a:pPr lvl="2"/>
            <a:r>
              <a:rPr lang="de-DE" dirty="0"/>
              <a:t>Informationsaustausch sicherstellen  </a:t>
            </a:r>
          </a:p>
          <a:p>
            <a:pPr lvl="3"/>
            <a:r>
              <a:rPr lang="de-DE" dirty="0"/>
              <a:t>mit allen Beteiligten in benachbarten Bereichen auf gleicher Ebene </a:t>
            </a:r>
          </a:p>
          <a:p>
            <a:pPr lvl="3"/>
            <a:r>
              <a:rPr lang="de-DE" dirty="0"/>
              <a:t>über alle vertikalen Ebenen </a:t>
            </a:r>
          </a:p>
          <a:p>
            <a:r>
              <a:rPr lang="de-DE" dirty="0"/>
              <a:t>Personelle Besetzung</a:t>
            </a:r>
          </a:p>
          <a:p>
            <a:pPr lvl="2"/>
            <a:r>
              <a:rPr lang="de-DE" dirty="0"/>
              <a:t>FB Zentrale Dienste und IT</a:t>
            </a:r>
          </a:p>
          <a:p>
            <a:pPr lvl="2"/>
            <a:r>
              <a:rPr lang="de-DE" dirty="0"/>
              <a:t>Geschäftsstelle Gemeinderat </a:t>
            </a:r>
          </a:p>
          <a:p>
            <a:pPr lvl="2"/>
            <a:r>
              <a:rPr lang="de-DE" dirty="0"/>
              <a:t>Ggf. fachliche Unterstützung durch S 2 </a:t>
            </a:r>
            <a:r>
              <a:rPr lang="de-DE" dirty="0" err="1"/>
              <a:t>Fü</a:t>
            </a:r>
            <a:r>
              <a:rPr lang="de-DE" dirty="0"/>
              <a:t>-Gruppe</a:t>
            </a:r>
          </a:p>
        </p:txBody>
      </p:sp>
      <p:sp>
        <p:nvSpPr>
          <p:cNvPr id="15" name="Abgerundetes Rechteck 2">
            <a:hlinkClick r:id="rId2" action="ppaction://hlinksldjump"/>
          </p:cNvPr>
          <p:cNvSpPr/>
          <p:nvPr/>
        </p:nvSpPr>
        <p:spPr>
          <a:xfrm>
            <a:off x="503238" y="9224962"/>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Arbeitslisten Vb 2 </a:t>
            </a:r>
          </a:p>
        </p:txBody>
      </p:sp>
      <p:sp>
        <p:nvSpPr>
          <p:cNvPr id="8" name="Textplatzhalter 3"/>
          <p:cNvSpPr txBox="1">
            <a:spLocks/>
          </p:cNvSpPr>
          <p:nvPr/>
        </p:nvSpPr>
        <p:spPr>
          <a:xfrm>
            <a:off x="1512957" y="2320925"/>
            <a:ext cx="5868988" cy="8316913"/>
          </a:xfrm>
          <a:prstGeom prst="rect">
            <a:avLst/>
          </a:prstGeom>
        </p:spPr>
        <p:txBody>
          <a:bodyPr lIns="0" tIns="0"/>
          <a:lstStyle>
            <a:lvl1pPr marL="0" indent="0" algn="l" defTabSz="755934" rtl="0" eaLnBrk="1" latinLnBrk="0" hangingPunct="1">
              <a:lnSpc>
                <a:spcPct val="90000"/>
              </a:lnSpc>
              <a:spcBef>
                <a:spcPts val="827"/>
              </a:spcBef>
              <a:buFontTx/>
              <a:buNone/>
              <a:defRPr sz="2000" b="1" kern="1200">
                <a:solidFill>
                  <a:schemeClr val="tx1"/>
                </a:solidFill>
                <a:latin typeface="Arial" panose="020B0604020202020204" pitchFamily="34" charset="0"/>
                <a:ea typeface="+mn-ea"/>
                <a:cs typeface="Arial" panose="020B0604020202020204" pitchFamily="34" charset="0"/>
              </a:defRPr>
            </a:lvl1pPr>
            <a:lvl2pPr marL="355600" indent="-177800" algn="l" defTabSz="755934" rtl="0" eaLnBrk="1" latinLnBrk="0" hangingPunct="1">
              <a:lnSpc>
                <a:spcPct val="90000"/>
              </a:lnSpc>
              <a:spcBef>
                <a:spcPts val="413"/>
              </a:spcBef>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2pPr>
            <a:lvl3pPr marL="723900" indent="-190500" algn="l" defTabSz="755934" rtl="0" eaLnBrk="1" latinLnBrk="0" hangingPunct="1">
              <a:lnSpc>
                <a:spcPct val="90000"/>
              </a:lnSpc>
              <a:spcBef>
                <a:spcPts val="413"/>
              </a:spcBef>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2000"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20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de-DE" dirty="0"/>
          </a:p>
        </p:txBody>
      </p:sp>
      <p:sp>
        <p:nvSpPr>
          <p:cNvPr id="16" name="Abgerundetes Rechteck 2">
            <a:hlinkClick r:id="rId3" action="ppaction://hlinksldjump"/>
          </p:cNvPr>
          <p:cNvSpPr/>
          <p:nvPr/>
        </p:nvSpPr>
        <p:spPr>
          <a:xfrm>
            <a:off x="503238" y="9917568"/>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Verwaltungsstab </a:t>
            </a:r>
          </a:p>
        </p:txBody>
      </p:sp>
      <p:sp>
        <p:nvSpPr>
          <p:cNvPr id="10" name="Abgerundetes Rechteck 2">
            <a:hlinkClick r:id="rId4" action="ppaction://hlinksldjump"/>
          </p:cNvPr>
          <p:cNvSpPr/>
          <p:nvPr/>
        </p:nvSpPr>
        <p:spPr>
          <a:xfrm>
            <a:off x="503238" y="8532355"/>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Informations-Koordinator IKO</a:t>
            </a:r>
          </a:p>
        </p:txBody>
      </p:sp>
    </p:spTree>
    <p:extLst>
      <p:ext uri="{BB962C8B-B14F-4D97-AF65-F5344CB8AC3E}">
        <p14:creationId xmlns:p14="http://schemas.microsoft.com/office/powerpoint/2010/main" val="3486664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Informations-Koordinator IKO</a:t>
            </a:r>
          </a:p>
        </p:txBody>
      </p:sp>
      <p:sp>
        <p:nvSpPr>
          <p:cNvPr id="3" name="Textplatzhalter 2"/>
          <p:cNvSpPr>
            <a:spLocks noGrp="1"/>
          </p:cNvSpPr>
          <p:nvPr>
            <p:ph type="body" sz="quarter" idx="10"/>
          </p:nvPr>
        </p:nvSpPr>
        <p:spPr/>
        <p:txBody>
          <a:bodyPr/>
          <a:lstStyle/>
          <a:p>
            <a:r>
              <a:rPr lang="de-DE" dirty="0"/>
              <a:t>in der Regel Vb 2</a:t>
            </a:r>
          </a:p>
        </p:txBody>
      </p:sp>
      <p:sp>
        <p:nvSpPr>
          <p:cNvPr id="4" name="Textplatzhalter 3"/>
          <p:cNvSpPr>
            <a:spLocks noGrp="1"/>
          </p:cNvSpPr>
          <p:nvPr>
            <p:ph type="body" sz="quarter" idx="11"/>
          </p:nvPr>
        </p:nvSpPr>
        <p:spPr>
          <a:prstGeom prst="rect">
            <a:avLst/>
          </a:prstGeom>
        </p:spPr>
        <p:txBody>
          <a:bodyPr/>
          <a:lstStyle/>
          <a:p>
            <a:r>
              <a:rPr lang="de-DE" dirty="0"/>
              <a:t>Aufgabe </a:t>
            </a:r>
          </a:p>
          <a:p>
            <a:pPr lvl="1"/>
            <a:r>
              <a:rPr lang="de-DE" dirty="0"/>
              <a:t>Sicherstellung des Informationsaustausches zwischen den Beteiligten </a:t>
            </a:r>
          </a:p>
          <a:p>
            <a:pPr lvl="2"/>
            <a:r>
              <a:rPr lang="de-DE" dirty="0"/>
              <a:t>benachbarter Bereiche auf gleicher Ebne </a:t>
            </a:r>
          </a:p>
          <a:p>
            <a:pPr lvl="2"/>
            <a:r>
              <a:rPr lang="de-DE" dirty="0"/>
              <a:t>über alle vertikalen Ebenen </a:t>
            </a:r>
          </a:p>
          <a:p>
            <a:pPr lvl="1"/>
            <a:r>
              <a:rPr lang="de-DE" dirty="0"/>
              <a:t>als Scharnier- und Bündelungsfunktion.</a:t>
            </a:r>
          </a:p>
          <a:p>
            <a:pPr lvl="2"/>
            <a:endParaRPr lang="de-DE" dirty="0"/>
          </a:p>
          <a:p>
            <a:r>
              <a:rPr lang="de-DE" dirty="0"/>
              <a:t>Personelle Besetzung </a:t>
            </a:r>
          </a:p>
          <a:p>
            <a:pPr lvl="2"/>
            <a:r>
              <a:rPr lang="de-DE" dirty="0"/>
              <a:t>aus Vb 2</a:t>
            </a:r>
          </a:p>
          <a:p>
            <a:pPr lvl="2"/>
            <a:r>
              <a:rPr lang="de-DE" dirty="0"/>
              <a:t>ggf. einen IKO bestimmen, der sich auf diese (sehr arbeitsintensive) Funktion konzentriert. </a:t>
            </a:r>
          </a:p>
          <a:p>
            <a:endParaRPr lang="de-DE" dirty="0"/>
          </a:p>
        </p:txBody>
      </p:sp>
      <p:sp>
        <p:nvSpPr>
          <p:cNvPr id="7" name="Rechteck 6">
            <a:hlinkClick r:id="rId2" action="ppaction://hlinksldjump"/>
          </p:cNvPr>
          <p:cNvSpPr/>
          <p:nvPr/>
        </p:nvSpPr>
        <p:spPr>
          <a:xfrm>
            <a:off x="2447837" y="7271158"/>
            <a:ext cx="2664000" cy="90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9845" rIns="7200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IKO (Vb 2) Verwaltungsstab </a:t>
            </a:r>
          </a:p>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Kommune XXX</a:t>
            </a:r>
          </a:p>
        </p:txBody>
      </p:sp>
      <p:sp>
        <p:nvSpPr>
          <p:cNvPr id="10" name="Rechteck 9"/>
          <p:cNvSpPr/>
          <p:nvPr/>
        </p:nvSpPr>
        <p:spPr>
          <a:xfrm>
            <a:off x="2447837" y="5452179"/>
            <a:ext cx="2664000" cy="9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9248" rIns="39248" bIns="39248" numCol="1" spcCol="0" rtlCol="0" fromWordArt="0" anchor="ctr" anchorCtr="0" forceAA="0" compatLnSpc="1">
            <a:prstTxWarp prst="textNoShape">
              <a:avLst/>
            </a:prstTxWarp>
            <a:noAutofit/>
          </a:bodyPr>
          <a:lstStyle/>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IKO (Vb 2) Verwaltungsstab Landkreis</a:t>
            </a:r>
          </a:p>
        </p:txBody>
      </p:sp>
      <p:sp>
        <p:nvSpPr>
          <p:cNvPr id="11" name="Rechteck 10">
            <a:hlinkClick r:id="rId3" action="ppaction://hlinksldjump"/>
          </p:cNvPr>
          <p:cNvSpPr/>
          <p:nvPr/>
        </p:nvSpPr>
        <p:spPr>
          <a:xfrm>
            <a:off x="2447837" y="9090138"/>
            <a:ext cx="2664000" cy="90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9845" rIns="7200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S 2  Führungseinheit</a:t>
            </a:r>
          </a:p>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Feuerwehr</a:t>
            </a:r>
          </a:p>
        </p:txBody>
      </p:sp>
      <p:cxnSp>
        <p:nvCxnSpPr>
          <p:cNvPr id="13" name="Gerade Verbindung mit Pfeil 12"/>
          <p:cNvCxnSpPr>
            <a:cxnSpLocks/>
            <a:stCxn id="10" idx="2"/>
            <a:endCxn id="7" idx="0"/>
          </p:cNvCxnSpPr>
          <p:nvPr/>
        </p:nvCxnSpPr>
        <p:spPr>
          <a:xfrm>
            <a:off x="3779837" y="6352179"/>
            <a:ext cx="0" cy="91897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cxnSpLocks/>
            <a:stCxn id="7" idx="2"/>
            <a:endCxn id="11" idx="0"/>
          </p:cNvCxnSpPr>
          <p:nvPr/>
        </p:nvCxnSpPr>
        <p:spPr>
          <a:xfrm>
            <a:off x="3779837" y="8171158"/>
            <a:ext cx="0" cy="91898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237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Arbeitslisten Vb 2</a:t>
            </a:r>
          </a:p>
        </p:txBody>
      </p:sp>
      <p:sp>
        <p:nvSpPr>
          <p:cNvPr id="4" name="Textplatzhalter 3"/>
          <p:cNvSpPr>
            <a:spLocks noGrp="1"/>
          </p:cNvSpPr>
          <p:nvPr>
            <p:ph type="body" sz="quarter" idx="10"/>
          </p:nvPr>
        </p:nvSpPr>
        <p:spPr/>
        <p:txBody>
          <a:bodyPr/>
          <a:lstStyle/>
          <a:p>
            <a:r>
              <a:rPr lang="de-DE" dirty="0">
                <a:ea typeface="Open Sans" panose="020B0604020202020204" charset="0"/>
              </a:rPr>
              <a:t>Lage &amp; Dokumentation</a:t>
            </a:r>
          </a:p>
        </p:txBody>
      </p:sp>
      <p:sp>
        <p:nvSpPr>
          <p:cNvPr id="15" name="Abgerundetes Rechteck 2">
            <a:hlinkClick r:id="rId2" action="ppaction://hlinksldjump"/>
          </p:cNvPr>
          <p:cNvSpPr/>
          <p:nvPr/>
        </p:nvSpPr>
        <p:spPr>
          <a:xfrm>
            <a:off x="506665" y="3334653"/>
            <a:ext cx="6216863"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2. Dokumentation </a:t>
            </a:r>
          </a:p>
        </p:txBody>
      </p:sp>
      <p:sp>
        <p:nvSpPr>
          <p:cNvPr id="16" name="Abgerundetes Rechteck 2">
            <a:hlinkClick r:id="rId3" action="ppaction://hlinksldjump"/>
          </p:cNvPr>
          <p:cNvSpPr/>
          <p:nvPr/>
        </p:nvSpPr>
        <p:spPr>
          <a:xfrm>
            <a:off x="2475078" y="1705073"/>
            <a:ext cx="424845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4. Lage feststellen und beurteilen</a:t>
            </a:r>
          </a:p>
        </p:txBody>
      </p:sp>
      <p:sp>
        <p:nvSpPr>
          <p:cNvPr id="20" name="Abgerundetes Rechteck 2">
            <a:hlinkClick r:id="rId4" action="ppaction://hlinksldjump"/>
          </p:cNvPr>
          <p:cNvSpPr/>
          <p:nvPr/>
        </p:nvSpPr>
        <p:spPr>
          <a:xfrm>
            <a:off x="1917699" y="2519863"/>
            <a:ext cx="4805829"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3. Informationsgewinnung</a:t>
            </a:r>
          </a:p>
        </p:txBody>
      </p:sp>
      <p:sp>
        <p:nvSpPr>
          <p:cNvPr id="22" name="Rechteck 21">
            <a:hlinkClick r:id="" action="ppaction://noaction"/>
          </p:cNvPr>
          <p:cNvSpPr/>
          <p:nvPr/>
        </p:nvSpPr>
        <p:spPr>
          <a:xfrm>
            <a:off x="5583857" y="5267519"/>
            <a:ext cx="1185379" cy="35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248" tIns="39248" rIns="39248" bIns="39248" numCol="1" spcCol="0" rtlCol="0" fromWordArt="0" anchor="ctr" anchorCtr="0" forceAA="0" compatLnSpc="1">
            <a:prstTxWarp prst="textNoShape">
              <a:avLst/>
            </a:prstTxWarp>
            <a:noAutofit/>
          </a:bodyPr>
          <a:lstStyle/>
          <a:p>
            <a:pPr algn="r"/>
            <a:r>
              <a:rPr lang="de-DE" sz="2000" dirty="0">
                <a:solidFill>
                  <a:schemeClr val="tx1"/>
                </a:solidFill>
                <a:latin typeface="Arial" panose="020B0604020202020204" pitchFamily="34" charset="0"/>
                <a:ea typeface="Open Sans" panose="020B0604020202020204" charset="0"/>
                <a:cs typeface="Arial" panose="020B0604020202020204" pitchFamily="34" charset="0"/>
              </a:rPr>
              <a:t> Zeit</a:t>
            </a:r>
          </a:p>
        </p:txBody>
      </p:sp>
      <p:cxnSp>
        <p:nvCxnSpPr>
          <p:cNvPr id="23" name="Gerade Verbindung mit Pfeil 22"/>
          <p:cNvCxnSpPr>
            <a:cxnSpLocks/>
          </p:cNvCxnSpPr>
          <p:nvPr/>
        </p:nvCxnSpPr>
        <p:spPr>
          <a:xfrm>
            <a:off x="479436" y="5104558"/>
            <a:ext cx="6234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Abgerundetes Rechteck 2">
            <a:hlinkClick r:id="rId5" action="ppaction://hlinksldjump"/>
          </p:cNvPr>
          <p:cNvSpPr/>
          <p:nvPr/>
        </p:nvSpPr>
        <p:spPr>
          <a:xfrm>
            <a:off x="506665" y="4149444"/>
            <a:ext cx="6216863"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1. Arbeitsfähigkeit herstellen und sichern</a:t>
            </a:r>
          </a:p>
        </p:txBody>
      </p:sp>
      <p:sp>
        <p:nvSpPr>
          <p:cNvPr id="26" name="Abgerundetes Rechteck 2">
            <a:hlinkClick r:id="rId6" action="ppaction://hlinksldjump"/>
          </p:cNvPr>
          <p:cNvSpPr/>
          <p:nvPr/>
        </p:nvSpPr>
        <p:spPr>
          <a:xfrm>
            <a:off x="503805" y="6230386"/>
            <a:ext cx="6226634"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Liste Informationsquellen</a:t>
            </a:r>
          </a:p>
        </p:txBody>
      </p:sp>
      <p:sp>
        <p:nvSpPr>
          <p:cNvPr id="27" name="Abgerundetes Rechteck 2">
            <a:hlinkClick r:id="rId7" action="ppaction://hlinksldjump"/>
          </p:cNvPr>
          <p:cNvSpPr/>
          <p:nvPr/>
        </p:nvSpPr>
        <p:spPr>
          <a:xfrm>
            <a:off x="503238" y="6927476"/>
            <a:ext cx="6236261"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Checkliste Erkundung</a:t>
            </a:r>
          </a:p>
        </p:txBody>
      </p:sp>
      <p:sp>
        <p:nvSpPr>
          <p:cNvPr id="14" name="Abgerundetes Rechteck 2">
            <a:hlinkClick r:id="rId8" action="ppaction://hlinksldjump"/>
          </p:cNvPr>
          <p:cNvSpPr/>
          <p:nvPr/>
        </p:nvSpPr>
        <p:spPr>
          <a:xfrm>
            <a:off x="479436" y="9918796"/>
            <a:ext cx="6235211"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
        <p:nvSpPr>
          <p:cNvPr id="18" name="Abgerundetes Rechteck 2">
            <a:hlinkClick r:id="rId9" action="ppaction://hlinksldjump"/>
          </p:cNvPr>
          <p:cNvSpPr/>
          <p:nvPr/>
        </p:nvSpPr>
        <p:spPr>
          <a:xfrm>
            <a:off x="503238" y="7624566"/>
            <a:ext cx="6236261"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Formular Wirkungsanalyse</a:t>
            </a:r>
          </a:p>
        </p:txBody>
      </p:sp>
    </p:spTree>
    <p:extLst>
      <p:ext uri="{BB962C8B-B14F-4D97-AF65-F5344CB8AC3E}">
        <p14:creationId xmlns:p14="http://schemas.microsoft.com/office/powerpoint/2010/main" val="3044010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Vb 2 Arbeitsfähigkeit sichern</a:t>
            </a:r>
          </a:p>
        </p:txBody>
      </p:sp>
      <p:sp>
        <p:nvSpPr>
          <p:cNvPr id="3" name="Textplatzhalter 2"/>
          <p:cNvSpPr>
            <a:spLocks noGrp="1"/>
          </p:cNvSpPr>
          <p:nvPr>
            <p:ph type="body" sz="quarter" idx="10"/>
          </p:nvPr>
        </p:nvSpPr>
        <p:spPr/>
        <p:txBody>
          <a:bodyPr/>
          <a:lstStyle/>
          <a:p>
            <a:r>
              <a:rPr lang="de-DE" dirty="0"/>
              <a:t>Arbeitsliste </a:t>
            </a:r>
          </a:p>
        </p:txBody>
      </p:sp>
      <p:sp>
        <p:nvSpPr>
          <p:cNvPr id="4" name="Textplatzhalter 3"/>
          <p:cNvSpPr>
            <a:spLocks noGrp="1"/>
          </p:cNvSpPr>
          <p:nvPr>
            <p:ph type="body" sz="quarter" idx="11"/>
          </p:nvPr>
        </p:nvSpPr>
        <p:spPr/>
        <p:txBody>
          <a:bodyPr/>
          <a:lstStyle/>
          <a:p>
            <a:pPr lvl="1"/>
            <a:r>
              <a:rPr lang="de-DE" dirty="0">
                <a:solidFill>
                  <a:srgbClr val="FF0000"/>
                </a:solidFill>
              </a:rPr>
              <a:t>Beachte: Informationsbeschaffung und -aufbereitung sind besonders wichtig und zugleich besonders arbeits- und personalintensiv.</a:t>
            </a:r>
          </a:p>
          <a:p>
            <a:pPr lvl="1"/>
            <a:r>
              <a:rPr lang="de-DE" dirty="0">
                <a:solidFill>
                  <a:srgbClr val="FF0000"/>
                </a:solidFill>
              </a:rPr>
              <a:t>Deshalb: Personal solange verstärken, bis alle Aufgaben zeitnah erledigt werden können. </a:t>
            </a:r>
          </a:p>
          <a:p>
            <a:pPr lvl="1"/>
            <a:endParaRPr lang="de-DE" dirty="0">
              <a:solidFill>
                <a:srgbClr val="FF0000"/>
              </a:solidFill>
            </a:endParaRPr>
          </a:p>
          <a:p>
            <a:pPr lvl="1"/>
            <a:r>
              <a:rPr lang="de-DE" b="1" dirty="0"/>
              <a:t>Personelle Besetzung</a:t>
            </a:r>
          </a:p>
          <a:p>
            <a:pPr lvl="2"/>
            <a:r>
              <a:rPr lang="de-DE" dirty="0"/>
              <a:t>Fachpersonal</a:t>
            </a:r>
          </a:p>
          <a:p>
            <a:pPr lvl="2"/>
            <a:r>
              <a:rPr lang="de-DE" dirty="0"/>
              <a:t>Unterstützungspersonal </a:t>
            </a:r>
          </a:p>
          <a:p>
            <a:pPr lvl="3"/>
            <a:r>
              <a:rPr lang="de-DE" dirty="0"/>
              <a:t>Schreibkräfte</a:t>
            </a:r>
          </a:p>
          <a:p>
            <a:pPr lvl="3"/>
            <a:r>
              <a:rPr lang="de-DE" dirty="0"/>
              <a:t>Botengänger </a:t>
            </a:r>
          </a:p>
          <a:p>
            <a:pPr lvl="3"/>
            <a:r>
              <a:rPr lang="de-DE" dirty="0"/>
              <a:t>IKO definieren</a:t>
            </a:r>
          </a:p>
          <a:p>
            <a:endParaRPr lang="de-DE" dirty="0"/>
          </a:p>
          <a:p>
            <a:r>
              <a:rPr lang="de-DE" dirty="0"/>
              <a:t>Technische und organisatorische Voraussetzungen</a:t>
            </a:r>
          </a:p>
          <a:p>
            <a:pPr lvl="2"/>
            <a:r>
              <a:rPr lang="de-DE" dirty="0"/>
              <a:t>Schneller Zugang zum Internet </a:t>
            </a:r>
          </a:p>
          <a:p>
            <a:pPr lvl="2"/>
            <a:r>
              <a:rPr lang="de-DE" dirty="0"/>
              <a:t>gute telefonische Erreichbarkeit </a:t>
            </a:r>
          </a:p>
          <a:p>
            <a:pPr lvl="2"/>
            <a:r>
              <a:rPr lang="de-DE" dirty="0"/>
              <a:t>direkter Zugang zu allen Stabsbereichen, Besprechungen </a:t>
            </a:r>
          </a:p>
          <a:p>
            <a:pPr lvl="2"/>
            <a:r>
              <a:rPr lang="de-DE" dirty="0"/>
              <a:t>Sicherstellen, dass alle wesentlichen Informationen (auch) an die Lage gehen </a:t>
            </a:r>
          </a:p>
          <a:p>
            <a:endParaRPr lang="de-DE" dirty="0"/>
          </a:p>
        </p:txBody>
      </p:sp>
      <p:sp>
        <p:nvSpPr>
          <p:cNvPr id="6" name="Abgerundetes Rechteck 2">
            <a:hlinkClick r:id="rId2" action="ppaction://hlinksldjump"/>
          </p:cNvPr>
          <p:cNvSpPr/>
          <p:nvPr/>
        </p:nvSpPr>
        <p:spPr>
          <a:xfrm>
            <a:off x="503238" y="9924802"/>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Arbeitslisten Vb 2</a:t>
            </a:r>
          </a:p>
        </p:txBody>
      </p:sp>
      <p:sp>
        <p:nvSpPr>
          <p:cNvPr id="7" name="Abgerundetes Rechteck 2">
            <a:hlinkClick r:id="rId3" action="ppaction://hlinksldjump"/>
          </p:cNvPr>
          <p:cNvSpPr/>
          <p:nvPr/>
        </p:nvSpPr>
        <p:spPr>
          <a:xfrm>
            <a:off x="503238" y="9215440"/>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Tree>
    <p:extLst>
      <p:ext uri="{BB962C8B-B14F-4D97-AF65-F5344CB8AC3E}">
        <p14:creationId xmlns:p14="http://schemas.microsoft.com/office/powerpoint/2010/main" val="242692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Vb 2 Dokumentation</a:t>
            </a:r>
          </a:p>
        </p:txBody>
      </p:sp>
      <p:sp>
        <p:nvSpPr>
          <p:cNvPr id="3" name="Textplatzhalter 2"/>
          <p:cNvSpPr>
            <a:spLocks noGrp="1"/>
          </p:cNvSpPr>
          <p:nvPr>
            <p:ph type="body" sz="quarter" idx="10"/>
          </p:nvPr>
        </p:nvSpPr>
        <p:spPr/>
        <p:txBody>
          <a:bodyPr/>
          <a:lstStyle/>
          <a:p>
            <a:r>
              <a:rPr lang="de-DE" dirty="0"/>
              <a:t>Arbeitsliste</a:t>
            </a:r>
          </a:p>
        </p:txBody>
      </p:sp>
      <p:sp>
        <p:nvSpPr>
          <p:cNvPr id="4" name="Textplatzhalter 3"/>
          <p:cNvSpPr>
            <a:spLocks noGrp="1"/>
          </p:cNvSpPr>
          <p:nvPr>
            <p:ph type="body" sz="quarter" idx="11"/>
          </p:nvPr>
        </p:nvSpPr>
        <p:spPr/>
        <p:txBody>
          <a:bodyPr/>
          <a:lstStyle/>
          <a:p>
            <a:r>
              <a:rPr lang="de-DE" dirty="0"/>
              <a:t>Zweck der Dokumentation</a:t>
            </a:r>
          </a:p>
          <a:p>
            <a:pPr lvl="2"/>
            <a:r>
              <a:rPr lang="de-DE" dirty="0"/>
              <a:t>Rückgriffsmöglichkeit auf frühere Informationen</a:t>
            </a:r>
          </a:p>
          <a:p>
            <a:pPr lvl="2"/>
            <a:r>
              <a:rPr lang="de-DE" dirty="0"/>
              <a:t>Nachvollziehbarkeit von Entscheidungen</a:t>
            </a:r>
          </a:p>
          <a:p>
            <a:pPr lvl="2"/>
            <a:r>
              <a:rPr lang="de-DE" dirty="0"/>
              <a:t>Nachweisbarkeit von </a:t>
            </a:r>
          </a:p>
          <a:p>
            <a:pPr lvl="3"/>
            <a:r>
              <a:rPr lang="de-DE" dirty="0"/>
              <a:t>Schäden (Versicherung!) </a:t>
            </a:r>
          </a:p>
          <a:p>
            <a:pPr lvl="3"/>
            <a:r>
              <a:rPr lang="de-DE" dirty="0"/>
              <a:t>Maßnahmen (Erfüllte Obliegenheitspflichten)</a:t>
            </a:r>
          </a:p>
          <a:p>
            <a:pPr lvl="3"/>
            <a:r>
              <a:rPr lang="de-DE" dirty="0"/>
              <a:t>Aufwendungen für Schadenbegrenzung und -beseitigung   </a:t>
            </a:r>
          </a:p>
          <a:p>
            <a:pPr lvl="2"/>
            <a:endParaRPr lang="de-DE" dirty="0"/>
          </a:p>
          <a:p>
            <a:pPr lvl="2"/>
            <a:endParaRPr lang="de-DE" dirty="0"/>
          </a:p>
          <a:p>
            <a:r>
              <a:rPr lang="de-DE" dirty="0"/>
              <a:t>Praktisches Vorgehen </a:t>
            </a:r>
          </a:p>
          <a:p>
            <a:pPr lvl="2"/>
            <a:r>
              <a:rPr lang="de-DE" dirty="0"/>
              <a:t>Protokollführen </a:t>
            </a:r>
          </a:p>
          <a:p>
            <a:pPr lvl="2"/>
            <a:r>
              <a:rPr lang="de-DE" dirty="0"/>
              <a:t>Ergänzend elektronisch </a:t>
            </a:r>
          </a:p>
          <a:p>
            <a:pPr lvl="3"/>
            <a:r>
              <a:rPr lang="de-DE" dirty="0"/>
              <a:t>Bilder </a:t>
            </a:r>
          </a:p>
          <a:p>
            <a:pPr lvl="3"/>
            <a:r>
              <a:rPr lang="de-DE" dirty="0"/>
              <a:t>Videos </a:t>
            </a:r>
          </a:p>
          <a:p>
            <a:pPr lvl="3"/>
            <a:r>
              <a:rPr lang="de-DE" dirty="0"/>
              <a:t>Audiodateien (Sprachnotizen, Interviews, Aufzeichnung von Anrufen, Funksprüchen etc.) </a:t>
            </a:r>
          </a:p>
          <a:p>
            <a:pPr lvl="3"/>
            <a:r>
              <a:rPr lang="de-DE" dirty="0"/>
              <a:t>Webinhalte </a:t>
            </a:r>
          </a:p>
        </p:txBody>
      </p:sp>
      <p:sp>
        <p:nvSpPr>
          <p:cNvPr id="8" name="Abgerundetes Rechteck 2">
            <a:hlinkClick r:id="rId2" action="ppaction://hlinksldjump"/>
          </p:cNvPr>
          <p:cNvSpPr/>
          <p:nvPr/>
        </p:nvSpPr>
        <p:spPr>
          <a:xfrm>
            <a:off x="503238" y="9924802"/>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Arbeitslisten Vb 2</a:t>
            </a:r>
          </a:p>
        </p:txBody>
      </p:sp>
      <p:sp>
        <p:nvSpPr>
          <p:cNvPr id="9" name="Abgerundetes Rechteck 2">
            <a:hlinkClick r:id="rId3" action="ppaction://hlinksldjump"/>
          </p:cNvPr>
          <p:cNvSpPr/>
          <p:nvPr/>
        </p:nvSpPr>
        <p:spPr>
          <a:xfrm>
            <a:off x="503238" y="9215440"/>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Tree>
    <p:extLst>
      <p:ext uri="{BB962C8B-B14F-4D97-AF65-F5344CB8AC3E}">
        <p14:creationId xmlns:p14="http://schemas.microsoft.com/office/powerpoint/2010/main" val="3231334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elle 29"/>
          <p:cNvGraphicFramePr>
            <a:graphicFrameLocks noGrp="1"/>
          </p:cNvGraphicFramePr>
          <p:nvPr>
            <p:extLst>
              <p:ext uri="{D42A27DB-BD31-4B8C-83A1-F6EECF244321}">
                <p14:modId xmlns:p14="http://schemas.microsoft.com/office/powerpoint/2010/main" val="185715694"/>
              </p:ext>
            </p:extLst>
          </p:nvPr>
        </p:nvGraphicFramePr>
        <p:xfrm>
          <a:off x="503238" y="1673225"/>
          <a:ext cx="6805612" cy="7045960"/>
        </p:xfrm>
        <a:graphic>
          <a:graphicData uri="http://schemas.openxmlformats.org/drawingml/2006/table">
            <a:tbl>
              <a:tblPr firstRow="1" bandRow="1">
                <a:tableStyleId>{5940675A-B579-460E-94D1-54222C63F5DA}</a:tableStyleId>
              </a:tblPr>
              <a:tblGrid>
                <a:gridCol w="2770469">
                  <a:extLst>
                    <a:ext uri="{9D8B030D-6E8A-4147-A177-3AD203B41FA5}">
                      <a16:colId xmlns:a16="http://schemas.microsoft.com/office/drawing/2014/main" val="1657135842"/>
                    </a:ext>
                  </a:extLst>
                </a:gridCol>
                <a:gridCol w="3633756">
                  <a:extLst>
                    <a:ext uri="{9D8B030D-6E8A-4147-A177-3AD203B41FA5}">
                      <a16:colId xmlns:a16="http://schemas.microsoft.com/office/drawing/2014/main" val="1282900115"/>
                    </a:ext>
                  </a:extLst>
                </a:gridCol>
                <a:gridCol w="401387">
                  <a:extLst>
                    <a:ext uri="{9D8B030D-6E8A-4147-A177-3AD203B41FA5}">
                      <a16:colId xmlns:a16="http://schemas.microsoft.com/office/drawing/2014/main" val="2181586199"/>
                    </a:ext>
                  </a:extLst>
                </a:gridCol>
              </a:tblGrid>
              <a:tr h="370840">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Aufgabe </a:t>
                      </a:r>
                    </a:p>
                  </a:txBody>
                  <a:tcPr/>
                </a:tc>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Vorgehensweise </a:t>
                      </a:r>
                    </a:p>
                  </a:txBody>
                  <a:tcPr/>
                </a:tc>
                <a:tc>
                  <a:txBody>
                    <a:bodyPr/>
                    <a:lstStyle/>
                    <a:p>
                      <a:endParaRPr lang="de-DE" sz="1400" b="1"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240153518"/>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Informationen anfordern </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Wichtige Informationsquellen: </a:t>
                      </a:r>
                    </a:p>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19402272"/>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Informationen sammeln </a:t>
                      </a:r>
                    </a:p>
                  </a:txBody>
                  <a:tcPr/>
                </a:tc>
                <a:tc>
                  <a:txBody>
                    <a:bodyPr/>
                    <a:lstStyle/>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handschriftliche Notizen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Dokumente sammeln </a:t>
                      </a:r>
                    </a:p>
                    <a:p>
                      <a:pPr marL="285750" indent="-285750">
                        <a:buFontTx/>
                        <a:buChar char="-"/>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17745264"/>
                  </a:ext>
                </a:extLst>
              </a:tr>
              <a:tr h="370840">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Auswerten</a:t>
                      </a:r>
                    </a:p>
                  </a:txBody>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Relevanzkriterien </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dringend UND wichtig</a:t>
                      </a:r>
                    </a:p>
                    <a:p>
                      <a:pPr marL="285750"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Information zeigt an </a:t>
                      </a:r>
                    </a:p>
                    <a:p>
                      <a:pPr marL="663717" lvl="1"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Verschärfung </a:t>
                      </a:r>
                    </a:p>
                    <a:p>
                      <a:pPr marL="663717" lvl="1"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Entspannung </a:t>
                      </a:r>
                    </a:p>
                    <a:p>
                      <a:pPr marL="663717" lvl="1"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dringenden</a:t>
                      </a:r>
                    </a:p>
                    <a:p>
                      <a:pPr marL="1041684" lvl="2"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Koordinationsbedarf</a:t>
                      </a:r>
                    </a:p>
                    <a:p>
                      <a:pPr marL="1041684" lvl="2"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Handlungsbedarf </a:t>
                      </a:r>
                    </a:p>
                    <a:p>
                      <a:pPr marL="1041684" lvl="2"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Entscheidungsbedarf </a:t>
                      </a:r>
                    </a:p>
                    <a:p>
                      <a:pPr marL="1041684" lvl="2" indent="-285750">
                        <a:buFontTx/>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Informationsbedarf</a:t>
                      </a:r>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2" indent="0" algn="l" defTabSz="755934" rtl="0" eaLnBrk="1" latinLnBrk="0" hangingPunct="1">
                        <a:buFontTx/>
                        <a:buNone/>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Irrelevant:</a:t>
                      </a:r>
                    </a:p>
                    <a:p>
                      <a:pPr marL="0" lvl="2" indent="0" algn="l" defTabSz="755934" rtl="0" eaLnBrk="1" latinLnBrk="0" hangingPunct="1">
                        <a:buFontTx/>
                        <a:buNone/>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was nichts mit der aktuellen Lage zu tun hat und warten kann.  </a:t>
                      </a:r>
                    </a:p>
                  </a:txBody>
                  <a:tcPr/>
                </a:tc>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89489314"/>
                  </a:ext>
                </a:extLst>
              </a:tr>
            </a:tbl>
          </a:graphicData>
        </a:graphic>
      </p:graphicFrame>
      <p:sp>
        <p:nvSpPr>
          <p:cNvPr id="2" name="Titel 1"/>
          <p:cNvSpPr>
            <a:spLocks noGrp="1"/>
          </p:cNvSpPr>
          <p:nvPr>
            <p:ph type="title"/>
          </p:nvPr>
        </p:nvSpPr>
        <p:spPr/>
        <p:txBody>
          <a:bodyPr/>
          <a:lstStyle/>
          <a:p>
            <a:r>
              <a:rPr lang="de-DE" dirty="0"/>
              <a:t>Vb 2 Informationsgewinnung</a:t>
            </a:r>
          </a:p>
        </p:txBody>
      </p:sp>
      <p:sp>
        <p:nvSpPr>
          <p:cNvPr id="3" name="Textplatzhalter 2"/>
          <p:cNvSpPr>
            <a:spLocks noGrp="1"/>
          </p:cNvSpPr>
          <p:nvPr>
            <p:ph type="body" sz="quarter" idx="10"/>
          </p:nvPr>
        </p:nvSpPr>
        <p:spPr/>
        <p:txBody>
          <a:bodyPr/>
          <a:lstStyle/>
          <a:p>
            <a:r>
              <a:rPr lang="de-DE" dirty="0"/>
              <a:t>Arbeitsliste</a:t>
            </a:r>
          </a:p>
        </p:txBody>
      </p:sp>
      <p:sp>
        <p:nvSpPr>
          <p:cNvPr id="34" name="Abgerundetes Rechteck 2">
            <a:hlinkClick r:id="rId2" action="ppaction://hlinksldjump"/>
          </p:cNvPr>
          <p:cNvSpPr/>
          <p:nvPr/>
        </p:nvSpPr>
        <p:spPr>
          <a:xfrm>
            <a:off x="3408503" y="2400474"/>
            <a:ext cx="2808000" cy="612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Liste Informationsquellen</a:t>
            </a:r>
          </a:p>
        </p:txBody>
      </p:sp>
      <p:sp>
        <p:nvSpPr>
          <p:cNvPr id="35" name="Abgerundetes Rechteck 2">
            <a:hlinkClick r:id="rId3" action="ppaction://hlinksldjump"/>
          </p:cNvPr>
          <p:cNvSpPr/>
          <p:nvPr/>
        </p:nvSpPr>
        <p:spPr>
          <a:xfrm>
            <a:off x="3408503" y="3079155"/>
            <a:ext cx="2808000" cy="612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Checkliste Erkundung</a:t>
            </a:r>
          </a:p>
        </p:txBody>
      </p:sp>
      <p:sp>
        <p:nvSpPr>
          <p:cNvPr id="10" name="Abgerundetes Rechteck 2">
            <a:hlinkClick r:id="rId4" action="ppaction://hlinksldjump"/>
          </p:cNvPr>
          <p:cNvSpPr/>
          <p:nvPr/>
        </p:nvSpPr>
        <p:spPr>
          <a:xfrm>
            <a:off x="503238" y="9912102"/>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Arbeitslisten Vb 2</a:t>
            </a:r>
          </a:p>
        </p:txBody>
      </p:sp>
      <p:sp>
        <p:nvSpPr>
          <p:cNvPr id="11" name="Abgerundetes Rechteck 2">
            <a:hlinkClick r:id="rId5" action="ppaction://hlinksldjump"/>
          </p:cNvPr>
          <p:cNvSpPr/>
          <p:nvPr/>
        </p:nvSpPr>
        <p:spPr>
          <a:xfrm>
            <a:off x="503238" y="9202740"/>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Tree>
    <p:extLst>
      <p:ext uri="{BB962C8B-B14F-4D97-AF65-F5344CB8AC3E}">
        <p14:creationId xmlns:p14="http://schemas.microsoft.com/office/powerpoint/2010/main" val="1267177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Vb 2 Lage feststellen beurteilen </a:t>
            </a:r>
          </a:p>
        </p:txBody>
      </p:sp>
      <p:sp>
        <p:nvSpPr>
          <p:cNvPr id="6" name="Textplatzhalter 5"/>
          <p:cNvSpPr>
            <a:spLocks noGrp="1"/>
          </p:cNvSpPr>
          <p:nvPr>
            <p:ph type="body" sz="quarter" idx="10"/>
          </p:nvPr>
        </p:nvSpPr>
        <p:spPr/>
        <p:txBody>
          <a:bodyPr/>
          <a:lstStyle/>
          <a:p>
            <a:r>
              <a:rPr lang="de-DE" dirty="0"/>
              <a:t>Arbeitsliste</a:t>
            </a:r>
          </a:p>
        </p:txBody>
      </p:sp>
      <p:sp>
        <p:nvSpPr>
          <p:cNvPr id="7" name="Textplatzhalter 6"/>
          <p:cNvSpPr>
            <a:spLocks noGrp="1"/>
          </p:cNvSpPr>
          <p:nvPr>
            <p:ph type="body" sz="quarter" idx="11"/>
          </p:nvPr>
        </p:nvSpPr>
        <p:spPr>
          <a:xfrm>
            <a:off x="503238" y="1692418"/>
            <a:ext cx="6785654" cy="1905000"/>
          </a:xfrm>
        </p:spPr>
        <p:txBody>
          <a:bodyPr/>
          <a:lstStyle/>
          <a:p>
            <a:r>
              <a:rPr lang="de-DE" dirty="0"/>
              <a:t>Ziel: Informationsgleichstand für alle </a:t>
            </a:r>
          </a:p>
          <a:p>
            <a:r>
              <a:rPr lang="de-DE" dirty="0"/>
              <a:t>Lagedarstellung </a:t>
            </a:r>
          </a:p>
          <a:p>
            <a:pPr lvl="1"/>
            <a:r>
              <a:rPr lang="de-DE" dirty="0"/>
              <a:t>auf Zeitachse:</a:t>
            </a:r>
          </a:p>
          <a:p>
            <a:pPr lvl="2"/>
            <a:r>
              <a:rPr lang="de-DE" dirty="0"/>
              <a:t>Was ist geschehen, bereits veranlasst? </a:t>
            </a:r>
          </a:p>
          <a:p>
            <a:pPr lvl="2"/>
            <a:r>
              <a:rPr lang="de-DE" dirty="0"/>
              <a:t>Welche Entwicklung ist möglich, wird erwartet?</a:t>
            </a:r>
          </a:p>
          <a:p>
            <a:pPr lvl="2"/>
            <a:r>
              <a:rPr lang="de-DE" dirty="0"/>
              <a:t>Was ist jetzt </a:t>
            </a:r>
          </a:p>
          <a:p>
            <a:pPr lvl="3"/>
            <a:r>
              <a:rPr lang="de-DE" dirty="0"/>
              <a:t>zu klären (im Sinne Informationsgewinnung)?</a:t>
            </a:r>
          </a:p>
          <a:p>
            <a:r>
              <a:rPr lang="de-DE" dirty="0"/>
              <a:t>Visualisierung (möglichst intensiv!!) </a:t>
            </a:r>
          </a:p>
          <a:p>
            <a:pPr lvl="3"/>
            <a:r>
              <a:rPr lang="de-DE" dirty="0"/>
              <a:t>Flipcharts, Whiteboard </a:t>
            </a:r>
          </a:p>
          <a:p>
            <a:pPr lvl="3"/>
            <a:r>
              <a:rPr lang="de-DE" dirty="0"/>
              <a:t>elektronisch: PowerPoint, Bilder, Videos </a:t>
            </a:r>
          </a:p>
          <a:p>
            <a:r>
              <a:rPr lang="de-DE" dirty="0"/>
              <a:t>Lagevortrag </a:t>
            </a:r>
          </a:p>
          <a:p>
            <a:pPr lvl="2"/>
            <a:r>
              <a:rPr lang="de-DE" dirty="0"/>
              <a:t>Vortrag von Vb 2 Lage &amp; Dokumentation </a:t>
            </a:r>
          </a:p>
          <a:p>
            <a:pPr lvl="2"/>
            <a:r>
              <a:rPr lang="de-DE" dirty="0"/>
              <a:t>Ergänzungen, Aktualisierungen durch </a:t>
            </a:r>
          </a:p>
          <a:p>
            <a:pPr lvl="3"/>
            <a:r>
              <a:rPr lang="de-DE" dirty="0"/>
              <a:t>andere Stabsbereiche </a:t>
            </a:r>
          </a:p>
          <a:p>
            <a:pPr lvl="3"/>
            <a:r>
              <a:rPr lang="de-DE" dirty="0"/>
              <a:t>anwesende Verbindungspersonen, Fachberater </a:t>
            </a:r>
          </a:p>
          <a:p>
            <a:pPr lvl="2"/>
            <a:r>
              <a:rPr lang="de-DE" dirty="0"/>
              <a:t>Lage ggf. aktualisieren </a:t>
            </a:r>
          </a:p>
          <a:p>
            <a:pPr lvl="2"/>
            <a:r>
              <a:rPr lang="de-DE" dirty="0"/>
              <a:t>Informationsgleichstand sicherstellen</a:t>
            </a:r>
          </a:p>
          <a:p>
            <a:pPr lvl="3"/>
            <a:endParaRPr lang="de-DE" dirty="0"/>
          </a:p>
        </p:txBody>
      </p:sp>
      <p:sp>
        <p:nvSpPr>
          <p:cNvPr id="11" name="Abgerundetes Rechteck 2">
            <a:hlinkClick r:id="rId2" action="ppaction://hlinksldjump"/>
          </p:cNvPr>
          <p:cNvSpPr/>
          <p:nvPr/>
        </p:nvSpPr>
        <p:spPr>
          <a:xfrm>
            <a:off x="503238" y="10013700"/>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Arbeitslisten Vb 2</a:t>
            </a:r>
          </a:p>
        </p:txBody>
      </p:sp>
      <p:sp>
        <p:nvSpPr>
          <p:cNvPr id="12" name="Abgerundetes Rechteck 2">
            <a:hlinkClick r:id="rId3" action="ppaction://hlinksldjump"/>
          </p:cNvPr>
          <p:cNvSpPr/>
          <p:nvPr/>
        </p:nvSpPr>
        <p:spPr>
          <a:xfrm>
            <a:off x="503238" y="9304338"/>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Tree>
    <p:extLst>
      <p:ext uri="{BB962C8B-B14F-4D97-AF65-F5344CB8AC3E}">
        <p14:creationId xmlns:p14="http://schemas.microsoft.com/office/powerpoint/2010/main" val="1228243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Informationsquellen</a:t>
            </a:r>
          </a:p>
        </p:txBody>
      </p:sp>
      <p:sp>
        <p:nvSpPr>
          <p:cNvPr id="3" name="Textplatzhalter 2"/>
          <p:cNvSpPr>
            <a:spLocks noGrp="1"/>
          </p:cNvSpPr>
          <p:nvPr>
            <p:ph type="body" sz="quarter" idx="10"/>
          </p:nvPr>
        </p:nvSpPr>
        <p:spPr/>
        <p:txBody>
          <a:bodyPr/>
          <a:lstStyle/>
          <a:p>
            <a:r>
              <a:rPr lang="de-DE" dirty="0"/>
              <a:t>für Vb 2 / Vb 3 / S 5</a:t>
            </a:r>
          </a:p>
        </p:txBody>
      </p:sp>
      <p:sp>
        <p:nvSpPr>
          <p:cNvPr id="4" name="Textplatzhalter 3"/>
          <p:cNvSpPr>
            <a:spLocks noGrp="1"/>
          </p:cNvSpPr>
          <p:nvPr>
            <p:ph type="body" sz="quarter" idx="11"/>
          </p:nvPr>
        </p:nvSpPr>
        <p:spPr>
          <a:xfrm>
            <a:off x="503238" y="1692418"/>
            <a:ext cx="6805612" cy="1905000"/>
          </a:xfrm>
        </p:spPr>
        <p:txBody>
          <a:bodyPr/>
          <a:lstStyle/>
          <a:p>
            <a:pPr lvl="2"/>
            <a:r>
              <a:rPr lang="de-DE" dirty="0"/>
              <a:t>Eingehende Meldungen</a:t>
            </a:r>
          </a:p>
          <a:p>
            <a:pPr lvl="2"/>
            <a:r>
              <a:rPr lang="de-DE" dirty="0"/>
              <a:t>Vb 3 Bevölkerungsinformation und Medienarbeit </a:t>
            </a:r>
          </a:p>
          <a:p>
            <a:pPr lvl="2"/>
            <a:r>
              <a:rPr lang="de-DE" dirty="0"/>
              <a:t>S 2 Führungsgruppe Feuerwehr XXX</a:t>
            </a:r>
          </a:p>
          <a:p>
            <a:pPr lvl="2"/>
            <a:r>
              <a:rPr lang="de-DE" dirty="0"/>
              <a:t>Informations-Koordinatoren </a:t>
            </a:r>
          </a:p>
          <a:p>
            <a:pPr lvl="3"/>
            <a:r>
              <a:rPr lang="de-DE" dirty="0"/>
              <a:t>des Verwaltungsstabes des Landkreis XXX</a:t>
            </a:r>
          </a:p>
          <a:p>
            <a:pPr lvl="3"/>
            <a:r>
              <a:rPr lang="de-DE" dirty="0"/>
              <a:t>des Verwaltungsstabes des Regierungspräsidiums</a:t>
            </a:r>
          </a:p>
          <a:p>
            <a:pPr lvl="3"/>
            <a:r>
              <a:rPr lang="de-DE" dirty="0"/>
              <a:t>sonstiger über- und nachgeordneter Ebenen </a:t>
            </a:r>
          </a:p>
          <a:p>
            <a:pPr lvl="2"/>
            <a:r>
              <a:rPr lang="de-DE" dirty="0"/>
              <a:t>Polizei </a:t>
            </a:r>
          </a:p>
          <a:p>
            <a:pPr lvl="2"/>
            <a:r>
              <a:rPr lang="de-DE" dirty="0"/>
              <a:t>Integrierte Leitstelle XXX</a:t>
            </a:r>
          </a:p>
          <a:p>
            <a:pPr lvl="2"/>
            <a:r>
              <a:rPr lang="de-DE" dirty="0"/>
              <a:t>Onlinemedien </a:t>
            </a:r>
          </a:p>
          <a:p>
            <a:pPr lvl="3"/>
            <a:r>
              <a:rPr lang="de-DE" dirty="0"/>
              <a:t>Twitter, Facebook </a:t>
            </a:r>
          </a:p>
          <a:p>
            <a:pPr lvl="3"/>
            <a:r>
              <a:rPr lang="de-DE" dirty="0" err="1"/>
              <a:t>google</a:t>
            </a:r>
            <a:r>
              <a:rPr lang="de-DE" dirty="0"/>
              <a:t> </a:t>
            </a:r>
            <a:r>
              <a:rPr lang="de-DE" dirty="0" err="1"/>
              <a:t>news</a:t>
            </a:r>
            <a:r>
              <a:rPr lang="de-DE" dirty="0"/>
              <a:t>, lokale Zeitung </a:t>
            </a:r>
          </a:p>
          <a:p>
            <a:pPr lvl="2"/>
            <a:r>
              <a:rPr lang="de-DE" dirty="0"/>
              <a:t>Lagebesprechungen</a:t>
            </a:r>
          </a:p>
          <a:p>
            <a:pPr lvl="2"/>
            <a:r>
              <a:rPr lang="de-DE" dirty="0"/>
              <a:t>Erkunder </a:t>
            </a:r>
          </a:p>
          <a:p>
            <a:pPr lvl="2"/>
            <a:r>
              <a:rPr lang="de-DE" dirty="0"/>
              <a:t>Fachberater, Spezialisten, Experten </a:t>
            </a:r>
          </a:p>
          <a:p>
            <a:pPr lvl="2"/>
            <a:r>
              <a:rPr lang="de-DE" dirty="0"/>
              <a:t>Andere Stabsangehörige (Lagebesprechung!) </a:t>
            </a:r>
          </a:p>
          <a:p>
            <a:pPr lvl="2"/>
            <a:r>
              <a:rPr lang="de-DE" dirty="0"/>
              <a:t>Eigene Erkunder und Rechercheure </a:t>
            </a:r>
          </a:p>
          <a:p>
            <a:pPr lvl="2"/>
            <a:r>
              <a:rPr lang="de-DE" dirty="0"/>
              <a:t>Fachberater, Experten</a:t>
            </a:r>
          </a:p>
          <a:p>
            <a:pPr lvl="2"/>
            <a:r>
              <a:rPr lang="de-DE" dirty="0"/>
              <a:t>Fachinformation aus dem Internet, z.B. von</a:t>
            </a:r>
          </a:p>
          <a:p>
            <a:pPr lvl="3"/>
            <a:r>
              <a:rPr lang="de-DE" dirty="0"/>
              <a:t>Innenministerium Baden-Württemberg</a:t>
            </a:r>
          </a:p>
          <a:p>
            <a:pPr lvl="3"/>
            <a:r>
              <a:rPr lang="de-DE" dirty="0"/>
              <a:t>Bundesinnenministerium </a:t>
            </a:r>
          </a:p>
          <a:p>
            <a:pPr lvl="3"/>
            <a:r>
              <a:rPr lang="de-DE" dirty="0"/>
              <a:t>Landesfeuerwehrschule </a:t>
            </a:r>
          </a:p>
          <a:p>
            <a:pPr lvl="3"/>
            <a:r>
              <a:rPr lang="de-DE" dirty="0"/>
              <a:t>Bundesamt für Bevölkerungsschutz und Katastrophenhilfe </a:t>
            </a:r>
          </a:p>
          <a:p>
            <a:pPr lvl="2"/>
            <a:r>
              <a:rPr lang="de-DE" dirty="0"/>
              <a:t>Gesetze, Dienstvorschriften   </a:t>
            </a:r>
          </a:p>
          <a:p>
            <a:pPr lvl="0"/>
            <a:endParaRPr lang="de-DE" dirty="0"/>
          </a:p>
          <a:p>
            <a:endParaRPr lang="de-DE" dirty="0"/>
          </a:p>
        </p:txBody>
      </p:sp>
    </p:spTree>
    <p:extLst>
      <p:ext uri="{BB962C8B-B14F-4D97-AF65-F5344CB8AC3E}">
        <p14:creationId xmlns:p14="http://schemas.microsoft.com/office/powerpoint/2010/main" val="2740178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Checkliste Erkundung</a:t>
            </a:r>
          </a:p>
        </p:txBody>
      </p:sp>
      <p:sp>
        <p:nvSpPr>
          <p:cNvPr id="43" name="Textplatzhalter 42"/>
          <p:cNvSpPr>
            <a:spLocks noGrp="1"/>
          </p:cNvSpPr>
          <p:nvPr>
            <p:ph type="body" sz="quarter" idx="10"/>
          </p:nvPr>
        </p:nvSpPr>
        <p:spPr/>
        <p:txBody>
          <a:bodyPr/>
          <a:lstStyle/>
          <a:p>
            <a:r>
              <a:rPr lang="de-DE" dirty="0"/>
              <a:t>Vb 2 Lage und Dokumentation</a:t>
            </a:r>
          </a:p>
        </p:txBody>
      </p:sp>
      <p:sp>
        <p:nvSpPr>
          <p:cNvPr id="4" name="Textplatzhalter 3"/>
          <p:cNvSpPr>
            <a:spLocks noGrp="1"/>
          </p:cNvSpPr>
          <p:nvPr>
            <p:ph type="body" sz="quarter" idx="11"/>
          </p:nvPr>
        </p:nvSpPr>
        <p:spPr>
          <a:xfrm>
            <a:off x="503238" y="1692418"/>
            <a:ext cx="6805612" cy="1905000"/>
          </a:xfrm>
        </p:spPr>
        <p:txBody>
          <a:bodyPr/>
          <a:lstStyle/>
          <a:p>
            <a:pPr lvl="1"/>
            <a:r>
              <a:rPr lang="de-DE" dirty="0"/>
              <a:t>Ereignisspezifische Checklisten für die Erkundung finden sich unter den Führungsmaßnahmen zu den jeweiligen Ereignissen (z.B. Brandschaden, Hochwasser).</a:t>
            </a:r>
          </a:p>
          <a:p>
            <a:pPr lvl="1"/>
            <a:endParaRPr lang="de-DE" dirty="0"/>
          </a:p>
          <a:p>
            <a:r>
              <a:rPr lang="de-DE" dirty="0"/>
              <a:t>Generell sind folgende Fragen zu klären:</a:t>
            </a:r>
          </a:p>
          <a:p>
            <a:pPr lvl="2"/>
            <a:r>
              <a:rPr lang="de-DE" dirty="0"/>
              <a:t>Erste Übersicht verschaffen </a:t>
            </a:r>
          </a:p>
          <a:p>
            <a:pPr lvl="3"/>
            <a:r>
              <a:rPr lang="de-DE" dirty="0"/>
              <a:t>Was ist geschehen? </a:t>
            </a:r>
          </a:p>
          <a:p>
            <a:pPr lvl="3"/>
            <a:r>
              <a:rPr lang="de-DE" dirty="0"/>
              <a:t>Worum geht es? </a:t>
            </a:r>
          </a:p>
          <a:p>
            <a:pPr lvl="3"/>
            <a:r>
              <a:rPr lang="de-DE" dirty="0"/>
              <a:t>Welche Maßnahmen sind bereits getroffen?</a:t>
            </a:r>
          </a:p>
          <a:p>
            <a:pPr lvl="2"/>
            <a:r>
              <a:rPr lang="de-DE" dirty="0"/>
              <a:t>Unterstützungsbedarf des operativ-taktischen Bereiches (=Führungsgruppe der Feuerwehr)? </a:t>
            </a:r>
          </a:p>
          <a:p>
            <a:pPr lvl="2"/>
            <a:r>
              <a:rPr lang="de-DE" dirty="0"/>
              <a:t>Auswirkungen auf</a:t>
            </a:r>
          </a:p>
          <a:p>
            <a:pPr lvl="3"/>
            <a:r>
              <a:rPr lang="de-DE" dirty="0"/>
              <a:t>Menschen und Tiere?</a:t>
            </a:r>
          </a:p>
          <a:p>
            <a:pPr lvl="3"/>
            <a:r>
              <a:rPr lang="de-DE" dirty="0"/>
              <a:t>die öffentliche Sicherheit und Ordnung? </a:t>
            </a:r>
          </a:p>
          <a:p>
            <a:pPr lvl="3"/>
            <a:r>
              <a:rPr lang="de-DE" dirty="0"/>
              <a:t>kritische Infrastruktureinrichtungen? </a:t>
            </a:r>
          </a:p>
          <a:p>
            <a:pPr lvl="3"/>
            <a:r>
              <a:rPr lang="de-DE" dirty="0"/>
              <a:t>die natürliche Umwelt? </a:t>
            </a:r>
          </a:p>
          <a:p>
            <a:pPr lvl="3"/>
            <a:r>
              <a:rPr lang="de-DE" dirty="0"/>
              <a:t>wirtschaftliche Aktivitäten? </a:t>
            </a:r>
          </a:p>
          <a:p>
            <a:pPr lvl="3"/>
            <a:r>
              <a:rPr lang="de-DE" dirty="0"/>
              <a:t>das Kulturerbe und den Kulturbetrieb?</a:t>
            </a:r>
          </a:p>
          <a:p>
            <a:pPr lvl="2"/>
            <a:r>
              <a:rPr lang="de-DE" dirty="0"/>
              <a:t>Wirksamkeit bereits getroffener Maßnahmen </a:t>
            </a:r>
          </a:p>
          <a:p>
            <a:pPr lvl="1"/>
            <a:endParaRPr lang="de-DE" dirty="0"/>
          </a:p>
          <a:p>
            <a:pPr lvl="1"/>
            <a:endParaRPr lang="de-DE" dirty="0"/>
          </a:p>
          <a:p>
            <a:pPr lvl="2"/>
            <a:endParaRPr lang="de-DE" dirty="0"/>
          </a:p>
          <a:p>
            <a:pPr lvl="1"/>
            <a:endParaRPr lang="de-DE" dirty="0"/>
          </a:p>
          <a:p>
            <a:pPr lvl="1"/>
            <a:r>
              <a:rPr lang="de-DE" dirty="0"/>
              <a:t> </a:t>
            </a:r>
          </a:p>
          <a:p>
            <a:endParaRPr lang="de-DE" dirty="0"/>
          </a:p>
        </p:txBody>
      </p:sp>
      <p:sp>
        <p:nvSpPr>
          <p:cNvPr id="6" name="Abgerundetes Rechteck 2">
            <a:hlinkClick r:id="rId2" action="ppaction://hlinksldjump"/>
          </p:cNvPr>
          <p:cNvSpPr/>
          <p:nvPr/>
        </p:nvSpPr>
        <p:spPr>
          <a:xfrm>
            <a:off x="503238" y="9910346"/>
            <a:ext cx="6248468"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Formular Wirkungsanalyse</a:t>
            </a:r>
          </a:p>
        </p:txBody>
      </p:sp>
    </p:spTree>
    <p:extLst>
      <p:ext uri="{BB962C8B-B14F-4D97-AF65-F5344CB8AC3E}">
        <p14:creationId xmlns:p14="http://schemas.microsoft.com/office/powerpoint/2010/main" val="381541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3F711-E59C-4207-8B0C-950172E46B9E}"/>
              </a:ext>
            </a:extLst>
          </p:cNvPr>
          <p:cNvSpPr>
            <a:spLocks noGrp="1"/>
          </p:cNvSpPr>
          <p:nvPr>
            <p:ph type="title"/>
          </p:nvPr>
        </p:nvSpPr>
        <p:spPr/>
        <p:txBody>
          <a:bodyPr/>
          <a:lstStyle/>
          <a:p>
            <a:r>
              <a:rPr lang="de-DE" dirty="0"/>
              <a:t>Hinweise zum Gebrauch </a:t>
            </a:r>
          </a:p>
        </p:txBody>
      </p:sp>
      <p:sp>
        <p:nvSpPr>
          <p:cNvPr id="3" name="Textplatzhalter 2">
            <a:extLst>
              <a:ext uri="{FF2B5EF4-FFF2-40B4-BE49-F238E27FC236}">
                <a16:creationId xmlns:a16="http://schemas.microsoft.com/office/drawing/2014/main" id="{C4B9B367-E709-4931-9C2F-7ABA4CCB59B4}"/>
              </a:ext>
            </a:extLst>
          </p:cNvPr>
          <p:cNvSpPr>
            <a:spLocks noGrp="1"/>
          </p:cNvSpPr>
          <p:nvPr>
            <p:ph type="body" sz="quarter" idx="10"/>
          </p:nvPr>
        </p:nvSpPr>
        <p:spPr/>
        <p:txBody>
          <a:bodyPr/>
          <a:lstStyle/>
          <a:p>
            <a:r>
              <a:rPr lang="de-DE" dirty="0"/>
              <a:t>Dateiformate</a:t>
            </a:r>
          </a:p>
        </p:txBody>
      </p:sp>
      <p:sp>
        <p:nvSpPr>
          <p:cNvPr id="4" name="Textplatzhalter 3">
            <a:extLst>
              <a:ext uri="{FF2B5EF4-FFF2-40B4-BE49-F238E27FC236}">
                <a16:creationId xmlns:a16="http://schemas.microsoft.com/office/drawing/2014/main" id="{B5536CF0-42F0-4AD1-86DF-D3BD215CF72C}"/>
              </a:ext>
            </a:extLst>
          </p:cNvPr>
          <p:cNvSpPr>
            <a:spLocks noGrp="1"/>
          </p:cNvSpPr>
          <p:nvPr>
            <p:ph type="body" sz="quarter" idx="11"/>
          </p:nvPr>
        </p:nvSpPr>
        <p:spPr/>
        <p:txBody>
          <a:bodyPr/>
          <a:lstStyle/>
          <a:p>
            <a:r>
              <a:rPr lang="de-DE" b="0" dirty="0"/>
              <a:t>Wir empfehlen, den fertigen Plan nur im </a:t>
            </a:r>
            <a:r>
              <a:rPr lang="de-DE" b="0" dirty="0" err="1"/>
              <a:t>pdf-Format</a:t>
            </a:r>
            <a:r>
              <a:rPr lang="de-DE" b="0" dirty="0"/>
              <a:t> zu verteilen; dann sind versehentliche Änderungen ausgeschlossen. </a:t>
            </a:r>
          </a:p>
          <a:p>
            <a:endParaRPr lang="de-DE" b="0" dirty="0"/>
          </a:p>
          <a:p>
            <a:r>
              <a:rPr lang="de-DE" b="0" dirty="0"/>
              <a:t>Idealerweise erfolgt die Umwandlung von PowerPoint in eine pdf-Datei mit Adobe Acrobat. </a:t>
            </a:r>
          </a:p>
          <a:p>
            <a:endParaRPr lang="de-DE" b="0" dirty="0"/>
          </a:p>
          <a:p>
            <a:r>
              <a:rPr lang="de-DE" b="0" dirty="0"/>
              <a:t>In jedem Fall muss die Schrift Arial auf dem jeweiligen Rechner installiert sein. </a:t>
            </a:r>
          </a:p>
          <a:p>
            <a:endParaRPr lang="de-DE" b="0" dirty="0"/>
          </a:p>
          <a:p>
            <a:r>
              <a:rPr lang="de-DE" b="0" dirty="0"/>
              <a:t>pdf-Dateien können auch von den meisten Smartphones angezeigt werden. </a:t>
            </a:r>
          </a:p>
          <a:p>
            <a:endParaRPr lang="de-DE" b="0" dirty="0"/>
          </a:p>
          <a:p>
            <a:r>
              <a:rPr lang="de-DE" dirty="0"/>
              <a:t>Selbstverständlich sind auch Ausdrucke des Plans zu erstellen, falls die IT-Kommunikation nicht zur Verfügung steht, was bei Hochwasser nicht auszuschließen ist… </a:t>
            </a:r>
          </a:p>
        </p:txBody>
      </p:sp>
    </p:spTree>
    <p:extLst>
      <p:ext uri="{BB962C8B-B14F-4D97-AF65-F5344CB8AC3E}">
        <p14:creationId xmlns:p14="http://schemas.microsoft.com/office/powerpoint/2010/main" val="2966657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hlinkClick r:id="rId2" action="ppaction://hlinksldjump"/>
          </p:cNvPr>
          <p:cNvSpPr/>
          <p:nvPr/>
        </p:nvSpPr>
        <p:spPr>
          <a:xfrm>
            <a:off x="871220" y="1598932"/>
            <a:ext cx="5868988" cy="4915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39248" bIns="39248" numCol="1" spcCol="0" rtlCol="0" fromWordArt="0" anchor="t" anchorCtr="0" forceAA="0" compatLnSpc="1">
            <a:prstTxWarp prst="textNoShape">
              <a:avLst/>
            </a:prstTxWarp>
            <a:noAutofit/>
          </a:bodyPr>
          <a:lstStyle/>
          <a:p>
            <a:endParaRPr lang="de-DE" sz="1600" dirty="0">
              <a:solidFill>
                <a:schemeClr val="tx1"/>
              </a:solidFill>
              <a:latin typeface="Arial" panose="020B0604020202020204" pitchFamily="34" charset="0"/>
              <a:cs typeface="Arial" panose="020B0604020202020204" pitchFamily="34" charset="0"/>
            </a:endParaRPr>
          </a:p>
        </p:txBody>
      </p:sp>
      <p:sp>
        <p:nvSpPr>
          <p:cNvPr id="9" name="Titel 8"/>
          <p:cNvSpPr>
            <a:spLocks noGrp="1"/>
          </p:cNvSpPr>
          <p:nvPr>
            <p:ph type="title"/>
          </p:nvPr>
        </p:nvSpPr>
        <p:spPr/>
        <p:txBody>
          <a:bodyPr/>
          <a:lstStyle/>
          <a:p>
            <a:r>
              <a:rPr lang="de-DE" sz="1800" dirty="0"/>
              <a:t>Vb 3 Bevölkerungsinformation</a:t>
            </a:r>
            <a:br>
              <a:rPr lang="de-DE" sz="1800" dirty="0"/>
            </a:br>
            <a:r>
              <a:rPr lang="de-DE" sz="1800" dirty="0"/>
              <a:t> + Medienarbeit </a:t>
            </a:r>
          </a:p>
        </p:txBody>
      </p:sp>
      <p:sp>
        <p:nvSpPr>
          <p:cNvPr id="17" name="Textplatzhalter 16"/>
          <p:cNvSpPr>
            <a:spLocks noGrp="1"/>
          </p:cNvSpPr>
          <p:nvPr>
            <p:ph type="body" sz="quarter" idx="10"/>
          </p:nvPr>
        </p:nvSpPr>
        <p:spPr/>
        <p:txBody>
          <a:bodyPr/>
          <a:lstStyle/>
          <a:p>
            <a:r>
              <a:rPr lang="de-DE" dirty="0"/>
              <a:t>Übersicht</a:t>
            </a:r>
          </a:p>
        </p:txBody>
      </p:sp>
      <p:sp>
        <p:nvSpPr>
          <p:cNvPr id="14" name="Textplatzhalter 13"/>
          <p:cNvSpPr>
            <a:spLocks noGrp="1"/>
          </p:cNvSpPr>
          <p:nvPr>
            <p:ph type="body" sz="quarter" idx="11"/>
          </p:nvPr>
        </p:nvSpPr>
        <p:spPr>
          <a:xfrm>
            <a:off x="503238" y="1692418"/>
            <a:ext cx="6785654" cy="1905000"/>
          </a:xfrm>
        </p:spPr>
        <p:txBody>
          <a:bodyPr/>
          <a:lstStyle/>
          <a:p>
            <a:r>
              <a:rPr lang="de-DE" dirty="0"/>
              <a:t>Aufgaben</a:t>
            </a:r>
          </a:p>
          <a:p>
            <a:pPr lvl="2"/>
            <a:r>
              <a:rPr lang="de-DE" dirty="0"/>
              <a:t>Koordination der Presse- und Öffentlichkeitsarbeit</a:t>
            </a:r>
          </a:p>
          <a:p>
            <a:pPr lvl="2"/>
            <a:r>
              <a:rPr lang="de-DE" dirty="0"/>
              <a:t>Ggf. Einrichtung einer Bürgertelefons, Hotline </a:t>
            </a:r>
          </a:p>
          <a:p>
            <a:pPr lvl="2"/>
            <a:r>
              <a:rPr lang="de-DE" dirty="0"/>
              <a:t>Beobachtung und Auswertung der Medienlage einschließlich Soziale Medien </a:t>
            </a:r>
          </a:p>
          <a:p>
            <a:pPr lvl="2"/>
            <a:endParaRPr lang="de-DE" dirty="0"/>
          </a:p>
          <a:p>
            <a:pPr lvl="1"/>
            <a:endParaRPr lang="de-DE" dirty="0"/>
          </a:p>
          <a:p>
            <a:pPr lvl="1"/>
            <a:endParaRPr lang="de-DE" dirty="0"/>
          </a:p>
          <a:p>
            <a:pPr lvl="1"/>
            <a:endParaRPr lang="de-DE" dirty="0"/>
          </a:p>
          <a:p>
            <a:pPr lvl="1"/>
            <a:r>
              <a:rPr lang="de-DE" dirty="0"/>
              <a:t>Beachte: </a:t>
            </a:r>
          </a:p>
          <a:p>
            <a:r>
              <a:rPr lang="de-DE" dirty="0"/>
              <a:t>Dringende WARNUNGEN der Bevölkerung werden durch die Polizei an Rundfunk etc. weitergeleitet. </a:t>
            </a:r>
          </a:p>
          <a:p>
            <a:pPr lvl="1"/>
            <a:endParaRPr lang="de-DE" dirty="0"/>
          </a:p>
          <a:p>
            <a:endParaRPr lang="de-DE" dirty="0"/>
          </a:p>
          <a:p>
            <a:r>
              <a:rPr lang="de-DE" dirty="0"/>
              <a:t>Personelle Besetzung </a:t>
            </a:r>
          </a:p>
          <a:p>
            <a:pPr lvl="2"/>
            <a:r>
              <a:rPr lang="de-DE" dirty="0"/>
              <a:t>FB Öffentlichkeitsarbeit</a:t>
            </a:r>
          </a:p>
          <a:p>
            <a:pPr lvl="2"/>
            <a:r>
              <a:rPr lang="de-DE" dirty="0"/>
              <a:t>In der Anfangsphase und je nach Art des Ereignisses Unterstützung durch S 5 (Information) der </a:t>
            </a:r>
            <a:r>
              <a:rPr lang="de-DE" dirty="0">
                <a:hlinkClick r:id="rId3" action="ppaction://hlinksldjump"/>
              </a:rPr>
              <a:t>Führungsgruppe</a:t>
            </a:r>
            <a:endParaRPr lang="de-DE" dirty="0"/>
          </a:p>
          <a:p>
            <a:endParaRPr lang="de-DE" dirty="0"/>
          </a:p>
        </p:txBody>
      </p:sp>
      <p:sp>
        <p:nvSpPr>
          <p:cNvPr id="20" name="Abgerundetes Rechteck 2">
            <a:hlinkClick r:id="rId4" action="ppaction://hlinksldjump"/>
          </p:cNvPr>
          <p:cNvSpPr/>
          <p:nvPr/>
        </p:nvSpPr>
        <p:spPr>
          <a:xfrm>
            <a:off x="503238" y="9347980"/>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9845" rIns="72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Arbeitsliste Vb 3 </a:t>
            </a:r>
          </a:p>
        </p:txBody>
      </p:sp>
      <p:sp>
        <p:nvSpPr>
          <p:cNvPr id="21" name="Abgerundetes Rechteck 2">
            <a:hlinkClick r:id="rId5" action="ppaction://hlinksldjump"/>
          </p:cNvPr>
          <p:cNvSpPr/>
          <p:nvPr/>
        </p:nvSpPr>
        <p:spPr>
          <a:xfrm>
            <a:off x="503238" y="10006466"/>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9845" rIns="72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Verwaltungsstab </a:t>
            </a:r>
          </a:p>
        </p:txBody>
      </p:sp>
    </p:spTree>
    <p:extLst>
      <p:ext uri="{BB962C8B-B14F-4D97-AF65-F5344CB8AC3E}">
        <p14:creationId xmlns:p14="http://schemas.microsoft.com/office/powerpoint/2010/main" val="2723217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hlinkClick r:id="rId2" action="ppaction://hlinksldjump"/>
          </p:cNvPr>
          <p:cNvSpPr/>
          <p:nvPr/>
        </p:nvSpPr>
        <p:spPr>
          <a:xfrm>
            <a:off x="871220" y="1598932"/>
            <a:ext cx="5868988" cy="4915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39248" bIns="39248" numCol="1" spcCol="0" rtlCol="0" fromWordArt="0" anchor="t" anchorCtr="0" forceAA="0" compatLnSpc="1">
            <a:prstTxWarp prst="textNoShape">
              <a:avLst/>
            </a:prstTxWarp>
            <a:noAutofit/>
          </a:bodyPr>
          <a:lstStyle/>
          <a:p>
            <a:endParaRPr lang="de-DE" sz="1600" dirty="0">
              <a:solidFill>
                <a:schemeClr val="tx1"/>
              </a:solidFill>
              <a:latin typeface="Arial" panose="020B0604020202020204" pitchFamily="34" charset="0"/>
              <a:cs typeface="Arial" panose="020B0604020202020204" pitchFamily="34" charset="0"/>
            </a:endParaRPr>
          </a:p>
        </p:txBody>
      </p:sp>
      <p:sp>
        <p:nvSpPr>
          <p:cNvPr id="9" name="Titel 8"/>
          <p:cNvSpPr>
            <a:spLocks noGrp="1"/>
          </p:cNvSpPr>
          <p:nvPr>
            <p:ph type="title"/>
          </p:nvPr>
        </p:nvSpPr>
        <p:spPr/>
        <p:txBody>
          <a:bodyPr/>
          <a:lstStyle/>
          <a:p>
            <a:r>
              <a:rPr lang="de-DE" dirty="0" err="1"/>
              <a:t>Vb</a:t>
            </a:r>
            <a:r>
              <a:rPr lang="de-DE" dirty="0"/>
              <a:t> 3 </a:t>
            </a:r>
            <a:r>
              <a:rPr lang="de-DE" sz="2000" dirty="0"/>
              <a:t>Bevölkerungsinfo. + Medien</a:t>
            </a:r>
          </a:p>
        </p:txBody>
      </p:sp>
      <p:sp>
        <p:nvSpPr>
          <p:cNvPr id="17" name="Textplatzhalter 16"/>
          <p:cNvSpPr>
            <a:spLocks noGrp="1"/>
          </p:cNvSpPr>
          <p:nvPr>
            <p:ph type="body" sz="quarter" idx="10"/>
          </p:nvPr>
        </p:nvSpPr>
        <p:spPr/>
        <p:txBody>
          <a:bodyPr/>
          <a:lstStyle/>
          <a:p>
            <a:r>
              <a:rPr lang="de-DE" dirty="0"/>
              <a:t>Arbeitsliste</a:t>
            </a:r>
          </a:p>
        </p:txBody>
      </p:sp>
      <p:sp>
        <p:nvSpPr>
          <p:cNvPr id="14" name="Textplatzhalter 13"/>
          <p:cNvSpPr>
            <a:spLocks noGrp="1"/>
          </p:cNvSpPr>
          <p:nvPr>
            <p:ph type="body" sz="quarter" idx="11"/>
          </p:nvPr>
        </p:nvSpPr>
        <p:spPr>
          <a:xfrm>
            <a:off x="503238" y="1692418"/>
            <a:ext cx="6805612" cy="1905000"/>
          </a:xfrm>
        </p:spPr>
        <p:txBody>
          <a:bodyPr/>
          <a:lstStyle/>
          <a:p>
            <a:r>
              <a:rPr lang="de-DE" dirty="0"/>
              <a:t>Sprecher für Ereignis definieren </a:t>
            </a:r>
          </a:p>
          <a:p>
            <a:pPr marL="457200" lvl="2" indent="-457200">
              <a:buFont typeface="+mj-lt"/>
              <a:buAutoNum type="arabicPeriod"/>
            </a:pPr>
            <a:r>
              <a:rPr lang="de-DE" dirty="0"/>
              <a:t>(Ober)Bürgermeister</a:t>
            </a:r>
          </a:p>
          <a:p>
            <a:pPr marL="457200" lvl="2" indent="-457200">
              <a:buFont typeface="+mj-lt"/>
              <a:buAutoNum type="arabicPeriod"/>
            </a:pPr>
            <a:r>
              <a:rPr lang="de-DE" dirty="0"/>
              <a:t>Dezernatsleitungen</a:t>
            </a:r>
          </a:p>
          <a:p>
            <a:r>
              <a:rPr lang="de-DE" dirty="0"/>
              <a:t>Medienbetreuung</a:t>
            </a:r>
          </a:p>
          <a:p>
            <a:pPr lvl="2"/>
            <a:r>
              <a:rPr lang="de-DE" dirty="0"/>
              <a:t>Medienbetreuung am Ereignisort kann durch S 5 (Führungsgruppe Feuerwehr) übernommen werden. </a:t>
            </a:r>
          </a:p>
          <a:p>
            <a:pPr lvl="2"/>
            <a:r>
              <a:rPr lang="de-DE" dirty="0"/>
              <a:t>Möglichst frühzeitig Termin für Pressekonferenz bestimmen und bekanntgeben (um „Zeit zu gewinnen und Vorbereitung zu ermöglichen.) </a:t>
            </a:r>
          </a:p>
          <a:p>
            <a:pPr lvl="2"/>
            <a:endParaRPr lang="de-DE" dirty="0"/>
          </a:p>
          <a:p>
            <a:r>
              <a:rPr lang="de-DE" dirty="0"/>
              <a:t>Koordinieren mit </a:t>
            </a:r>
          </a:p>
          <a:p>
            <a:pPr lvl="2"/>
            <a:r>
              <a:rPr lang="de-DE" dirty="0"/>
              <a:t>mit S 5 der </a:t>
            </a:r>
            <a:r>
              <a:rPr lang="de-DE" dirty="0">
                <a:hlinkClick r:id="rId3" action="ppaction://hlinksldjump"/>
              </a:rPr>
              <a:t>Führungseinheit der Feuerwehr</a:t>
            </a:r>
            <a:endParaRPr lang="de-DE" dirty="0"/>
          </a:p>
          <a:p>
            <a:pPr lvl="2"/>
            <a:r>
              <a:rPr lang="de-DE" dirty="0"/>
              <a:t>Vb 3 Verwaltungsstab Landkreis XXX</a:t>
            </a:r>
          </a:p>
          <a:p>
            <a:pPr lvl="3"/>
            <a:r>
              <a:rPr lang="de-DE" dirty="0"/>
              <a:t>Sachgebiet S 5 des Vb 3 des Vw-Stabes LK RV</a:t>
            </a:r>
          </a:p>
          <a:p>
            <a:pPr lvl="2"/>
            <a:endParaRPr lang="de-DE" dirty="0"/>
          </a:p>
          <a:p>
            <a:r>
              <a:rPr lang="de-DE" dirty="0"/>
              <a:t>Information Bevölkerung </a:t>
            </a:r>
          </a:p>
          <a:p>
            <a:pPr lvl="2"/>
            <a:r>
              <a:rPr lang="de-DE" dirty="0"/>
              <a:t>Dringende Warnung via POLIZEI (wie Verkehrsfunk)</a:t>
            </a:r>
          </a:p>
          <a:p>
            <a:pPr lvl="2"/>
            <a:r>
              <a:rPr lang="de-DE" dirty="0"/>
              <a:t>Bürgertelefon, Infotelefon oder Hotline einrichten</a:t>
            </a:r>
          </a:p>
          <a:p>
            <a:pPr lvl="2"/>
            <a:r>
              <a:rPr lang="de-DE" dirty="0"/>
              <a:t>Je nach Lage: Bürgerbetreuer einsetzen </a:t>
            </a:r>
          </a:p>
          <a:p>
            <a:endParaRPr lang="de-DE" dirty="0"/>
          </a:p>
          <a:p>
            <a:r>
              <a:rPr lang="de-DE" dirty="0"/>
              <a:t>Beobachtung und Auswertung der Medienlage einschließlich Soziale Medien </a:t>
            </a:r>
          </a:p>
          <a:p>
            <a:endParaRPr lang="de-DE" dirty="0"/>
          </a:p>
        </p:txBody>
      </p:sp>
      <p:sp>
        <p:nvSpPr>
          <p:cNvPr id="10" name="Abgerundetes Rechteck 2">
            <a:hlinkClick r:id="rId4" action="ppaction://hlinksldjump"/>
          </p:cNvPr>
          <p:cNvSpPr/>
          <p:nvPr/>
        </p:nvSpPr>
        <p:spPr>
          <a:xfrm>
            <a:off x="503238" y="9345772"/>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9845" rIns="72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Liste Informationsquellen</a:t>
            </a:r>
          </a:p>
        </p:txBody>
      </p:sp>
      <p:sp>
        <p:nvSpPr>
          <p:cNvPr id="11" name="Abgerundetes Rechteck 2">
            <a:hlinkClick r:id="rId5" action="ppaction://hlinksldjump"/>
          </p:cNvPr>
          <p:cNvSpPr/>
          <p:nvPr/>
        </p:nvSpPr>
        <p:spPr>
          <a:xfrm>
            <a:off x="503238" y="10019166"/>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9845" rIns="72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Verwaltungsstab </a:t>
            </a:r>
          </a:p>
        </p:txBody>
      </p:sp>
    </p:spTree>
    <p:extLst>
      <p:ext uri="{BB962C8B-B14F-4D97-AF65-F5344CB8AC3E}">
        <p14:creationId xmlns:p14="http://schemas.microsoft.com/office/powerpoint/2010/main" val="2596940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Vb 4 Sicherheit + Ordnung</a:t>
            </a:r>
          </a:p>
        </p:txBody>
      </p:sp>
      <p:sp>
        <p:nvSpPr>
          <p:cNvPr id="4" name="Textplatzhalter 3">
            <a:extLst>
              <a:ext uri="{FF2B5EF4-FFF2-40B4-BE49-F238E27FC236}">
                <a16:creationId xmlns:a16="http://schemas.microsoft.com/office/drawing/2014/main" id="{058AF17D-13E8-4EF3-A614-39B1CC3EEB9E}"/>
              </a:ext>
            </a:extLst>
          </p:cNvPr>
          <p:cNvSpPr>
            <a:spLocks noGrp="1"/>
          </p:cNvSpPr>
          <p:nvPr>
            <p:ph type="body" sz="quarter" idx="10"/>
          </p:nvPr>
        </p:nvSpPr>
        <p:spPr/>
        <p:txBody>
          <a:bodyPr/>
          <a:lstStyle/>
          <a:p>
            <a:r>
              <a:rPr lang="de-DE" dirty="0"/>
              <a:t>Aufgaben</a:t>
            </a:r>
          </a:p>
        </p:txBody>
      </p:sp>
      <p:sp>
        <p:nvSpPr>
          <p:cNvPr id="7" name="Textplatzhalter 6">
            <a:extLst>
              <a:ext uri="{FF2B5EF4-FFF2-40B4-BE49-F238E27FC236}">
                <a16:creationId xmlns:a16="http://schemas.microsoft.com/office/drawing/2014/main" id="{7DE2C793-066C-4209-A5F8-9E5598544E8F}"/>
              </a:ext>
            </a:extLst>
          </p:cNvPr>
          <p:cNvSpPr>
            <a:spLocks noGrp="1"/>
          </p:cNvSpPr>
          <p:nvPr>
            <p:ph type="body" sz="quarter" idx="11"/>
          </p:nvPr>
        </p:nvSpPr>
        <p:spPr/>
        <p:txBody>
          <a:bodyPr/>
          <a:lstStyle/>
          <a:p>
            <a:pPr lvl="1"/>
            <a:r>
              <a:rPr lang="de-DE" b="1" dirty="0"/>
              <a:t>Aufgaben </a:t>
            </a:r>
          </a:p>
          <a:p>
            <a:pPr lvl="2"/>
            <a:r>
              <a:rPr lang="de-DE" dirty="0"/>
              <a:t>Direkte Information des (Ober-)Bürgermeisters</a:t>
            </a:r>
          </a:p>
          <a:p>
            <a:pPr lvl="2"/>
            <a:r>
              <a:rPr lang="de-DE" dirty="0"/>
              <a:t>Alle Funktionen der Ortspolizeibehörde</a:t>
            </a:r>
          </a:p>
          <a:p>
            <a:pPr lvl="2"/>
            <a:r>
              <a:rPr lang="de-DE" dirty="0"/>
              <a:t>Koordination mit </a:t>
            </a:r>
          </a:p>
          <a:p>
            <a:pPr lvl="3"/>
            <a:r>
              <a:rPr lang="de-DE" dirty="0"/>
              <a:t>Feuerwehrkommandant bzw. Führungsgruppe Feuerwehr </a:t>
            </a:r>
          </a:p>
          <a:p>
            <a:pPr lvl="3"/>
            <a:r>
              <a:rPr lang="de-DE" dirty="0"/>
              <a:t>Vollzugspolizei </a:t>
            </a:r>
          </a:p>
          <a:p>
            <a:pPr lvl="3"/>
            <a:r>
              <a:rPr lang="de-DE" dirty="0"/>
              <a:t>Vb 4 des Verwaltungsstabes des Landkreises</a:t>
            </a:r>
          </a:p>
          <a:p>
            <a:endParaRPr lang="de-DE" dirty="0"/>
          </a:p>
          <a:p>
            <a:pPr lvl="1"/>
            <a:endParaRPr lang="de-DE" dirty="0"/>
          </a:p>
          <a:p>
            <a:pPr lvl="1"/>
            <a:endParaRPr lang="de-DE" dirty="0"/>
          </a:p>
          <a:p>
            <a:r>
              <a:rPr lang="de-DE" dirty="0"/>
              <a:t>Personelle Besetzung </a:t>
            </a:r>
          </a:p>
          <a:p>
            <a:pPr lvl="1"/>
            <a:r>
              <a:rPr lang="de-DE" dirty="0"/>
              <a:t>Fachbereich Ordnung / Soziales</a:t>
            </a:r>
          </a:p>
          <a:p>
            <a:endParaRPr lang="de-DE" dirty="0"/>
          </a:p>
        </p:txBody>
      </p:sp>
      <p:sp>
        <p:nvSpPr>
          <p:cNvPr id="6" name="Abgerundetes Rechteck 2">
            <a:hlinkClick r:id="rId2" action="ppaction://hlinksldjump"/>
          </p:cNvPr>
          <p:cNvSpPr/>
          <p:nvPr/>
        </p:nvSpPr>
        <p:spPr>
          <a:xfrm>
            <a:off x="503238" y="9990138"/>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9845" rIns="72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Verwaltungsstab </a:t>
            </a:r>
          </a:p>
        </p:txBody>
      </p:sp>
    </p:spTree>
    <p:extLst>
      <p:ext uri="{BB962C8B-B14F-4D97-AF65-F5344CB8AC3E}">
        <p14:creationId xmlns:p14="http://schemas.microsoft.com/office/powerpoint/2010/main" val="206786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eck 49"/>
          <p:cNvSpPr/>
          <p:nvPr/>
        </p:nvSpPr>
        <p:spPr>
          <a:xfrm>
            <a:off x="4993450" y="3575124"/>
            <a:ext cx="278141" cy="158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ea typeface="Open Sans" panose="020B0604020202020204" charset="0"/>
              <a:cs typeface="Arial" panose="020B0604020202020204" pitchFamily="34" charset="0"/>
            </a:endParaRPr>
          </a:p>
        </p:txBody>
      </p:sp>
      <p:sp>
        <p:nvSpPr>
          <p:cNvPr id="40" name="Rechteck 39"/>
          <p:cNvSpPr/>
          <p:nvPr/>
        </p:nvSpPr>
        <p:spPr>
          <a:xfrm>
            <a:off x="2888718" y="3576792"/>
            <a:ext cx="278141" cy="158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ea typeface="Open Sans" panose="020B0604020202020204" charset="0"/>
              <a:cs typeface="Arial" panose="020B0604020202020204" pitchFamily="34" charset="0"/>
            </a:endParaRPr>
          </a:p>
        </p:txBody>
      </p:sp>
      <p:sp>
        <p:nvSpPr>
          <p:cNvPr id="9" name="Titel 8"/>
          <p:cNvSpPr>
            <a:spLocks noGrp="1"/>
          </p:cNvSpPr>
          <p:nvPr>
            <p:ph type="title"/>
          </p:nvPr>
        </p:nvSpPr>
        <p:spPr/>
        <p:txBody>
          <a:bodyPr/>
          <a:lstStyle/>
          <a:p>
            <a:r>
              <a:rPr lang="de-DE" dirty="0"/>
              <a:t>Führungseinheit</a:t>
            </a:r>
          </a:p>
        </p:txBody>
      </p:sp>
      <p:sp>
        <p:nvSpPr>
          <p:cNvPr id="6" name="Textplatzhalter 5"/>
          <p:cNvSpPr>
            <a:spLocks noGrp="1"/>
          </p:cNvSpPr>
          <p:nvPr>
            <p:ph type="body" sz="quarter" idx="10"/>
          </p:nvPr>
        </p:nvSpPr>
        <p:spPr/>
        <p:txBody>
          <a:bodyPr/>
          <a:lstStyle/>
          <a:p>
            <a:r>
              <a:rPr lang="de-DE" dirty="0"/>
              <a:t>der Feuerwehr</a:t>
            </a:r>
          </a:p>
        </p:txBody>
      </p:sp>
      <p:sp>
        <p:nvSpPr>
          <p:cNvPr id="4" name="Rechteck 3">
            <a:hlinkClick r:id="" action="ppaction://noaction"/>
          </p:cNvPr>
          <p:cNvSpPr/>
          <p:nvPr/>
        </p:nvSpPr>
        <p:spPr>
          <a:xfrm>
            <a:off x="775756" y="1673225"/>
            <a:ext cx="6240618" cy="1030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248" tIns="39248" rIns="39248" bIns="39248" numCol="1" spcCol="0" rtlCol="0" fromWordArt="0" anchor="t"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4020202020204" charset="0"/>
                <a:cs typeface="Arial" panose="020B0604020202020204" pitchFamily="34" charset="0"/>
              </a:rPr>
              <a:t>(Ober)Bürgermeister </a:t>
            </a:r>
          </a:p>
          <a:p>
            <a:pPr algn="ctr"/>
            <a:r>
              <a:rPr lang="de-DE" sz="1400" dirty="0">
                <a:solidFill>
                  <a:schemeClr val="tx1"/>
                </a:solidFill>
                <a:latin typeface="Arial" panose="020B0604020202020204" pitchFamily="34" charset="0"/>
                <a:ea typeface="Open Sans" panose="020B0604020202020204" charset="0"/>
                <a:cs typeface="Arial" panose="020B0604020202020204" pitchFamily="34" charset="0"/>
              </a:rPr>
              <a:t>Politisch gesamtverantwortliche Komponente</a:t>
            </a:r>
          </a:p>
          <a:p>
            <a:pPr algn="ctr"/>
            <a:r>
              <a:rPr lang="de-DE" sz="1400" dirty="0">
                <a:solidFill>
                  <a:schemeClr val="tx1"/>
                </a:solidFill>
                <a:latin typeface="Arial" panose="020B0604020202020204" pitchFamily="34" charset="0"/>
                <a:ea typeface="Open Sans" panose="020B0604020202020204" charset="0"/>
                <a:cs typeface="Arial" panose="020B0604020202020204" pitchFamily="34" charset="0"/>
              </a:rPr>
              <a:t>organisatorische Oberleitung </a:t>
            </a:r>
          </a:p>
        </p:txBody>
      </p:sp>
      <p:sp>
        <p:nvSpPr>
          <p:cNvPr id="23" name="Rechteck 22">
            <a:hlinkClick r:id="rId2" action="ppaction://hlinksldjump"/>
          </p:cNvPr>
          <p:cNvSpPr/>
          <p:nvPr/>
        </p:nvSpPr>
        <p:spPr>
          <a:xfrm>
            <a:off x="775756" y="3926043"/>
            <a:ext cx="828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9248" rIns="36000" bIns="39248"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S 1 </a:t>
            </a:r>
          </a:p>
        </p:txBody>
      </p:sp>
      <p:sp>
        <p:nvSpPr>
          <p:cNvPr id="24" name="Rechteck 23">
            <a:hlinkClick r:id="rId3" action="ppaction://hlinksldjump"/>
          </p:cNvPr>
          <p:cNvSpPr/>
          <p:nvPr/>
        </p:nvSpPr>
        <p:spPr>
          <a:xfrm>
            <a:off x="2940828" y="4650763"/>
            <a:ext cx="828000" cy="2052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49845" rIns="99690" bIns="49845"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Einsatz</a:t>
            </a:r>
          </a:p>
        </p:txBody>
      </p:sp>
      <p:cxnSp>
        <p:nvCxnSpPr>
          <p:cNvPr id="5" name="Verbinder: gewinkelt 4"/>
          <p:cNvCxnSpPr>
            <a:cxnSpLocks/>
            <a:stCxn id="17" idx="2"/>
            <a:endCxn id="23" idx="0"/>
          </p:cNvCxnSpPr>
          <p:nvPr/>
        </p:nvCxnSpPr>
        <p:spPr>
          <a:xfrm rot="5400000">
            <a:off x="2344058" y="2370789"/>
            <a:ext cx="400952" cy="2709556"/>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bgerundetes Rechteck 2">
            <a:hlinkClick r:id="rId4" action="ppaction://hlinksldjump"/>
          </p:cNvPr>
          <p:cNvSpPr/>
          <p:nvPr/>
        </p:nvSpPr>
        <p:spPr>
          <a:xfrm>
            <a:off x="503238" y="9990138"/>
            <a:ext cx="6247112"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9845" rIns="72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Führungsgruppe aktivieren</a:t>
            </a:r>
          </a:p>
        </p:txBody>
      </p:sp>
      <p:sp>
        <p:nvSpPr>
          <p:cNvPr id="59" name="Rechteck 58">
            <a:hlinkClick r:id="rId5" action="ppaction://hlinksldjump"/>
          </p:cNvPr>
          <p:cNvSpPr/>
          <p:nvPr/>
        </p:nvSpPr>
        <p:spPr>
          <a:xfrm>
            <a:off x="1858292" y="3926043"/>
            <a:ext cx="828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9248" rIns="36000" bIns="39248"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S 2 </a:t>
            </a:r>
          </a:p>
        </p:txBody>
      </p:sp>
      <p:sp>
        <p:nvSpPr>
          <p:cNvPr id="60" name="Rechteck 59">
            <a:hlinkClick r:id="rId3" action="ppaction://hlinksldjump"/>
          </p:cNvPr>
          <p:cNvSpPr/>
          <p:nvPr/>
        </p:nvSpPr>
        <p:spPr>
          <a:xfrm>
            <a:off x="2940828" y="3926043"/>
            <a:ext cx="828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9248" rIns="36000" bIns="39248"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S 3 </a:t>
            </a:r>
          </a:p>
        </p:txBody>
      </p:sp>
      <p:sp>
        <p:nvSpPr>
          <p:cNvPr id="61" name="Rechteck 60">
            <a:hlinkClick r:id="rId6" action="ppaction://hlinksldjump"/>
          </p:cNvPr>
          <p:cNvSpPr/>
          <p:nvPr/>
        </p:nvSpPr>
        <p:spPr>
          <a:xfrm>
            <a:off x="4023364" y="3926043"/>
            <a:ext cx="828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9248" rIns="36000" bIns="39248"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S 4 </a:t>
            </a:r>
          </a:p>
        </p:txBody>
      </p:sp>
      <p:sp>
        <p:nvSpPr>
          <p:cNvPr id="63" name="Rechteck 62">
            <a:hlinkClick r:id="rId7" action="ppaction://hlinksldjump"/>
          </p:cNvPr>
          <p:cNvSpPr/>
          <p:nvPr/>
        </p:nvSpPr>
        <p:spPr>
          <a:xfrm>
            <a:off x="6188438" y="3926043"/>
            <a:ext cx="828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9248" rIns="36000" bIns="39248"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S 6 </a:t>
            </a:r>
          </a:p>
        </p:txBody>
      </p:sp>
      <p:sp>
        <p:nvSpPr>
          <p:cNvPr id="74" name="Rechteck 73">
            <a:hlinkClick r:id="rId6" action="ppaction://hlinksldjump"/>
          </p:cNvPr>
          <p:cNvSpPr/>
          <p:nvPr/>
        </p:nvSpPr>
        <p:spPr>
          <a:xfrm>
            <a:off x="4023364" y="4650763"/>
            <a:ext cx="828000" cy="2052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49845" rIns="99690" bIns="49845"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Versorgung</a:t>
            </a:r>
          </a:p>
        </p:txBody>
      </p:sp>
      <p:sp>
        <p:nvSpPr>
          <p:cNvPr id="75" name="Rechteck 74">
            <a:hlinkClick r:id="rId8" action="ppaction://hlinksldjump"/>
          </p:cNvPr>
          <p:cNvSpPr/>
          <p:nvPr/>
        </p:nvSpPr>
        <p:spPr>
          <a:xfrm>
            <a:off x="5105900" y="4650763"/>
            <a:ext cx="828000" cy="2052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49845" rIns="99690" bIns="49845"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Presse und Medienarbeit</a:t>
            </a:r>
          </a:p>
        </p:txBody>
      </p:sp>
      <p:cxnSp>
        <p:nvCxnSpPr>
          <p:cNvPr id="86" name="Verbinder: gewinkelt 85"/>
          <p:cNvCxnSpPr>
            <a:cxnSpLocks/>
            <a:stCxn id="17" idx="2"/>
            <a:endCxn id="63" idx="0"/>
          </p:cNvCxnSpPr>
          <p:nvPr/>
        </p:nvCxnSpPr>
        <p:spPr>
          <a:xfrm rot="16200000" flipH="1">
            <a:off x="5050399" y="2374004"/>
            <a:ext cx="400952" cy="2703126"/>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Verbinder: gewinkelt 88"/>
          <p:cNvCxnSpPr>
            <a:cxnSpLocks/>
            <a:stCxn id="17" idx="2"/>
            <a:endCxn id="59" idx="0"/>
          </p:cNvCxnSpPr>
          <p:nvPr/>
        </p:nvCxnSpPr>
        <p:spPr>
          <a:xfrm rot="5400000">
            <a:off x="2885326" y="2912057"/>
            <a:ext cx="400952" cy="162702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Verbinder: gewinkelt 91"/>
          <p:cNvCxnSpPr>
            <a:cxnSpLocks/>
            <a:stCxn id="17" idx="2"/>
            <a:endCxn id="63" idx="0"/>
          </p:cNvCxnSpPr>
          <p:nvPr/>
        </p:nvCxnSpPr>
        <p:spPr>
          <a:xfrm rot="16200000" flipH="1">
            <a:off x="5050399" y="2374004"/>
            <a:ext cx="400952" cy="2703126"/>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r Verbinder 94"/>
          <p:cNvCxnSpPr>
            <a:cxnSpLocks/>
            <a:stCxn id="4" idx="2"/>
            <a:endCxn id="17" idx="0"/>
          </p:cNvCxnSpPr>
          <p:nvPr/>
        </p:nvCxnSpPr>
        <p:spPr>
          <a:xfrm>
            <a:off x="3896065" y="2703344"/>
            <a:ext cx="3247" cy="4113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Verbinder: gewinkelt 96"/>
          <p:cNvCxnSpPr>
            <a:cxnSpLocks/>
            <a:stCxn id="17" idx="2"/>
            <a:endCxn id="61" idx="0"/>
          </p:cNvCxnSpPr>
          <p:nvPr/>
        </p:nvCxnSpPr>
        <p:spPr>
          <a:xfrm rot="16200000" flipH="1">
            <a:off x="3967862" y="3456541"/>
            <a:ext cx="400952" cy="538052"/>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775756" y="3114675"/>
            <a:ext cx="6247112" cy="4104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248" tIns="39248" rIns="39248" bIns="39248"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4020202020204" charset="0"/>
                <a:cs typeface="Arial" panose="020B0604020202020204" pitchFamily="34" charset="0"/>
              </a:rPr>
              <a:t>Leiter des Technischen Einsatzes </a:t>
            </a:r>
          </a:p>
        </p:txBody>
      </p:sp>
      <p:sp>
        <p:nvSpPr>
          <p:cNvPr id="103" name="Textfeld 102">
            <a:hlinkClick r:id="rId9" action="ppaction://hlinksldjump"/>
          </p:cNvPr>
          <p:cNvSpPr txBox="1"/>
          <p:nvPr/>
        </p:nvSpPr>
        <p:spPr>
          <a:xfrm>
            <a:off x="775756" y="6865122"/>
            <a:ext cx="6221469" cy="83416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defPPr>
              <a:defRPr lang="en-US"/>
            </a:defPPr>
            <a:lvl1pPr algn="ctr">
              <a:defRPr b="1">
                <a:solidFill>
                  <a:schemeClr val="tx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ea typeface="Open Sans" panose="020B0604020202020204" charset="0"/>
              </a:rPr>
              <a:t>Fachberater</a:t>
            </a:r>
          </a:p>
          <a:p>
            <a:r>
              <a:rPr lang="de-DE" dirty="0">
                <a:ea typeface="Open Sans" panose="020B0604020202020204" charset="0"/>
              </a:rPr>
              <a:t>Verbindungspersonen</a:t>
            </a:r>
          </a:p>
        </p:txBody>
      </p:sp>
      <p:sp>
        <p:nvSpPr>
          <p:cNvPr id="57" name="Rechteck 56">
            <a:hlinkClick r:id="rId8" action="ppaction://hlinksldjump"/>
          </p:cNvPr>
          <p:cNvSpPr/>
          <p:nvPr/>
        </p:nvSpPr>
        <p:spPr>
          <a:xfrm>
            <a:off x="5105900" y="3926043"/>
            <a:ext cx="828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9248" rIns="36000" bIns="39248"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S 5 </a:t>
            </a:r>
          </a:p>
        </p:txBody>
      </p:sp>
      <p:cxnSp>
        <p:nvCxnSpPr>
          <p:cNvPr id="62" name="Verbinder: gewinkelt 61"/>
          <p:cNvCxnSpPr>
            <a:cxnSpLocks/>
            <a:stCxn id="17" idx="2"/>
            <a:endCxn id="60" idx="0"/>
          </p:cNvCxnSpPr>
          <p:nvPr/>
        </p:nvCxnSpPr>
        <p:spPr>
          <a:xfrm rot="5400000">
            <a:off x="3426594" y="3453325"/>
            <a:ext cx="400952" cy="54448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Verbinder: gewinkelt 63"/>
          <p:cNvCxnSpPr>
            <a:cxnSpLocks/>
            <a:stCxn id="17" idx="2"/>
            <a:endCxn id="57" idx="0"/>
          </p:cNvCxnSpPr>
          <p:nvPr/>
        </p:nvCxnSpPr>
        <p:spPr>
          <a:xfrm rot="16200000" flipH="1">
            <a:off x="4509130" y="2915273"/>
            <a:ext cx="400952" cy="162058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hteck 67">
            <a:hlinkClick r:id="rId7" action="ppaction://hlinksldjump"/>
          </p:cNvPr>
          <p:cNvSpPr/>
          <p:nvPr/>
        </p:nvSpPr>
        <p:spPr>
          <a:xfrm>
            <a:off x="6188438" y="4650763"/>
            <a:ext cx="828000" cy="2052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49845" rIns="99690" bIns="49845"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Information und Kommunikation </a:t>
            </a:r>
          </a:p>
        </p:txBody>
      </p:sp>
      <p:sp>
        <p:nvSpPr>
          <p:cNvPr id="31" name="Rechteck 30">
            <a:hlinkClick r:id="rId2" action="ppaction://hlinksldjump"/>
          </p:cNvPr>
          <p:cNvSpPr/>
          <p:nvPr/>
        </p:nvSpPr>
        <p:spPr>
          <a:xfrm>
            <a:off x="775756" y="4650763"/>
            <a:ext cx="828000" cy="2052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49845" rIns="99690" bIns="49845"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Personal /</a:t>
            </a:r>
            <a:br>
              <a:rPr lang="de-DE" b="1" dirty="0">
                <a:solidFill>
                  <a:schemeClr val="tx1"/>
                </a:solidFill>
                <a:latin typeface="Arial" panose="020B0604020202020204" pitchFamily="34" charset="0"/>
                <a:ea typeface="Open Sans" panose="020B0604020202020204" charset="0"/>
                <a:cs typeface="Arial" panose="020B0604020202020204" pitchFamily="34" charset="0"/>
              </a:rPr>
            </a:br>
            <a:r>
              <a:rPr lang="de-DE" b="1" dirty="0">
                <a:solidFill>
                  <a:schemeClr val="tx1"/>
                </a:solidFill>
                <a:latin typeface="Arial" panose="020B0604020202020204" pitchFamily="34" charset="0"/>
                <a:ea typeface="Open Sans" panose="020B0604020202020204" charset="0"/>
                <a:cs typeface="Arial" panose="020B0604020202020204" pitchFamily="34" charset="0"/>
              </a:rPr>
              <a:t>Innerer Dienst</a:t>
            </a:r>
          </a:p>
        </p:txBody>
      </p:sp>
      <p:sp>
        <p:nvSpPr>
          <p:cNvPr id="32" name="Rechteck 31">
            <a:hlinkClick r:id="rId5" action="ppaction://hlinksldjump"/>
          </p:cNvPr>
          <p:cNvSpPr/>
          <p:nvPr/>
        </p:nvSpPr>
        <p:spPr>
          <a:xfrm>
            <a:off x="1858292" y="4650763"/>
            <a:ext cx="828000" cy="2052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49845" rIns="99690" bIns="49845" numCol="1" spcCol="0" rtlCol="0" fromWordArt="0" anchor="ctr" anchorCtr="0" forceAA="0" compatLnSpc="1">
            <a:prstTxWarp prst="textNoShape">
              <a:avLst/>
            </a:prstTxWarp>
            <a:noAutofit/>
          </a:bodyPr>
          <a:lstStyle/>
          <a:p>
            <a:pPr algn="ctr"/>
            <a:r>
              <a:rPr lang="de-DE" b="1" dirty="0">
                <a:solidFill>
                  <a:schemeClr val="tx1"/>
                </a:solidFill>
                <a:latin typeface="Arial" panose="020B0604020202020204" pitchFamily="34" charset="0"/>
                <a:ea typeface="Open Sans" panose="020B0604020202020204" charset="0"/>
                <a:cs typeface="Arial" panose="020B0604020202020204" pitchFamily="34" charset="0"/>
              </a:rPr>
              <a:t>Lage</a:t>
            </a:r>
          </a:p>
        </p:txBody>
      </p:sp>
    </p:spTree>
    <p:extLst>
      <p:ext uri="{BB962C8B-B14F-4D97-AF65-F5344CB8AC3E}">
        <p14:creationId xmlns:p14="http://schemas.microsoft.com/office/powerpoint/2010/main" val="1804288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Führungsgruppe aktivieren</a:t>
            </a:r>
          </a:p>
        </p:txBody>
      </p:sp>
      <p:sp>
        <p:nvSpPr>
          <p:cNvPr id="8" name="Textplatzhalter 7"/>
          <p:cNvSpPr>
            <a:spLocks noGrp="1"/>
          </p:cNvSpPr>
          <p:nvPr>
            <p:ph type="body" sz="quarter" idx="10"/>
          </p:nvPr>
        </p:nvSpPr>
        <p:spPr/>
        <p:txBody>
          <a:bodyPr/>
          <a:lstStyle/>
          <a:p>
            <a:pPr lvl="1"/>
            <a:endParaRPr lang="de-DE"/>
          </a:p>
          <a:p>
            <a:pPr lvl="1"/>
            <a:endParaRPr lang="de-DE" dirty="0"/>
          </a:p>
        </p:txBody>
      </p:sp>
      <p:sp>
        <p:nvSpPr>
          <p:cNvPr id="10" name="Textplatzhalter 9"/>
          <p:cNvSpPr>
            <a:spLocks noGrp="1"/>
          </p:cNvSpPr>
          <p:nvPr>
            <p:ph type="body" sz="quarter" idx="11"/>
          </p:nvPr>
        </p:nvSpPr>
        <p:spPr>
          <a:xfrm>
            <a:off x="503238" y="1692418"/>
            <a:ext cx="6785654" cy="1905000"/>
          </a:xfrm>
        </p:spPr>
        <p:txBody>
          <a:bodyPr/>
          <a:lstStyle/>
          <a:p>
            <a:r>
              <a:rPr lang="de-DE" dirty="0"/>
              <a:t>Die Führungsgruppe wird aktiviert durch </a:t>
            </a:r>
          </a:p>
          <a:p>
            <a:pPr lvl="2"/>
            <a:r>
              <a:rPr lang="de-DE" dirty="0"/>
              <a:t>den Leiter des Technischen Einsatzes, </a:t>
            </a:r>
          </a:p>
          <a:p>
            <a:pPr lvl="2"/>
            <a:r>
              <a:rPr lang="de-DE" dirty="0"/>
              <a:t>nach Alarm- und Ausrückeordnung bei definierten Ereignisstichworten bzw. Gefahren-Abwehrstufen.</a:t>
            </a:r>
          </a:p>
        </p:txBody>
      </p:sp>
    </p:spTree>
    <p:extLst>
      <p:ext uri="{BB962C8B-B14F-4D97-AF65-F5344CB8AC3E}">
        <p14:creationId xmlns:p14="http://schemas.microsoft.com/office/powerpoint/2010/main" val="1840000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S 1</a:t>
            </a:r>
          </a:p>
        </p:txBody>
      </p:sp>
      <p:sp>
        <p:nvSpPr>
          <p:cNvPr id="2" name="Textplatzhalter 1"/>
          <p:cNvSpPr>
            <a:spLocks noGrp="1"/>
          </p:cNvSpPr>
          <p:nvPr>
            <p:ph type="body" sz="quarter" idx="10"/>
          </p:nvPr>
        </p:nvSpPr>
        <p:spPr/>
        <p:txBody>
          <a:bodyPr/>
          <a:lstStyle/>
          <a:p>
            <a:r>
              <a:rPr lang="de-DE" dirty="0"/>
              <a:t>Innerer Dienst</a:t>
            </a:r>
          </a:p>
        </p:txBody>
      </p:sp>
      <p:sp>
        <p:nvSpPr>
          <p:cNvPr id="6" name="Textplatzhalter 5"/>
          <p:cNvSpPr>
            <a:spLocks noGrp="1"/>
          </p:cNvSpPr>
          <p:nvPr>
            <p:ph type="body" sz="quarter" idx="11"/>
          </p:nvPr>
        </p:nvSpPr>
        <p:spPr>
          <a:xfrm>
            <a:off x="503238" y="1692418"/>
            <a:ext cx="6805612" cy="1905000"/>
          </a:xfrm>
        </p:spPr>
        <p:txBody>
          <a:bodyPr/>
          <a:lstStyle/>
          <a:p>
            <a:r>
              <a:rPr lang="de-DE" dirty="0"/>
              <a:t>Aufgaben </a:t>
            </a:r>
          </a:p>
          <a:p>
            <a:pPr lvl="2"/>
            <a:r>
              <a:rPr lang="de-DE" dirty="0"/>
              <a:t>Führen des inneren Dienstes</a:t>
            </a:r>
          </a:p>
          <a:p>
            <a:pPr lvl="2"/>
            <a:r>
              <a:rPr lang="de-DE" dirty="0"/>
              <a:t>Festlegen und Sicherstellen des Geschäftsablaufs</a:t>
            </a:r>
          </a:p>
          <a:p>
            <a:pPr lvl="2"/>
            <a:r>
              <a:rPr lang="de-DE" dirty="0"/>
              <a:t>Einrichten und Sichern der Führungsräume</a:t>
            </a:r>
          </a:p>
          <a:p>
            <a:pPr lvl="2"/>
            <a:r>
              <a:rPr lang="de-DE" dirty="0"/>
              <a:t>Bereitstellen der Ausstattung</a:t>
            </a:r>
          </a:p>
          <a:p>
            <a:pPr lvl="2"/>
            <a:r>
              <a:rPr lang="de-DE" dirty="0"/>
              <a:t>Bereitstellen der Einsatzkräfte</a:t>
            </a:r>
          </a:p>
          <a:p>
            <a:pPr lvl="2"/>
            <a:r>
              <a:rPr lang="de-DE" dirty="0"/>
              <a:t>Alarmieren von Einsatzkräften</a:t>
            </a:r>
          </a:p>
          <a:p>
            <a:pPr lvl="2"/>
            <a:r>
              <a:rPr lang="de-DE" dirty="0"/>
              <a:t>Heranziehen von Hilfskräften</a:t>
            </a:r>
          </a:p>
          <a:p>
            <a:pPr lvl="2"/>
            <a:r>
              <a:rPr lang="de-DE" dirty="0"/>
              <a:t>Alarmieren und anfordern von Dezernaten und Fachbereichen sowie externen Ämtern und Behörden, Organisationen</a:t>
            </a:r>
          </a:p>
          <a:p>
            <a:pPr lvl="2"/>
            <a:r>
              <a:rPr lang="de-DE" dirty="0"/>
              <a:t>Anfordern von fach-, orts- und betriebskundigen Personen</a:t>
            </a:r>
          </a:p>
          <a:p>
            <a:pPr lvl="2"/>
            <a:r>
              <a:rPr lang="de-DE" dirty="0"/>
              <a:t>Bereitstellen von Reserven</a:t>
            </a:r>
          </a:p>
          <a:p>
            <a:pPr lvl="2"/>
            <a:r>
              <a:rPr lang="de-DE" dirty="0"/>
              <a:t>Lotsenstellen für ortsunkundige Kräfte einrichten</a:t>
            </a:r>
          </a:p>
          <a:p>
            <a:pPr lvl="2"/>
            <a:r>
              <a:rPr lang="de-DE" dirty="0"/>
              <a:t>Einrichten von Bereitstellungsräumen</a:t>
            </a:r>
          </a:p>
          <a:p>
            <a:pPr lvl="2"/>
            <a:r>
              <a:rPr lang="de-DE" dirty="0"/>
              <a:t>Führen von Kräfteübersichten</a:t>
            </a:r>
          </a:p>
          <a:p>
            <a:endParaRPr lang="de-DE" dirty="0"/>
          </a:p>
        </p:txBody>
      </p:sp>
    </p:spTree>
    <p:extLst>
      <p:ext uri="{BB962C8B-B14F-4D97-AF65-F5344CB8AC3E}">
        <p14:creationId xmlns:p14="http://schemas.microsoft.com/office/powerpoint/2010/main" val="1215555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S 2</a:t>
            </a:r>
          </a:p>
        </p:txBody>
      </p:sp>
      <p:sp>
        <p:nvSpPr>
          <p:cNvPr id="2" name="Textplatzhalter 1"/>
          <p:cNvSpPr>
            <a:spLocks noGrp="1"/>
          </p:cNvSpPr>
          <p:nvPr>
            <p:ph type="body" sz="quarter" idx="10"/>
          </p:nvPr>
        </p:nvSpPr>
        <p:spPr/>
        <p:txBody>
          <a:bodyPr/>
          <a:lstStyle/>
          <a:p>
            <a:r>
              <a:rPr lang="de-DE"/>
              <a:t>Lage</a:t>
            </a:r>
            <a:endParaRPr lang="de-DE" dirty="0"/>
          </a:p>
        </p:txBody>
      </p:sp>
      <p:sp>
        <p:nvSpPr>
          <p:cNvPr id="6" name="Textplatzhalter 5"/>
          <p:cNvSpPr>
            <a:spLocks noGrp="1"/>
          </p:cNvSpPr>
          <p:nvPr>
            <p:ph type="body" sz="quarter" idx="11"/>
          </p:nvPr>
        </p:nvSpPr>
        <p:spPr>
          <a:xfrm>
            <a:off x="503238" y="1692418"/>
            <a:ext cx="6805612" cy="1905000"/>
          </a:xfrm>
        </p:spPr>
        <p:txBody>
          <a:bodyPr/>
          <a:lstStyle/>
          <a:p>
            <a:r>
              <a:rPr lang="de-DE" dirty="0"/>
              <a:t>Aufgaben </a:t>
            </a:r>
          </a:p>
          <a:p>
            <a:pPr lvl="2"/>
            <a:r>
              <a:rPr lang="de-DE" dirty="0"/>
              <a:t>Lagefeststellung</a:t>
            </a:r>
          </a:p>
          <a:p>
            <a:pPr lvl="3"/>
            <a:r>
              <a:rPr lang="de-DE" dirty="0"/>
              <a:t>Beschaffen von Informationen</a:t>
            </a:r>
          </a:p>
          <a:p>
            <a:pPr lvl="4"/>
            <a:r>
              <a:rPr lang="de-DE" dirty="0"/>
              <a:t>Einsetzen von Erkunderinnen oder Erkundern</a:t>
            </a:r>
          </a:p>
          <a:p>
            <a:pPr lvl="4"/>
            <a:r>
              <a:rPr lang="de-DE" dirty="0"/>
              <a:t>Anfordern von Lagemeldungen</a:t>
            </a:r>
          </a:p>
          <a:p>
            <a:pPr lvl="2"/>
            <a:r>
              <a:rPr lang="de-DE" dirty="0"/>
              <a:t>Auswerten und Bewerten von Informationen</a:t>
            </a:r>
          </a:p>
          <a:p>
            <a:pPr lvl="2"/>
            <a:r>
              <a:rPr lang="de-DE" dirty="0"/>
              <a:t>Lagedarstellung</a:t>
            </a:r>
          </a:p>
          <a:p>
            <a:pPr lvl="3"/>
            <a:r>
              <a:rPr lang="de-DE" dirty="0"/>
              <a:t>Führen einer Lagekarte</a:t>
            </a:r>
          </a:p>
          <a:p>
            <a:pPr lvl="3"/>
            <a:r>
              <a:rPr lang="de-DE" dirty="0"/>
              <a:t>Führen von Einsatzübersichten</a:t>
            </a:r>
          </a:p>
          <a:p>
            <a:pPr lvl="3"/>
            <a:r>
              <a:rPr lang="de-DE" dirty="0"/>
              <a:t>Beschreiben der Gefahrenlage</a:t>
            </a:r>
          </a:p>
          <a:p>
            <a:pPr lvl="3"/>
            <a:r>
              <a:rPr lang="de-DE" dirty="0"/>
              <a:t>Darstellen von Anzahl, Art, Umfang der Schäden</a:t>
            </a:r>
          </a:p>
          <a:p>
            <a:pPr lvl="3"/>
            <a:r>
              <a:rPr lang="de-DE" dirty="0"/>
              <a:t>Darstellen Einsatzabschnitte und -</a:t>
            </a:r>
            <a:r>
              <a:rPr lang="de-DE" dirty="0" err="1"/>
              <a:t>schwerpunkte</a:t>
            </a:r>
            <a:endParaRPr lang="de-DE" dirty="0"/>
          </a:p>
          <a:p>
            <a:pPr lvl="3"/>
            <a:r>
              <a:rPr lang="de-DE" dirty="0"/>
              <a:t>Darstellen der eingesetzten, bereitgestellten und noch erforderlichen Einsatzmittel und -kräfte</a:t>
            </a:r>
          </a:p>
          <a:p>
            <a:pPr lvl="2"/>
            <a:r>
              <a:rPr lang="de-DE" dirty="0"/>
              <a:t>Vorbereiten von Lagebesprechungen und Lagemeldungen</a:t>
            </a:r>
          </a:p>
          <a:p>
            <a:pPr lvl="1"/>
            <a:r>
              <a:rPr lang="de-DE" dirty="0"/>
              <a:t>Informieren</a:t>
            </a:r>
          </a:p>
          <a:p>
            <a:pPr lvl="3"/>
            <a:r>
              <a:rPr lang="de-DE" dirty="0"/>
              <a:t>Melden an vorgesetzte Stellen</a:t>
            </a:r>
          </a:p>
          <a:p>
            <a:pPr lvl="3"/>
            <a:r>
              <a:rPr lang="de-DE" dirty="0"/>
              <a:t>Unterrichten anderer Stellen </a:t>
            </a:r>
          </a:p>
          <a:p>
            <a:pPr lvl="2"/>
            <a:r>
              <a:rPr lang="de-DE" dirty="0"/>
              <a:t>Einsatzdokumentation</a:t>
            </a:r>
          </a:p>
          <a:p>
            <a:pPr lvl="3"/>
            <a:r>
              <a:rPr lang="de-DE" dirty="0"/>
              <a:t>Führen des Einsatztagebuches</a:t>
            </a:r>
          </a:p>
          <a:p>
            <a:pPr lvl="3"/>
            <a:r>
              <a:rPr lang="de-DE" dirty="0"/>
              <a:t>Sammeln, registrieren aller Informationsträger (Vordrucke, Tonbänder, Datenträger)</a:t>
            </a:r>
          </a:p>
          <a:p>
            <a:pPr lvl="3"/>
            <a:r>
              <a:rPr lang="de-DE" dirty="0"/>
              <a:t>Erstellen des Abschlussberichts</a:t>
            </a:r>
          </a:p>
          <a:p>
            <a:endParaRPr lang="de-DE" dirty="0"/>
          </a:p>
          <a:p>
            <a:endParaRPr lang="de-DE" dirty="0"/>
          </a:p>
        </p:txBody>
      </p:sp>
    </p:spTree>
    <p:extLst>
      <p:ext uri="{BB962C8B-B14F-4D97-AF65-F5344CB8AC3E}">
        <p14:creationId xmlns:p14="http://schemas.microsoft.com/office/powerpoint/2010/main" val="40101676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S 3</a:t>
            </a:r>
          </a:p>
        </p:txBody>
      </p:sp>
      <p:sp>
        <p:nvSpPr>
          <p:cNvPr id="2" name="Textplatzhalter 1"/>
          <p:cNvSpPr>
            <a:spLocks noGrp="1"/>
          </p:cNvSpPr>
          <p:nvPr>
            <p:ph type="body" sz="quarter" idx="10"/>
          </p:nvPr>
        </p:nvSpPr>
        <p:spPr/>
        <p:txBody>
          <a:bodyPr/>
          <a:lstStyle/>
          <a:p>
            <a:r>
              <a:rPr lang="de-DE"/>
              <a:t>Einsatz</a:t>
            </a:r>
            <a:endParaRPr lang="de-DE" dirty="0"/>
          </a:p>
        </p:txBody>
      </p:sp>
      <p:sp>
        <p:nvSpPr>
          <p:cNvPr id="6" name="Textplatzhalter 5"/>
          <p:cNvSpPr>
            <a:spLocks noGrp="1"/>
          </p:cNvSpPr>
          <p:nvPr>
            <p:ph type="body" sz="quarter" idx="11"/>
          </p:nvPr>
        </p:nvSpPr>
        <p:spPr>
          <a:xfrm>
            <a:off x="503238" y="1692418"/>
            <a:ext cx="6805612" cy="1905000"/>
          </a:xfrm>
        </p:spPr>
        <p:txBody>
          <a:bodyPr/>
          <a:lstStyle/>
          <a:p>
            <a:r>
              <a:rPr lang="de-DE" dirty="0"/>
              <a:t>Aufgaben </a:t>
            </a:r>
          </a:p>
          <a:p>
            <a:pPr lvl="2"/>
            <a:r>
              <a:rPr lang="de-DE" dirty="0"/>
              <a:t>Beurteilen der Lage</a:t>
            </a:r>
          </a:p>
          <a:p>
            <a:pPr lvl="2"/>
            <a:r>
              <a:rPr lang="de-DE" dirty="0"/>
              <a:t>Fassen des Entschlusses über die Einsatzdurchführung - zum Beispiel: </a:t>
            </a:r>
          </a:p>
          <a:p>
            <a:pPr lvl="3"/>
            <a:r>
              <a:rPr lang="de-DE" dirty="0"/>
              <a:t>Festlegen von Einsatzschwerpunkten</a:t>
            </a:r>
          </a:p>
          <a:p>
            <a:pPr lvl="3"/>
            <a:r>
              <a:rPr lang="de-DE" dirty="0"/>
              <a:t>Bestimmen erforderlicher Einsatzkräfte, Einsatzmittel und Reserven</a:t>
            </a:r>
          </a:p>
          <a:p>
            <a:pPr lvl="3"/>
            <a:r>
              <a:rPr lang="de-DE" dirty="0"/>
              <a:t>Festlegen der Befehlsstelle</a:t>
            </a:r>
          </a:p>
          <a:p>
            <a:pPr lvl="2"/>
            <a:r>
              <a:rPr lang="de-DE" dirty="0"/>
              <a:t>Bestimmen und Einweisen von Führungskräften – zum Beispiel: Einsatzabschnittsleiterinnen oder Einsatzabschnittsleiter</a:t>
            </a:r>
          </a:p>
          <a:p>
            <a:pPr lvl="2"/>
            <a:r>
              <a:rPr lang="de-DE" dirty="0"/>
              <a:t>Ordnen des Schadengebietes - zum Beispiel:</a:t>
            </a:r>
          </a:p>
          <a:p>
            <a:pPr lvl="3"/>
            <a:r>
              <a:rPr lang="de-DE" dirty="0"/>
              <a:t>Festlegen der Führungsorganisation</a:t>
            </a:r>
          </a:p>
          <a:p>
            <a:pPr lvl="3"/>
            <a:r>
              <a:rPr lang="de-DE" dirty="0"/>
              <a:t>Festlegen der Befehlsstelle</a:t>
            </a:r>
          </a:p>
          <a:p>
            <a:pPr lvl="3"/>
            <a:r>
              <a:rPr lang="de-DE" dirty="0"/>
              <a:t>Festlegen von Bereitstellungsräumen</a:t>
            </a:r>
          </a:p>
          <a:p>
            <a:pPr lvl="3"/>
            <a:r>
              <a:rPr lang="de-DE" dirty="0"/>
              <a:t>Einrichten von Sammelstellen - zum Beispiel:</a:t>
            </a:r>
          </a:p>
          <a:p>
            <a:pPr lvl="3"/>
            <a:r>
              <a:rPr lang="de-DE" dirty="0"/>
              <a:t>Verletztensammelstelle, Leichensammelstelle</a:t>
            </a:r>
          </a:p>
          <a:p>
            <a:pPr lvl="2"/>
            <a:r>
              <a:rPr lang="de-DE" dirty="0"/>
              <a:t>Anordnen von Absperrmaßnahmen</a:t>
            </a:r>
          </a:p>
          <a:p>
            <a:pPr lvl="2"/>
            <a:r>
              <a:rPr lang="de-DE" dirty="0"/>
              <a:t>Festlegen und Freihalten von An- / Abmarschwegen</a:t>
            </a:r>
          </a:p>
          <a:p>
            <a:pPr lvl="2"/>
            <a:r>
              <a:rPr lang="de-DE" dirty="0"/>
              <a:t>Zusammenarbeiten mit anderen BOS</a:t>
            </a:r>
          </a:p>
          <a:p>
            <a:pPr lvl="2"/>
            <a:r>
              <a:rPr lang="de-DE" dirty="0"/>
              <a:t>Durchführen von Lagebesprechungen</a:t>
            </a:r>
          </a:p>
          <a:p>
            <a:pPr lvl="2"/>
            <a:r>
              <a:rPr lang="de-DE" dirty="0"/>
              <a:t>Erteilen der Befehle</a:t>
            </a:r>
          </a:p>
          <a:p>
            <a:pPr lvl="2"/>
            <a:r>
              <a:rPr lang="de-DE" dirty="0"/>
              <a:t>Beaufsichtigen +  kontrollieren Einsatzdurchführung</a:t>
            </a:r>
          </a:p>
          <a:p>
            <a:pPr lvl="2"/>
            <a:r>
              <a:rPr lang="de-DE" dirty="0"/>
              <a:t>Veranlassen von Sofortmaßnahmen für gefährdete Bevölkerung - zum Beispiel: Warnung </a:t>
            </a:r>
          </a:p>
          <a:p>
            <a:pPr lvl="2"/>
            <a:r>
              <a:rPr lang="de-DE" dirty="0"/>
              <a:t>Mithilfe bei der Sicherung geborgener Sachwerte, beim Ermitteln der Schadenursache und der Täter, bei der Zeugenfeststellung und bei der Beweismittelsicherung</a:t>
            </a:r>
          </a:p>
          <a:p>
            <a:endParaRPr lang="de-DE" dirty="0"/>
          </a:p>
          <a:p>
            <a:endParaRPr lang="de-DE" dirty="0"/>
          </a:p>
        </p:txBody>
      </p:sp>
    </p:spTree>
    <p:extLst>
      <p:ext uri="{BB962C8B-B14F-4D97-AF65-F5344CB8AC3E}">
        <p14:creationId xmlns:p14="http://schemas.microsoft.com/office/powerpoint/2010/main" val="2159076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S 4</a:t>
            </a:r>
          </a:p>
        </p:txBody>
      </p:sp>
      <p:sp>
        <p:nvSpPr>
          <p:cNvPr id="2" name="Textplatzhalter 1"/>
          <p:cNvSpPr>
            <a:spLocks noGrp="1"/>
          </p:cNvSpPr>
          <p:nvPr>
            <p:ph type="body" sz="quarter" idx="10"/>
          </p:nvPr>
        </p:nvSpPr>
        <p:spPr/>
        <p:txBody>
          <a:bodyPr/>
          <a:lstStyle/>
          <a:p>
            <a:r>
              <a:rPr lang="de-DE" dirty="0"/>
              <a:t>Versorgung</a:t>
            </a:r>
          </a:p>
        </p:txBody>
      </p:sp>
      <p:sp>
        <p:nvSpPr>
          <p:cNvPr id="17" name="Textplatzhalter 16"/>
          <p:cNvSpPr>
            <a:spLocks noGrp="1"/>
          </p:cNvSpPr>
          <p:nvPr>
            <p:ph type="body" sz="quarter" idx="11"/>
          </p:nvPr>
        </p:nvSpPr>
        <p:spPr>
          <a:xfrm>
            <a:off x="503238" y="1692418"/>
            <a:ext cx="6805612" cy="1905000"/>
          </a:xfrm>
        </p:spPr>
        <p:txBody>
          <a:bodyPr/>
          <a:lstStyle/>
          <a:p>
            <a:r>
              <a:rPr lang="de-DE" dirty="0"/>
              <a:t>Aufgaben</a:t>
            </a:r>
          </a:p>
          <a:p>
            <a:pPr lvl="2"/>
            <a:r>
              <a:rPr lang="de-DE" dirty="0"/>
              <a:t>Anfordern weiterer Einsatzmittel</a:t>
            </a:r>
          </a:p>
          <a:p>
            <a:pPr lvl="2"/>
            <a:r>
              <a:rPr lang="de-DE" dirty="0"/>
              <a:t>Heranziehen von Hilfsmitteln - zum Beispiel: Baustoffe, Abstützmaterial, Lastkraftwagen,</a:t>
            </a:r>
          </a:p>
          <a:p>
            <a:pPr lvl="2"/>
            <a:r>
              <a:rPr lang="de-DE" dirty="0"/>
              <a:t>Tankkraftwagen, Räum- und Hebegeräte</a:t>
            </a:r>
          </a:p>
          <a:p>
            <a:pPr lvl="2"/>
            <a:r>
              <a:rPr lang="de-DE" dirty="0"/>
              <a:t>Bereitstellen von Verbrauchsgütern und Einsatzmitteln - zum Beispiel: Wasserversorgung, Löschmittel, Atemschutzgeräte, Kraftstoffe</a:t>
            </a:r>
          </a:p>
          <a:p>
            <a:pPr lvl="2"/>
            <a:r>
              <a:rPr lang="de-DE" dirty="0"/>
              <a:t>Bereitstellen und zuführen der Verpflegung</a:t>
            </a:r>
          </a:p>
          <a:p>
            <a:pPr lvl="2"/>
            <a:r>
              <a:rPr lang="de-DE" dirty="0"/>
              <a:t>Sicherstellen der Materialerhaltung für Gerät</a:t>
            </a:r>
          </a:p>
          <a:p>
            <a:pPr lvl="2"/>
            <a:r>
              <a:rPr lang="de-DE" dirty="0"/>
              <a:t>Festlegen der Versorgungsorganisation</a:t>
            </a:r>
          </a:p>
          <a:p>
            <a:pPr lvl="2"/>
            <a:r>
              <a:rPr lang="de-DE" dirty="0"/>
              <a:t>Bereitstellen von Rettungsmitteln zum Eigenschutz der Einsatzkräfte</a:t>
            </a:r>
          </a:p>
          <a:p>
            <a:pPr lvl="2"/>
            <a:r>
              <a:rPr lang="de-DE" dirty="0"/>
              <a:t>Bereitstellen von Unterkünften für Einsatzkräfte</a:t>
            </a:r>
          </a:p>
          <a:p>
            <a:endParaRPr lang="de-DE" dirty="0"/>
          </a:p>
          <a:p>
            <a:endParaRPr lang="de-DE" dirty="0"/>
          </a:p>
        </p:txBody>
      </p:sp>
    </p:spTree>
    <p:extLst>
      <p:ext uri="{BB962C8B-B14F-4D97-AF65-F5344CB8AC3E}">
        <p14:creationId xmlns:p14="http://schemas.microsoft.com/office/powerpoint/2010/main" val="32152910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S 5</a:t>
            </a:r>
          </a:p>
        </p:txBody>
      </p:sp>
      <p:sp>
        <p:nvSpPr>
          <p:cNvPr id="2" name="Textplatzhalter 1"/>
          <p:cNvSpPr>
            <a:spLocks noGrp="1"/>
          </p:cNvSpPr>
          <p:nvPr>
            <p:ph type="body" sz="quarter" idx="10"/>
          </p:nvPr>
        </p:nvSpPr>
        <p:spPr/>
        <p:txBody>
          <a:bodyPr/>
          <a:lstStyle/>
          <a:p>
            <a:r>
              <a:rPr lang="de-DE"/>
              <a:t>Presse und Medienarbeit</a:t>
            </a:r>
            <a:endParaRPr lang="de-DE" dirty="0"/>
          </a:p>
        </p:txBody>
      </p:sp>
      <p:sp>
        <p:nvSpPr>
          <p:cNvPr id="6" name="Textplatzhalter 5"/>
          <p:cNvSpPr>
            <a:spLocks noGrp="1"/>
          </p:cNvSpPr>
          <p:nvPr>
            <p:ph type="body" sz="quarter" idx="11"/>
          </p:nvPr>
        </p:nvSpPr>
        <p:spPr>
          <a:xfrm>
            <a:off x="503238" y="1692418"/>
            <a:ext cx="6785654" cy="1905000"/>
          </a:xfrm>
        </p:spPr>
        <p:txBody>
          <a:bodyPr/>
          <a:lstStyle/>
          <a:p>
            <a:r>
              <a:rPr lang="de-DE" dirty="0"/>
              <a:t>Presse- und Medieninformationen</a:t>
            </a:r>
          </a:p>
          <a:p>
            <a:pPr lvl="2"/>
            <a:r>
              <a:rPr lang="de-DE" dirty="0"/>
              <a:t>Sammeln, auswählen und aufbereiten von Informationen aus dem Einsatz</a:t>
            </a:r>
          </a:p>
          <a:p>
            <a:pPr lvl="2"/>
            <a:r>
              <a:rPr lang="de-DE" dirty="0"/>
              <a:t>Erfassen, dokumentieren und auswerten der Presse- und Medienlage</a:t>
            </a:r>
          </a:p>
          <a:p>
            <a:pPr lvl="2"/>
            <a:r>
              <a:rPr lang="de-DE" dirty="0"/>
              <a:t>Erstellen von Presse- und Medieninformationen</a:t>
            </a:r>
          </a:p>
          <a:p>
            <a:endParaRPr lang="de-DE" dirty="0"/>
          </a:p>
          <a:p>
            <a:r>
              <a:rPr lang="de-DE" dirty="0"/>
              <a:t>Presse- und Medienbetreuung</a:t>
            </a:r>
          </a:p>
          <a:p>
            <a:pPr lvl="2"/>
            <a:r>
              <a:rPr lang="de-DE" dirty="0"/>
              <a:t>Informieren, führen und unterbringen der Presse- und Medienvertreterinnen und -vertreter</a:t>
            </a:r>
          </a:p>
          <a:p>
            <a:pPr lvl="2"/>
            <a:r>
              <a:rPr lang="de-DE" dirty="0"/>
              <a:t>Vorbereiten und durchführen von Presse- und Medienkonferenzen</a:t>
            </a:r>
          </a:p>
          <a:p>
            <a:endParaRPr lang="de-DE" dirty="0"/>
          </a:p>
          <a:p>
            <a:r>
              <a:rPr lang="de-DE" dirty="0"/>
              <a:t>Presse- und Medienkoordination</a:t>
            </a:r>
          </a:p>
          <a:p>
            <a:pPr lvl="2"/>
            <a:r>
              <a:rPr lang="de-DE" dirty="0"/>
              <a:t>Bündeln, abstimmen und steuern der Presse- und Medienarbeit. Zum Beispiel mit den Pressesprecherinnen und -sprechern von anderen beteiligten Behörden, betroffener Betriebe und insbesondere der Polizei</a:t>
            </a:r>
          </a:p>
          <a:p>
            <a:pPr lvl="2"/>
            <a:r>
              <a:rPr lang="de-DE" dirty="0"/>
              <a:t>Halten des ständigen Kontakts mit Presse und Medien</a:t>
            </a:r>
          </a:p>
          <a:p>
            <a:endParaRPr lang="de-DE" dirty="0"/>
          </a:p>
          <a:p>
            <a:r>
              <a:rPr lang="de-DE" dirty="0"/>
              <a:t>Presse- und Medieneinbindung in die Schadenbekämpfung einbinden</a:t>
            </a:r>
          </a:p>
          <a:p>
            <a:pPr lvl="2"/>
            <a:r>
              <a:rPr lang="de-DE" dirty="0"/>
              <a:t>Veranlassen + betreuen von Informationstelefonen</a:t>
            </a:r>
          </a:p>
          <a:p>
            <a:pPr lvl="2"/>
            <a:r>
              <a:rPr lang="de-DE" dirty="0"/>
              <a:t>Veranlassen von Warn- und Suchhinweisen für die Bevölkerung</a:t>
            </a:r>
          </a:p>
          <a:p>
            <a:endParaRPr lang="de-DE" dirty="0"/>
          </a:p>
        </p:txBody>
      </p:sp>
    </p:spTree>
    <p:extLst>
      <p:ext uri="{BB962C8B-B14F-4D97-AF65-F5344CB8AC3E}">
        <p14:creationId xmlns:p14="http://schemas.microsoft.com/office/powerpoint/2010/main" val="389246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61AA6-FD27-4F0E-885D-6EC4CCB6A7CE}"/>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Versionsnachweis </a:t>
            </a:r>
          </a:p>
        </p:txBody>
      </p:sp>
      <p:sp>
        <p:nvSpPr>
          <p:cNvPr id="3" name="Textplatzhalter 2">
            <a:extLst>
              <a:ext uri="{FF2B5EF4-FFF2-40B4-BE49-F238E27FC236}">
                <a16:creationId xmlns:a16="http://schemas.microsoft.com/office/drawing/2014/main" id="{1228B7A5-EDA2-48C6-B426-01787F73E717}"/>
              </a:ext>
            </a:extLst>
          </p:cNvPr>
          <p:cNvSpPr>
            <a:spLocks noGrp="1"/>
          </p:cNvSpPr>
          <p:nvPr>
            <p:ph type="body" sz="quarter" idx="10"/>
          </p:nvPr>
        </p:nvSpPr>
        <p:spPr/>
        <p:txBody>
          <a:bodyPr/>
          <a:lstStyle/>
          <a:p>
            <a:endParaRPr lang="de-DE"/>
          </a:p>
        </p:txBody>
      </p:sp>
      <p:graphicFrame>
        <p:nvGraphicFramePr>
          <p:cNvPr id="5" name="Tabelle 4">
            <a:extLst>
              <a:ext uri="{FF2B5EF4-FFF2-40B4-BE49-F238E27FC236}">
                <a16:creationId xmlns:a16="http://schemas.microsoft.com/office/drawing/2014/main" id="{C6FEB5E1-D7EC-4F1A-AF0E-A915006AEA56}"/>
              </a:ext>
            </a:extLst>
          </p:cNvPr>
          <p:cNvGraphicFramePr>
            <a:graphicFrameLocks noGrp="1"/>
          </p:cNvGraphicFramePr>
          <p:nvPr>
            <p:extLst>
              <p:ext uri="{D42A27DB-BD31-4B8C-83A1-F6EECF244321}">
                <p14:modId xmlns:p14="http://schemas.microsoft.com/office/powerpoint/2010/main" val="3326535782"/>
              </p:ext>
            </p:extLst>
          </p:nvPr>
        </p:nvGraphicFramePr>
        <p:xfrm>
          <a:off x="503238" y="1673225"/>
          <a:ext cx="6794033" cy="2225040"/>
        </p:xfrm>
        <a:graphic>
          <a:graphicData uri="http://schemas.openxmlformats.org/drawingml/2006/table">
            <a:tbl>
              <a:tblPr firstRow="1" bandRow="1">
                <a:tableStyleId>{5940675A-B579-460E-94D1-54222C63F5DA}</a:tableStyleId>
              </a:tblPr>
              <a:tblGrid>
                <a:gridCol w="1283229">
                  <a:extLst>
                    <a:ext uri="{9D8B030D-6E8A-4147-A177-3AD203B41FA5}">
                      <a16:colId xmlns:a16="http://schemas.microsoft.com/office/drawing/2014/main" val="2792214698"/>
                    </a:ext>
                  </a:extLst>
                </a:gridCol>
                <a:gridCol w="3924051">
                  <a:extLst>
                    <a:ext uri="{9D8B030D-6E8A-4147-A177-3AD203B41FA5}">
                      <a16:colId xmlns:a16="http://schemas.microsoft.com/office/drawing/2014/main" val="3471183580"/>
                    </a:ext>
                  </a:extLst>
                </a:gridCol>
                <a:gridCol w="1586753">
                  <a:extLst>
                    <a:ext uri="{9D8B030D-6E8A-4147-A177-3AD203B41FA5}">
                      <a16:colId xmlns:a16="http://schemas.microsoft.com/office/drawing/2014/main" val="123504764"/>
                    </a:ext>
                  </a:extLst>
                </a:gridCol>
              </a:tblGrid>
              <a:tr h="370840">
                <a:tc>
                  <a: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Version</a:t>
                      </a:r>
                    </a:p>
                  </a:txBody>
                  <a:tcPr/>
                </a:tc>
                <a:tc>
                  <a: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Bearbeiter</a:t>
                      </a:r>
                    </a:p>
                  </a:txBody>
                  <a:tcPr/>
                </a:tc>
                <a:tc>
                  <a: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Datum</a:t>
                      </a:r>
                    </a:p>
                  </a:txBody>
                  <a:tcPr/>
                </a:tc>
                <a:extLst>
                  <a:ext uri="{0D108BD9-81ED-4DB2-BD59-A6C34878D82A}">
                    <a16:rowId xmlns:a16="http://schemas.microsoft.com/office/drawing/2014/main" val="833177402"/>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901266494"/>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587695904"/>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992839373"/>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271414568"/>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de-DE">
                          <a:latin typeface="Open Sans" panose="020B0606030504020204" pitchFamily="34" charset="0"/>
                          <a:ea typeface="Open Sans" panose="020B0606030504020204" pitchFamily="34" charset="0"/>
                          <a:cs typeface="Open Sans" panose="020B0606030504020204" pitchFamily="34" charset="0"/>
                        </a:rPr>
                        <a:t>  </a:t>
                      </a:r>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82496902"/>
                  </a:ext>
                </a:extLst>
              </a:tr>
            </a:tbl>
          </a:graphicData>
        </a:graphic>
      </p:graphicFrame>
      <p:sp>
        <p:nvSpPr>
          <p:cNvPr id="10" name="Textfeld 9">
            <a:extLst>
              <a:ext uri="{FF2B5EF4-FFF2-40B4-BE49-F238E27FC236}">
                <a16:creationId xmlns:a16="http://schemas.microsoft.com/office/drawing/2014/main" id="{6919A290-E38B-4F38-AEAE-667A1A1BE5BE}"/>
              </a:ext>
            </a:extLst>
          </p:cNvPr>
          <p:cNvSpPr txBox="1"/>
          <p:nvPr/>
        </p:nvSpPr>
        <p:spPr>
          <a:xfrm>
            <a:off x="2051050" y="4527725"/>
            <a:ext cx="1490578" cy="369332"/>
          </a:xfrm>
          <a:prstGeom prst="rect">
            <a:avLst/>
          </a:prstGeom>
          <a:solidFill>
            <a:srgbClr val="FFFF00"/>
          </a:solidFill>
        </p:spPr>
        <p:txBody>
          <a:bodyPr wrap="square" rtlCol="0">
            <a:spAutoFit/>
          </a:bodyPr>
          <a:lstStyle/>
          <a:p>
            <a:pPr algn="ctr"/>
            <a:r>
              <a:rPr lang="de-DE" dirty="0">
                <a:latin typeface="Arial" panose="020B0604020202020204" pitchFamily="34" charset="0"/>
                <a:ea typeface="Open Sans" panose="020B0604020202020204" charset="0"/>
                <a:cs typeface="Arial" panose="020B0604020202020204" pitchFamily="34" charset="0"/>
              </a:rPr>
              <a:t>Anpassen!</a:t>
            </a:r>
          </a:p>
        </p:txBody>
      </p:sp>
    </p:spTree>
    <p:extLst>
      <p:ext uri="{BB962C8B-B14F-4D97-AF65-F5344CB8AC3E}">
        <p14:creationId xmlns:p14="http://schemas.microsoft.com/office/powerpoint/2010/main" val="1153997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S 6</a:t>
            </a:r>
          </a:p>
        </p:txBody>
      </p:sp>
      <p:sp>
        <p:nvSpPr>
          <p:cNvPr id="2" name="Textplatzhalter 1"/>
          <p:cNvSpPr>
            <a:spLocks noGrp="1"/>
          </p:cNvSpPr>
          <p:nvPr>
            <p:ph type="body" sz="quarter" idx="10"/>
          </p:nvPr>
        </p:nvSpPr>
        <p:spPr/>
        <p:txBody>
          <a:bodyPr/>
          <a:lstStyle/>
          <a:p>
            <a:r>
              <a:rPr lang="de-DE" dirty="0"/>
              <a:t>Information und Kommunikation</a:t>
            </a:r>
          </a:p>
        </p:txBody>
      </p:sp>
      <p:sp>
        <p:nvSpPr>
          <p:cNvPr id="6" name="Textplatzhalter 5"/>
          <p:cNvSpPr>
            <a:spLocks noGrp="1"/>
          </p:cNvSpPr>
          <p:nvPr>
            <p:ph type="body" sz="quarter" idx="11"/>
          </p:nvPr>
        </p:nvSpPr>
        <p:spPr>
          <a:xfrm>
            <a:off x="503238" y="1692418"/>
            <a:ext cx="6805612" cy="1905000"/>
          </a:xfrm>
        </p:spPr>
        <p:txBody>
          <a:bodyPr/>
          <a:lstStyle/>
          <a:p>
            <a:pPr lvl="2"/>
            <a:r>
              <a:rPr lang="de-DE" sz="1800" dirty="0"/>
              <a:t>Planen des Informations- und Kommunikationseinsatzes</a:t>
            </a:r>
          </a:p>
          <a:p>
            <a:pPr lvl="2"/>
            <a:r>
              <a:rPr lang="de-DE" sz="1800" dirty="0"/>
              <a:t>Feststellen des Ist-Zustands der Führungsorganisation</a:t>
            </a:r>
          </a:p>
          <a:p>
            <a:pPr lvl="2"/>
            <a:r>
              <a:rPr lang="de-DE" sz="1800" dirty="0"/>
              <a:t>Feststellen des Ist-Zustands der Fernmeldeorganisation</a:t>
            </a:r>
          </a:p>
          <a:p>
            <a:pPr lvl="2"/>
            <a:r>
              <a:rPr lang="de-DE" sz="1800" dirty="0"/>
              <a:t>Absprechen der Führungsorganisation mit S 3</a:t>
            </a:r>
          </a:p>
          <a:p>
            <a:pPr lvl="2"/>
            <a:r>
              <a:rPr lang="de-DE" sz="1800" dirty="0"/>
              <a:t>Aufteilen der zugewiesenen Kanäle</a:t>
            </a:r>
          </a:p>
          <a:p>
            <a:pPr lvl="2"/>
            <a:r>
              <a:rPr lang="de-DE" sz="1800" dirty="0"/>
              <a:t>Anfordern von Sonderkanälen</a:t>
            </a:r>
          </a:p>
          <a:p>
            <a:pPr lvl="2"/>
            <a:r>
              <a:rPr lang="de-DE" sz="1800" dirty="0"/>
              <a:t>Ermitteln des Kräftebedarfs für Kommunikationsbetrieb</a:t>
            </a:r>
          </a:p>
          <a:p>
            <a:pPr lvl="2"/>
            <a:r>
              <a:rPr lang="de-DE" sz="1800" dirty="0"/>
              <a:t>Ermitteln des Materialbedarfs für Kommunikationsbetrieb</a:t>
            </a:r>
          </a:p>
          <a:p>
            <a:pPr lvl="2"/>
            <a:r>
              <a:rPr lang="de-DE" sz="1800" dirty="0"/>
              <a:t>Feststellen der Einsatzmöglichkeiten von Funktelefonen</a:t>
            </a:r>
          </a:p>
          <a:p>
            <a:pPr lvl="2"/>
            <a:r>
              <a:rPr lang="de-DE" sz="1800" dirty="0"/>
              <a:t>Ermitteln der Einsatzmöglichkeiten von Kommunikationsverbindungen über Feldkabel und anderer drahtgebundener Netze</a:t>
            </a:r>
          </a:p>
          <a:p>
            <a:pPr lvl="2"/>
            <a:r>
              <a:rPr lang="de-DE" sz="1800" dirty="0"/>
              <a:t>Erarbeiten eines Kommunikationskonzeptes einschließlich Fernmeldeskizze</a:t>
            </a:r>
          </a:p>
          <a:p>
            <a:pPr lvl="2"/>
            <a:r>
              <a:rPr lang="de-DE" sz="1800" dirty="0"/>
              <a:t>Sicherstellen der Kontakte mit den Informations- und Kommunikationsdiensten anderer Behörden, Organisationen und Institutionen</a:t>
            </a:r>
          </a:p>
          <a:p>
            <a:pPr lvl="2"/>
            <a:r>
              <a:rPr lang="de-DE" sz="1800" dirty="0"/>
              <a:t>Durchführen Informations- und Kommunikationseinsatz</a:t>
            </a:r>
          </a:p>
          <a:p>
            <a:pPr lvl="2"/>
            <a:r>
              <a:rPr lang="de-DE" sz="1800" dirty="0"/>
              <a:t>Umsetzen der Planung</a:t>
            </a:r>
          </a:p>
          <a:p>
            <a:pPr lvl="2"/>
            <a:r>
              <a:rPr lang="de-DE" sz="1800" dirty="0"/>
              <a:t>Führen der Informations- und Kommunikationseinheiten</a:t>
            </a:r>
          </a:p>
          <a:p>
            <a:pPr lvl="2"/>
            <a:r>
              <a:rPr lang="de-DE" sz="1800" dirty="0"/>
              <a:t>Gewährleisten der Kommunikationssicherheit (Redundanz)</a:t>
            </a:r>
          </a:p>
          <a:p>
            <a:pPr lvl="2"/>
            <a:r>
              <a:rPr lang="de-DE" sz="1800" dirty="0"/>
              <a:t>Übermitteln von Befehlen, Meldungen und Informationen</a:t>
            </a:r>
          </a:p>
          <a:p>
            <a:pPr lvl="2"/>
            <a:r>
              <a:rPr lang="de-DE" sz="1800" dirty="0"/>
              <a:t>Überwachen des Kommunikationsbetriebes</a:t>
            </a:r>
          </a:p>
          <a:p>
            <a:pPr lvl="2"/>
            <a:r>
              <a:rPr lang="de-DE" sz="1800" dirty="0"/>
              <a:t>Dokumentieren des Kommunikationsbetriebes (Nachweisung)</a:t>
            </a:r>
          </a:p>
          <a:p>
            <a:pPr lvl="2"/>
            <a:r>
              <a:rPr lang="de-DE" sz="1800" dirty="0"/>
              <a:t>Ausstattung der Befehlsstellen mit Bürokommunikation</a:t>
            </a:r>
          </a:p>
          <a:p>
            <a:pPr lvl="2"/>
            <a:r>
              <a:rPr lang="de-DE" sz="1800" dirty="0"/>
              <a:t>Einrichten von Meldediensten</a:t>
            </a:r>
          </a:p>
          <a:p>
            <a:endParaRPr lang="de-DE" sz="1800" dirty="0"/>
          </a:p>
        </p:txBody>
      </p:sp>
    </p:spTree>
    <p:extLst>
      <p:ext uri="{BB962C8B-B14F-4D97-AF65-F5344CB8AC3E}">
        <p14:creationId xmlns:p14="http://schemas.microsoft.com/office/powerpoint/2010/main" val="1915734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Gefahrenabwehr  </a:t>
            </a:r>
          </a:p>
        </p:txBody>
      </p:sp>
      <p:sp>
        <p:nvSpPr>
          <p:cNvPr id="10" name="Textplatzhalter 9"/>
          <p:cNvSpPr>
            <a:spLocks noGrp="1"/>
          </p:cNvSpPr>
          <p:nvPr>
            <p:ph type="body" sz="quarter" idx="10"/>
          </p:nvPr>
        </p:nvSpPr>
        <p:spPr>
          <a:prstGeom prst="rect">
            <a:avLst/>
          </a:prstGeom>
        </p:spPr>
        <p:txBody>
          <a:bodyPr/>
          <a:lstStyle/>
          <a:p>
            <a:endParaRPr lang="de-DE" dirty="0"/>
          </a:p>
        </p:txBody>
      </p:sp>
      <p:sp>
        <p:nvSpPr>
          <p:cNvPr id="3" name="Textplatzhalter 2">
            <a:extLst>
              <a:ext uri="{FF2B5EF4-FFF2-40B4-BE49-F238E27FC236}">
                <a16:creationId xmlns:a16="http://schemas.microsoft.com/office/drawing/2014/main" id="{33D40A11-D62A-40AD-B75D-0A05F16E94F0}"/>
              </a:ext>
            </a:extLst>
          </p:cNvPr>
          <p:cNvSpPr>
            <a:spLocks noGrp="1"/>
          </p:cNvSpPr>
          <p:nvPr>
            <p:ph type="body" sz="quarter" idx="11"/>
          </p:nvPr>
        </p:nvSpPr>
        <p:spPr/>
        <p:txBody>
          <a:bodyPr/>
          <a:lstStyle/>
          <a:p>
            <a:r>
              <a:rPr lang="de-DE" dirty="0"/>
              <a:t>Gefahrenabwehr </a:t>
            </a:r>
          </a:p>
          <a:p>
            <a:pPr lvl="1"/>
            <a:r>
              <a:rPr lang="de-DE" dirty="0"/>
              <a:t>meint in diesem Alarm- und Einsatzplan stets die Abwehr konkreter Gefahren, insbesondere also </a:t>
            </a:r>
          </a:p>
          <a:p>
            <a:pPr lvl="2"/>
            <a:r>
              <a:rPr lang="de-DE" dirty="0"/>
              <a:t>die polizeiliche Gefahrenabwehr der Polizeibehörden nach Polizeigesetz Baden-Württemberg </a:t>
            </a:r>
          </a:p>
          <a:p>
            <a:pPr lvl="2"/>
            <a:r>
              <a:rPr lang="de-DE" dirty="0"/>
              <a:t>die Gefahrenabwehr der Feuerwehr nach Feuerwehrgesetz Baden-Württemberg </a:t>
            </a:r>
          </a:p>
          <a:p>
            <a:endParaRPr lang="de-DE" dirty="0"/>
          </a:p>
        </p:txBody>
      </p:sp>
    </p:spTree>
    <p:extLst>
      <p:ext uri="{BB962C8B-B14F-4D97-AF65-F5344CB8AC3E}">
        <p14:creationId xmlns:p14="http://schemas.microsoft.com/office/powerpoint/2010/main" val="1616689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Integrierte Leitstelle ILS</a:t>
            </a:r>
          </a:p>
        </p:txBody>
      </p:sp>
      <p:sp>
        <p:nvSpPr>
          <p:cNvPr id="8" name="Textplatzhalter 7"/>
          <p:cNvSpPr>
            <a:spLocks noGrp="1"/>
          </p:cNvSpPr>
          <p:nvPr>
            <p:ph type="body" sz="quarter" idx="10"/>
          </p:nvPr>
        </p:nvSpPr>
        <p:spPr/>
        <p:txBody>
          <a:bodyPr/>
          <a:lstStyle/>
          <a:p>
            <a:pPr marL="377967" lvl="1" indent="0">
              <a:buNone/>
            </a:pPr>
            <a:r>
              <a:rPr lang="de-DE" dirty="0"/>
              <a:t>Aufgaben </a:t>
            </a:r>
          </a:p>
        </p:txBody>
      </p:sp>
      <p:sp>
        <p:nvSpPr>
          <p:cNvPr id="10" name="Textplatzhalter 9"/>
          <p:cNvSpPr>
            <a:spLocks noGrp="1"/>
          </p:cNvSpPr>
          <p:nvPr>
            <p:ph type="body" sz="quarter" idx="11"/>
          </p:nvPr>
        </p:nvSpPr>
        <p:spPr>
          <a:xfrm>
            <a:off x="503238" y="1692418"/>
            <a:ext cx="6805612" cy="1905000"/>
          </a:xfrm>
        </p:spPr>
        <p:txBody>
          <a:bodyPr/>
          <a:lstStyle/>
          <a:p>
            <a:pPr lvl="1"/>
            <a:r>
              <a:rPr lang="de-DE" dirty="0"/>
              <a:t>Die Integrierte Leitstelle XXX </a:t>
            </a:r>
          </a:p>
          <a:p>
            <a:pPr lvl="2"/>
            <a:r>
              <a:rPr lang="de-DE" dirty="0"/>
              <a:t>nimmt Notrufe 112 entgegen </a:t>
            </a:r>
          </a:p>
          <a:p>
            <a:pPr lvl="2"/>
            <a:r>
              <a:rPr lang="de-DE" dirty="0"/>
              <a:t>alarmiert </a:t>
            </a:r>
          </a:p>
          <a:p>
            <a:pPr lvl="3"/>
            <a:r>
              <a:rPr lang="de-DE" dirty="0"/>
              <a:t>Feuerwehr </a:t>
            </a:r>
          </a:p>
          <a:p>
            <a:pPr lvl="3"/>
            <a:r>
              <a:rPr lang="de-DE" dirty="0"/>
              <a:t>Rettungsdienst </a:t>
            </a:r>
          </a:p>
          <a:p>
            <a:pPr lvl="3"/>
            <a:r>
              <a:rPr lang="de-DE" dirty="0"/>
              <a:t>DLRG </a:t>
            </a:r>
          </a:p>
          <a:p>
            <a:pPr lvl="3"/>
            <a:r>
              <a:rPr lang="de-DE" dirty="0"/>
              <a:t>THW </a:t>
            </a:r>
          </a:p>
          <a:p>
            <a:pPr lvl="3"/>
            <a:r>
              <a:rPr lang="de-DE" dirty="0"/>
              <a:t>andere Hilfsorganisationen</a:t>
            </a:r>
          </a:p>
          <a:p>
            <a:pPr lvl="2"/>
            <a:r>
              <a:rPr lang="de-DE" dirty="0"/>
              <a:t>gibt Notrufenden Anweisungen zum richtigen Verhalten bis zum Eintreffen der Hilfsorganisation am Einsatzort. </a:t>
            </a:r>
          </a:p>
        </p:txBody>
      </p:sp>
    </p:spTree>
    <p:extLst>
      <p:ext uri="{BB962C8B-B14F-4D97-AF65-F5344CB8AC3E}">
        <p14:creationId xmlns:p14="http://schemas.microsoft.com/office/powerpoint/2010/main" val="1176455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Einsatzleitung</a:t>
            </a:r>
          </a:p>
        </p:txBody>
      </p:sp>
      <p:sp>
        <p:nvSpPr>
          <p:cNvPr id="3" name="Textplatzhalter 2"/>
          <p:cNvSpPr>
            <a:spLocks noGrp="1"/>
          </p:cNvSpPr>
          <p:nvPr>
            <p:ph type="body" sz="quarter" idx="10"/>
          </p:nvPr>
        </p:nvSpPr>
        <p:spPr/>
        <p:txBody>
          <a:bodyPr/>
          <a:lstStyle/>
          <a:p>
            <a:r>
              <a:rPr lang="de-DE" dirty="0"/>
              <a:t>Leitung  des technischen Einsatzes </a:t>
            </a:r>
          </a:p>
        </p:txBody>
      </p:sp>
      <p:sp>
        <p:nvSpPr>
          <p:cNvPr id="4" name="Textplatzhalter 3"/>
          <p:cNvSpPr>
            <a:spLocks noGrp="1"/>
          </p:cNvSpPr>
          <p:nvPr>
            <p:ph type="body" sz="quarter" idx="11"/>
          </p:nvPr>
        </p:nvSpPr>
        <p:spPr>
          <a:xfrm>
            <a:off x="503238" y="1692418"/>
            <a:ext cx="6805612" cy="1905000"/>
          </a:xfrm>
        </p:spPr>
        <p:txBody>
          <a:bodyPr/>
          <a:lstStyle/>
          <a:p>
            <a:pPr lvl="1"/>
            <a:r>
              <a:rPr lang="de-DE" dirty="0"/>
              <a:t>Die Einsatzleitung ist durch Gesetz bestimmt. </a:t>
            </a:r>
          </a:p>
          <a:p>
            <a:endParaRPr lang="de-DE" dirty="0"/>
          </a:p>
          <a:p>
            <a:pPr lvl="1"/>
            <a:r>
              <a:rPr lang="de-DE" dirty="0"/>
              <a:t>Leiter des Technischen Einsatzes ist der Feuerwehrkommandant. </a:t>
            </a:r>
          </a:p>
          <a:p>
            <a:endParaRPr lang="de-DE" dirty="0"/>
          </a:p>
          <a:p>
            <a:pPr lvl="1"/>
            <a:r>
              <a:rPr lang="de-DE" dirty="0"/>
              <a:t>Die Polizei verfügt über eigene Einsatzleitungen. </a:t>
            </a:r>
          </a:p>
          <a:p>
            <a:endParaRPr lang="de-DE" dirty="0"/>
          </a:p>
          <a:p>
            <a:pPr lvl="1"/>
            <a:r>
              <a:rPr lang="de-DE" dirty="0"/>
              <a:t>Werden neben der Feuerwehr noch andere Organisationen eingesetzt, hat der der Leiter des Technischen Einsatzes eine </a:t>
            </a:r>
            <a:r>
              <a:rPr lang="de-DE" b="1" dirty="0">
                <a:hlinkClick r:id="rId2" action="ppaction://hlinksldjump"/>
              </a:rPr>
              <a:t>Führungseinheit</a:t>
            </a:r>
            <a:r>
              <a:rPr lang="de-DE" dirty="0"/>
              <a:t> zu bilden, der Vertreter der eingesetzten Organisationen als Berater angehören. </a:t>
            </a:r>
            <a:r>
              <a:rPr lang="de-DE" dirty="0">
                <a:hlinkClick r:id="rId2" action="ppaction://hlinksldjump"/>
              </a:rPr>
              <a:t>(§ 27 FwG)</a:t>
            </a:r>
            <a:endParaRPr lang="de-DE" dirty="0"/>
          </a:p>
          <a:p>
            <a:endParaRPr lang="de-DE" dirty="0"/>
          </a:p>
          <a:p>
            <a:endParaRPr lang="de-DE" dirty="0"/>
          </a:p>
        </p:txBody>
      </p:sp>
    </p:spTree>
    <p:extLst>
      <p:ext uri="{BB962C8B-B14F-4D97-AF65-F5344CB8AC3E}">
        <p14:creationId xmlns:p14="http://schemas.microsoft.com/office/powerpoint/2010/main" val="38221650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prstGeom prst="rect">
            <a:avLst/>
          </a:prstGeom>
        </p:spPr>
        <p:txBody>
          <a:bodyPr/>
          <a:lstStyle/>
          <a:p>
            <a:r>
              <a:rPr lang="de-DE" dirty="0"/>
              <a:t>Wetterereignisse</a:t>
            </a:r>
          </a:p>
        </p:txBody>
      </p:sp>
      <p:sp>
        <p:nvSpPr>
          <p:cNvPr id="5" name="Textplatzhalter 4"/>
          <p:cNvSpPr>
            <a:spLocks noGrp="1"/>
          </p:cNvSpPr>
          <p:nvPr>
            <p:ph type="body" sz="quarter" idx="10"/>
          </p:nvPr>
        </p:nvSpPr>
        <p:spPr/>
        <p:txBody>
          <a:bodyPr/>
          <a:lstStyle/>
          <a:p>
            <a:r>
              <a:rPr lang="de-DE" dirty="0"/>
              <a:t>Übersicht</a:t>
            </a:r>
          </a:p>
        </p:txBody>
      </p:sp>
      <p:sp>
        <p:nvSpPr>
          <p:cNvPr id="10" name="Abgerundetes Rechteck 2">
            <a:hlinkClick r:id="rId2" action="ppaction://hlinksldjump"/>
          </p:cNvPr>
          <p:cNvSpPr/>
          <p:nvPr/>
        </p:nvSpPr>
        <p:spPr>
          <a:xfrm>
            <a:off x="517991" y="2765179"/>
            <a:ext cx="6790079" cy="90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Bearbeiten von Wetterwarnungen</a:t>
            </a:r>
          </a:p>
        </p:txBody>
      </p:sp>
      <p:sp>
        <p:nvSpPr>
          <p:cNvPr id="8" name="Abgerundetes Rechteck 2">
            <a:hlinkClick r:id="rId3" action="ppaction://hlinksldjump"/>
          </p:cNvPr>
          <p:cNvSpPr/>
          <p:nvPr/>
        </p:nvSpPr>
        <p:spPr>
          <a:xfrm>
            <a:off x="509584" y="6555395"/>
            <a:ext cx="6799266" cy="72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cs typeface="Arial" panose="020B0604020202020204" pitchFamily="34" charset="0"/>
              </a:rPr>
              <a:t>Hagel</a:t>
            </a:r>
            <a:endParaRPr lang="de-DE" sz="2800" dirty="0">
              <a:solidFill>
                <a:schemeClr val="tx1"/>
              </a:solidFill>
              <a:latin typeface="Arial" panose="020B0604020202020204" pitchFamily="34" charset="0"/>
              <a:cs typeface="Arial" panose="020B0604020202020204" pitchFamily="34" charset="0"/>
            </a:endParaRPr>
          </a:p>
        </p:txBody>
      </p:sp>
      <p:sp>
        <p:nvSpPr>
          <p:cNvPr id="12" name="Abgerundetes Rechteck 2">
            <a:hlinkClick r:id="rId4" action="ppaction://hlinksldjump"/>
          </p:cNvPr>
          <p:cNvSpPr/>
          <p:nvPr/>
        </p:nvSpPr>
        <p:spPr>
          <a:xfrm>
            <a:off x="509584" y="5652841"/>
            <a:ext cx="6799266" cy="72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cs typeface="Arial" panose="020B0604020202020204" pitchFamily="34" charset="0"/>
              </a:rPr>
              <a:t>Wind – Sturmlagen</a:t>
            </a:r>
          </a:p>
        </p:txBody>
      </p:sp>
      <p:sp>
        <p:nvSpPr>
          <p:cNvPr id="14" name="Abgerundetes Rechteck 2">
            <a:hlinkClick r:id="rId5" action="ppaction://hlinksldjump"/>
          </p:cNvPr>
          <p:cNvSpPr/>
          <p:nvPr/>
        </p:nvSpPr>
        <p:spPr>
          <a:xfrm>
            <a:off x="509584" y="7457949"/>
            <a:ext cx="6799266" cy="72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cs typeface="Arial" panose="020B0604020202020204" pitchFamily="34" charset="0"/>
              </a:rPr>
              <a:t>Trockenperiode / Hitze</a:t>
            </a:r>
            <a:endParaRPr lang="de-DE" sz="2400" dirty="0">
              <a:solidFill>
                <a:schemeClr val="tx1"/>
              </a:solidFill>
              <a:latin typeface="Arial" panose="020B0604020202020204" pitchFamily="34" charset="0"/>
              <a:cs typeface="Arial" panose="020B0604020202020204" pitchFamily="34" charset="0"/>
            </a:endParaRPr>
          </a:p>
        </p:txBody>
      </p:sp>
      <p:sp>
        <p:nvSpPr>
          <p:cNvPr id="16" name="Abgerundetes Rechteck 2">
            <a:hlinkClick r:id="rId6" action="ppaction://hlinksldjump"/>
          </p:cNvPr>
          <p:cNvSpPr/>
          <p:nvPr/>
        </p:nvSpPr>
        <p:spPr>
          <a:xfrm>
            <a:off x="503238" y="8360503"/>
            <a:ext cx="6799266" cy="72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cs typeface="Arial" panose="020B0604020202020204" pitchFamily="34" charset="0"/>
              </a:rPr>
              <a:t>Extremer Schneefall</a:t>
            </a:r>
            <a:endParaRPr lang="de-DE" sz="2400" dirty="0">
              <a:solidFill>
                <a:schemeClr val="tx1"/>
              </a:solidFill>
              <a:latin typeface="Arial" panose="020B0604020202020204" pitchFamily="34" charset="0"/>
              <a:cs typeface="Arial" panose="020B0604020202020204" pitchFamily="34" charset="0"/>
            </a:endParaRPr>
          </a:p>
        </p:txBody>
      </p:sp>
      <p:sp>
        <p:nvSpPr>
          <p:cNvPr id="13" name="Abgerundetes Rechteck 2">
            <a:hlinkClick r:id="rId7" action="ppaction://hlinksldjump"/>
            <a:extLst>
              <a:ext uri="{FF2B5EF4-FFF2-40B4-BE49-F238E27FC236}">
                <a16:creationId xmlns:a16="http://schemas.microsoft.com/office/drawing/2014/main" id="{9CA0AD6D-BAB6-4B01-8226-E1442D7944EA}"/>
              </a:ext>
            </a:extLst>
          </p:cNvPr>
          <p:cNvSpPr/>
          <p:nvPr/>
        </p:nvSpPr>
        <p:spPr>
          <a:xfrm>
            <a:off x="509584" y="3847733"/>
            <a:ext cx="6799266" cy="72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cs typeface="Arial" panose="020B0604020202020204" pitchFamily="34" charset="0"/>
              </a:rPr>
              <a:t>Hochwasser-Schutzmaßnahmen</a:t>
            </a:r>
          </a:p>
        </p:txBody>
      </p:sp>
      <p:sp>
        <p:nvSpPr>
          <p:cNvPr id="20" name="Abgerundetes Rechteck 2">
            <a:hlinkClick r:id="rId8" action="ppaction://hlinksldjump"/>
            <a:extLst>
              <a:ext uri="{FF2B5EF4-FFF2-40B4-BE49-F238E27FC236}">
                <a16:creationId xmlns:a16="http://schemas.microsoft.com/office/drawing/2014/main" id="{EE1296B7-5593-4E26-802C-71B59E93614F}"/>
              </a:ext>
            </a:extLst>
          </p:cNvPr>
          <p:cNvSpPr/>
          <p:nvPr/>
        </p:nvSpPr>
        <p:spPr>
          <a:xfrm>
            <a:off x="509584" y="4750287"/>
            <a:ext cx="6799266" cy="72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cs typeface="Arial" panose="020B0604020202020204" pitchFamily="34" charset="0"/>
              </a:rPr>
              <a:t>Hochwasser ist eingetreten</a:t>
            </a:r>
          </a:p>
        </p:txBody>
      </p:sp>
      <p:sp>
        <p:nvSpPr>
          <p:cNvPr id="17" name="Abgerundetes Rechteck 2">
            <a:hlinkClick r:id="rId9" action="ppaction://hlinksldjump"/>
            <a:extLst>
              <a:ext uri="{FF2B5EF4-FFF2-40B4-BE49-F238E27FC236}">
                <a16:creationId xmlns:a16="http://schemas.microsoft.com/office/drawing/2014/main" id="{703FA832-BDEE-4D0A-9074-7652400A631D}"/>
              </a:ext>
            </a:extLst>
          </p:cNvPr>
          <p:cNvSpPr/>
          <p:nvPr/>
        </p:nvSpPr>
        <p:spPr>
          <a:xfrm>
            <a:off x="517991" y="1682625"/>
            <a:ext cx="6790079" cy="90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Wetterwarnungen empfangen</a:t>
            </a:r>
          </a:p>
        </p:txBody>
      </p:sp>
    </p:spTree>
    <p:extLst>
      <p:ext uri="{BB962C8B-B14F-4D97-AF65-F5344CB8AC3E}">
        <p14:creationId xmlns:p14="http://schemas.microsoft.com/office/powerpoint/2010/main" val="40284580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F8C86A-FF20-4D26-B877-D9384A31A716}"/>
              </a:ext>
            </a:extLst>
          </p:cNvPr>
          <p:cNvSpPr>
            <a:spLocks noGrp="1"/>
          </p:cNvSpPr>
          <p:nvPr>
            <p:ph type="title"/>
          </p:nvPr>
        </p:nvSpPr>
        <p:spPr/>
        <p:txBody>
          <a:bodyPr/>
          <a:lstStyle/>
          <a:p>
            <a:r>
              <a:rPr lang="de-DE" dirty="0"/>
              <a:t>Empfang von Wetterwarnungen</a:t>
            </a:r>
          </a:p>
        </p:txBody>
      </p:sp>
      <p:sp>
        <p:nvSpPr>
          <p:cNvPr id="3" name="Textplatzhalter 2">
            <a:extLst>
              <a:ext uri="{FF2B5EF4-FFF2-40B4-BE49-F238E27FC236}">
                <a16:creationId xmlns:a16="http://schemas.microsoft.com/office/drawing/2014/main" id="{1FD04F94-03BB-43DD-950A-147BC7D1F9BC}"/>
              </a:ext>
            </a:extLst>
          </p:cNvPr>
          <p:cNvSpPr>
            <a:spLocks noGrp="1"/>
          </p:cNvSpPr>
          <p:nvPr>
            <p:ph type="body" sz="quarter" idx="10"/>
          </p:nvPr>
        </p:nvSpPr>
        <p:spPr/>
        <p:txBody>
          <a:bodyPr/>
          <a:lstStyle/>
          <a:p>
            <a:endParaRPr lang="de-DE" dirty="0"/>
          </a:p>
        </p:txBody>
      </p:sp>
      <p:graphicFrame>
        <p:nvGraphicFramePr>
          <p:cNvPr id="4" name="Tabelle 3">
            <a:extLst>
              <a:ext uri="{FF2B5EF4-FFF2-40B4-BE49-F238E27FC236}">
                <a16:creationId xmlns:a16="http://schemas.microsoft.com/office/drawing/2014/main" id="{CA89EB4B-55BF-4EF5-9BD3-432ACBCDFCD3}"/>
              </a:ext>
            </a:extLst>
          </p:cNvPr>
          <p:cNvGraphicFramePr>
            <a:graphicFrameLocks noGrp="1"/>
          </p:cNvGraphicFramePr>
          <p:nvPr>
            <p:extLst>
              <p:ext uri="{D42A27DB-BD31-4B8C-83A1-F6EECF244321}">
                <p14:modId xmlns:p14="http://schemas.microsoft.com/office/powerpoint/2010/main" val="3558557824"/>
              </p:ext>
            </p:extLst>
          </p:nvPr>
        </p:nvGraphicFramePr>
        <p:xfrm>
          <a:off x="519889" y="1673225"/>
          <a:ext cx="6788963" cy="5260782"/>
        </p:xfrm>
        <a:graphic>
          <a:graphicData uri="http://schemas.openxmlformats.org/drawingml/2006/table">
            <a:tbl>
              <a:tblPr firstRow="1" bandRow="1">
                <a:tableStyleId>{5940675A-B579-460E-94D1-54222C63F5DA}</a:tableStyleId>
              </a:tblPr>
              <a:tblGrid>
                <a:gridCol w="1339596">
                  <a:extLst>
                    <a:ext uri="{9D8B030D-6E8A-4147-A177-3AD203B41FA5}">
                      <a16:colId xmlns:a16="http://schemas.microsoft.com/office/drawing/2014/main" val="1348971806"/>
                    </a:ext>
                  </a:extLst>
                </a:gridCol>
                <a:gridCol w="2015976">
                  <a:extLst>
                    <a:ext uri="{9D8B030D-6E8A-4147-A177-3AD203B41FA5}">
                      <a16:colId xmlns:a16="http://schemas.microsoft.com/office/drawing/2014/main" val="220921399"/>
                    </a:ext>
                  </a:extLst>
                </a:gridCol>
                <a:gridCol w="2015976">
                  <a:extLst>
                    <a:ext uri="{9D8B030D-6E8A-4147-A177-3AD203B41FA5}">
                      <a16:colId xmlns:a16="http://schemas.microsoft.com/office/drawing/2014/main" val="2587802233"/>
                    </a:ext>
                  </a:extLst>
                </a:gridCol>
                <a:gridCol w="1417415">
                  <a:extLst>
                    <a:ext uri="{9D8B030D-6E8A-4147-A177-3AD203B41FA5}">
                      <a16:colId xmlns:a16="http://schemas.microsoft.com/office/drawing/2014/main" val="2957716788"/>
                    </a:ext>
                  </a:extLst>
                </a:gridCol>
              </a:tblGrid>
              <a:tr h="321458">
                <a:tc rowSpan="2">
                  <a:txBody>
                    <a:bodyPr/>
                    <a:lstStyle/>
                    <a:p>
                      <a:r>
                        <a:rPr lang="de-DE" sz="1400" b="1" i="0" dirty="0">
                          <a:latin typeface="Open Sans" panose="020B0606030504020204" pitchFamily="34" charset="0"/>
                          <a:ea typeface="Open Sans" panose="020B0606030504020204" pitchFamily="34" charset="0"/>
                          <a:cs typeface="Open Sans" panose="020B0606030504020204" pitchFamily="34" charset="0"/>
                        </a:rPr>
                        <a:t>Warnung</a:t>
                      </a:r>
                    </a:p>
                    <a:p>
                      <a:r>
                        <a:rPr lang="de-DE" sz="1400" b="1" i="0" dirty="0">
                          <a:latin typeface="Open Sans" panose="020B0606030504020204" pitchFamily="34" charset="0"/>
                          <a:ea typeface="Open Sans" panose="020B0606030504020204" pitchFamily="34" charset="0"/>
                          <a:cs typeface="Open Sans" panose="020B0606030504020204" pitchFamily="34" charset="0"/>
                        </a:rPr>
                        <a:t>Meldung </a:t>
                      </a:r>
                    </a:p>
                  </a:txBody>
                  <a:tcPr marL="36000" marR="0"/>
                </a:tc>
                <a:tc gridSpan="2">
                  <a:txBody>
                    <a:bodyPr/>
                    <a:lstStyle/>
                    <a:p>
                      <a:pPr algn="ctr"/>
                      <a:r>
                        <a:rPr lang="de-DE" sz="1200" b="1" i="0" dirty="0">
                          <a:latin typeface="Open Sans" panose="020B0606030504020204" pitchFamily="34" charset="0"/>
                          <a:ea typeface="Open Sans" panose="020B0606030504020204" pitchFamily="34" charset="0"/>
                          <a:cs typeface="Open Sans" panose="020B0606030504020204" pitchFamily="34" charset="0"/>
                        </a:rPr>
                        <a:t>Empfänger </a:t>
                      </a:r>
                    </a:p>
                  </a:txBody>
                  <a:tcPr marL="36000" marR="36000" anchor="ctr"/>
                </a:tc>
                <a:tc hMerge="1">
                  <a:txBody>
                    <a:bodyPr/>
                    <a:lstStyle/>
                    <a:p>
                      <a:endParaRPr lang="de-DE"/>
                    </a:p>
                  </a:txBody>
                  <a:tcPr/>
                </a:tc>
                <a:tc rowSpan="2">
                  <a:txBody>
                    <a:bodyPr/>
                    <a:lstStyle/>
                    <a:p>
                      <a:pPr algn="ctr"/>
                      <a:r>
                        <a:rPr lang="de-DE" sz="1200" b="1" i="0" dirty="0">
                          <a:latin typeface="Open Sans" panose="020B0606030504020204" pitchFamily="34" charset="0"/>
                          <a:ea typeface="Open Sans" panose="020B0606030504020204" pitchFamily="34" charset="0"/>
                          <a:cs typeface="Open Sans" panose="020B0606030504020204" pitchFamily="34" charset="0"/>
                        </a:rPr>
                        <a:t>Bewertung </a:t>
                      </a:r>
                    </a:p>
                    <a:p>
                      <a:pPr algn="ctr"/>
                      <a:r>
                        <a:rPr lang="de-DE" sz="1200" b="1" i="0" dirty="0">
                          <a:latin typeface="Open Sans" panose="020B0606030504020204" pitchFamily="34" charset="0"/>
                          <a:ea typeface="Open Sans" panose="020B0606030504020204" pitchFamily="34" charset="0"/>
                          <a:cs typeface="Open Sans" panose="020B0606030504020204" pitchFamily="34" charset="0"/>
                        </a:rPr>
                        <a:t>Maßnahmen </a:t>
                      </a:r>
                    </a:p>
                  </a:txBody>
                  <a:tcPr marL="36000" marR="36000" anchor="ctr"/>
                </a:tc>
                <a:extLst>
                  <a:ext uri="{0D108BD9-81ED-4DB2-BD59-A6C34878D82A}">
                    <a16:rowId xmlns:a16="http://schemas.microsoft.com/office/drawing/2014/main" val="598242785"/>
                  </a:ext>
                </a:extLst>
              </a:tr>
              <a:tr h="578624">
                <a:tc vMerge="1">
                  <a:txBody>
                    <a:bodyPr/>
                    <a:lstStyle/>
                    <a:p>
                      <a:endParaRPr lang="de-DE"/>
                    </a:p>
                  </a:txBody>
                  <a:tcPr/>
                </a:tc>
                <a:tc>
                  <a:txBody>
                    <a:bodyPr/>
                    <a:lstStyle/>
                    <a:p>
                      <a:pPr algn="l"/>
                      <a:r>
                        <a:rPr lang="de-DE" sz="120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während </a:t>
                      </a:r>
                    </a:p>
                    <a:p>
                      <a:pPr algn="l"/>
                      <a:r>
                        <a:rPr lang="de-DE" sz="120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der üblichen Dienstzeiten</a:t>
                      </a:r>
                    </a:p>
                  </a:txBody>
                  <a:tcPr marL="36000" marR="36000"/>
                </a:tc>
                <a:tc>
                  <a:txBody>
                    <a:bodyPr/>
                    <a:lstStyle/>
                    <a:p>
                      <a:pPr algn="l"/>
                      <a:r>
                        <a:rPr lang="de-DE" sz="120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außerhalb </a:t>
                      </a:r>
                    </a:p>
                    <a:p>
                      <a:pPr algn="l"/>
                      <a:r>
                        <a:rPr lang="de-DE" sz="120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der üblichen Dienstzeiten </a:t>
                      </a:r>
                    </a:p>
                  </a:txBody>
                  <a:tcPr marL="36000" marR="36000"/>
                </a:tc>
                <a:tc vMerge="1">
                  <a:txBody>
                    <a:bodyPr/>
                    <a:lstStyle/>
                    <a:p>
                      <a:pPr algn="l"/>
                      <a:endParaRPr lang="de-DE" sz="12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tc>
                <a:extLst>
                  <a:ext uri="{0D108BD9-81ED-4DB2-BD59-A6C34878D82A}">
                    <a16:rowId xmlns:a16="http://schemas.microsoft.com/office/drawing/2014/main" val="3458545806"/>
                  </a:ext>
                </a:extLst>
              </a:tr>
              <a:tr h="864000">
                <a:tc>
                  <a:txBody>
                    <a:bodyPr/>
                    <a:lstStyle/>
                    <a:p>
                      <a:pPr algn="l"/>
                      <a:r>
                        <a:rPr lang="de-DE" sz="110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Amtliche Warnungen des Deutschen Wetterdienstes</a:t>
                      </a:r>
                      <a:endParaRPr lang="de-DE" sz="1100" b="1" i="0" baseline="30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solidFill>
                      <a:schemeClr val="bg1"/>
                    </a:solidFill>
                  </a:tcPr>
                </a:tc>
                <a:tc>
                  <a:txBody>
                    <a:bodyPr/>
                    <a:lstStyle/>
                    <a:p>
                      <a:pPr algn="ctr"/>
                      <a:endParaRPr lang="de-DE" sz="10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a:txBody>
                    <a:bodyPr/>
                    <a:lstStyle/>
                    <a:p>
                      <a:pPr algn="ctr"/>
                      <a:endParaRPr lang="de-DE" sz="10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a:txBody>
                    <a:bodyPr/>
                    <a:lstStyle/>
                    <a:p>
                      <a:pPr algn="ctr"/>
                      <a:endParaRPr lang="de-DE" sz="10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extLst>
                  <a:ext uri="{0D108BD9-81ED-4DB2-BD59-A6C34878D82A}">
                    <a16:rowId xmlns:a16="http://schemas.microsoft.com/office/drawing/2014/main" val="1452131960"/>
                  </a:ext>
                </a:extLst>
              </a:tr>
              <a:tr h="794912">
                <a:tc>
                  <a:txBody>
                    <a:bodyPr/>
                    <a:lstStyle/>
                    <a:p>
                      <a:pPr algn="l"/>
                      <a:r>
                        <a:rPr lang="de-DE" sz="110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HMO-Meldung </a:t>
                      </a:r>
                      <a:endParaRPr lang="de-DE" sz="1100" b="1" i="0" baseline="30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solidFill>
                      <a:schemeClr val="bg1"/>
                    </a:solidFill>
                  </a:tcPr>
                </a:tc>
                <a:tc>
                  <a:txBody>
                    <a:bodyPr/>
                    <a:lstStyle/>
                    <a:p>
                      <a:pPr marL="0" algn="ctr" defTabSz="755934" rtl="0" eaLnBrk="1" latinLnBrk="0" hangingPunct="1"/>
                      <a:endParaRPr lang="de-DE" sz="10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a:txBody>
                    <a:bodyPr/>
                    <a:lstStyle/>
                    <a:p>
                      <a:pPr marL="0" algn="ctr" defTabSz="755934" rtl="0" eaLnBrk="1" latinLnBrk="0" hangingPunct="1"/>
                      <a:endParaRPr lang="de-DE" sz="10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a:txBody>
                    <a:bodyPr/>
                    <a:lstStyle/>
                    <a:p>
                      <a:pPr marL="0" algn="ctr" defTabSz="755934" rtl="0" eaLnBrk="1" latinLnBrk="0" hangingPunct="1"/>
                      <a:endParaRPr lang="de-DE" sz="10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extLst>
                  <a:ext uri="{0D108BD9-81ED-4DB2-BD59-A6C34878D82A}">
                    <a16:rowId xmlns:a16="http://schemas.microsoft.com/office/drawing/2014/main" val="227419183"/>
                  </a:ext>
                </a:extLst>
              </a:tr>
              <a:tr h="864000">
                <a:tc>
                  <a:txBody>
                    <a:bodyPr/>
                    <a:lstStyle/>
                    <a:p>
                      <a:pPr marL="0" algn="l" defTabSz="755934" rtl="0" eaLnBrk="1" latinLnBrk="0" hangingPunct="1"/>
                      <a:r>
                        <a:rPr lang="de-DE" sz="11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Pegel</a:t>
                      </a:r>
                    </a:p>
                  </a:txBody>
                  <a:tcPr marL="36000" marR="36000">
                    <a:solidFill>
                      <a:schemeClr val="bg1"/>
                    </a:solidFill>
                  </a:tcPr>
                </a:tc>
                <a:tc>
                  <a:txBody>
                    <a:bodyPr/>
                    <a:lstStyle/>
                    <a:p>
                      <a:pPr marL="0" algn="ctr" defTabSz="755934" rtl="0" eaLnBrk="1" latinLnBrk="0" hangingPunct="1"/>
                      <a:endParaRPr lang="de-DE" sz="10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a:txBody>
                    <a:bodyPr/>
                    <a:lstStyle/>
                    <a:p>
                      <a:pPr marL="0" algn="ctr" defTabSz="755934" rtl="0" eaLnBrk="1" latinLnBrk="0" hangingPunct="1"/>
                      <a:endParaRPr lang="de-DE" sz="10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a:txBody>
                    <a:bodyPr/>
                    <a:lstStyle/>
                    <a:p>
                      <a:pPr marL="0" algn="ctr" defTabSz="755934" rtl="0" eaLnBrk="1" latinLnBrk="0" hangingPunct="1"/>
                      <a:endParaRPr lang="de-DE" sz="10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extLst>
                  <a:ext uri="{0D108BD9-81ED-4DB2-BD59-A6C34878D82A}">
                    <a16:rowId xmlns:a16="http://schemas.microsoft.com/office/drawing/2014/main" val="2802342241"/>
                  </a:ext>
                </a:extLst>
              </a:tr>
              <a:tr h="912332">
                <a:tc>
                  <a:txBody>
                    <a:bodyPr/>
                    <a:lstStyle/>
                    <a:p>
                      <a:pPr marL="0" algn="l" defTabSz="755934" rtl="0" eaLnBrk="1" latinLnBrk="0" hangingPunct="1"/>
                      <a:r>
                        <a:rPr lang="de-DE" sz="11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Meldungen der Vollzugspolizei </a:t>
                      </a:r>
                    </a:p>
                  </a:txBody>
                  <a:tcPr marL="36000" marR="36000">
                    <a:solidFill>
                      <a:schemeClr val="bg1"/>
                    </a:solidFill>
                  </a:tcPr>
                </a:tc>
                <a:tc>
                  <a:txBody>
                    <a:bodyPr/>
                    <a:lstStyle/>
                    <a:p>
                      <a:pPr marL="0" algn="ctr" defTabSz="755934" rtl="0" eaLnBrk="1" latinLnBrk="0" hangingPunct="1"/>
                      <a:endParaRPr lang="de-DE" sz="10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a:txBody>
                    <a:bodyPr/>
                    <a:lstStyle/>
                    <a:p>
                      <a:pPr marL="0" algn="ctr" defTabSz="755934" rtl="0" eaLnBrk="1" latinLnBrk="0" hangingPunct="1"/>
                      <a:endParaRPr lang="de-DE" sz="10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a:txBody>
                    <a:bodyPr/>
                    <a:lstStyle/>
                    <a:p>
                      <a:pPr marL="0" algn="ctr" defTabSz="755934" rtl="0" eaLnBrk="1" latinLnBrk="0" hangingPunct="1"/>
                      <a:endParaRPr lang="de-DE" sz="10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extLst>
                  <a:ext uri="{0D108BD9-81ED-4DB2-BD59-A6C34878D82A}">
                    <a16:rowId xmlns:a16="http://schemas.microsoft.com/office/drawing/2014/main" val="263050706"/>
                  </a:ext>
                </a:extLst>
              </a:tr>
              <a:tr h="864000">
                <a:tc>
                  <a:txBody>
                    <a:bodyPr/>
                    <a:lstStyle/>
                    <a:p>
                      <a:pPr marL="0" algn="l" defTabSz="755934" rtl="0" eaLnBrk="1" latinLnBrk="0" hangingPunct="1"/>
                      <a:endParaRPr lang="de-DE" sz="11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solidFill>
                      <a:schemeClr val="bg1"/>
                    </a:solidFill>
                  </a:tcPr>
                </a:tc>
                <a:tc>
                  <a:txBody>
                    <a:bodyPr/>
                    <a:lstStyle/>
                    <a:p>
                      <a:pPr marL="0" algn="ctr" defTabSz="755934" rtl="0" eaLnBrk="1" latinLnBrk="0" hangingPunct="1"/>
                      <a:endParaRPr lang="de-DE" sz="10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a:txBody>
                    <a:bodyPr/>
                    <a:lstStyle/>
                    <a:p>
                      <a:pPr marL="0" algn="ctr" defTabSz="755934" rtl="0" eaLnBrk="1" latinLnBrk="0" hangingPunct="1"/>
                      <a:endParaRPr lang="de-DE" sz="10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a:txBody>
                    <a:bodyPr/>
                    <a:lstStyle/>
                    <a:p>
                      <a:pPr marL="0" algn="ctr" defTabSz="755934" rtl="0" eaLnBrk="1" latinLnBrk="0" hangingPunct="1"/>
                      <a:endParaRPr lang="de-DE" sz="10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noFill/>
                  </a:tcPr>
                </a:tc>
                <a:extLst>
                  <a:ext uri="{0D108BD9-81ED-4DB2-BD59-A6C34878D82A}">
                    <a16:rowId xmlns:a16="http://schemas.microsoft.com/office/drawing/2014/main" val="4246527952"/>
                  </a:ext>
                </a:extLst>
              </a:tr>
            </a:tbl>
          </a:graphicData>
        </a:graphic>
      </p:graphicFrame>
      <p:sp>
        <p:nvSpPr>
          <p:cNvPr id="5" name="Rechteck 4">
            <a:extLst>
              <a:ext uri="{FF2B5EF4-FFF2-40B4-BE49-F238E27FC236}">
                <a16:creationId xmlns:a16="http://schemas.microsoft.com/office/drawing/2014/main" id="{C3448B43-05FF-4BBF-9D79-0BE01D072ADF}"/>
              </a:ext>
            </a:extLst>
          </p:cNvPr>
          <p:cNvSpPr/>
          <p:nvPr/>
        </p:nvSpPr>
        <p:spPr>
          <a:xfrm>
            <a:off x="2349873" y="7292752"/>
            <a:ext cx="3662759" cy="27153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Arial" panose="020B0604020202020204" pitchFamily="34" charset="0"/>
                <a:cs typeface="Arial" panose="020B0604020202020204" pitchFamily="34" charset="0"/>
              </a:rPr>
              <a:t>Definieren und eintragen, wer die Meldung empfängt UND </a:t>
            </a:r>
          </a:p>
          <a:p>
            <a:pPr algn="ctr"/>
            <a:r>
              <a:rPr lang="de-DE" sz="3200" dirty="0">
                <a:solidFill>
                  <a:schemeClr val="tx1"/>
                </a:solidFill>
                <a:latin typeface="Arial" panose="020B0604020202020204" pitchFamily="34" charset="0"/>
                <a:cs typeface="Arial" panose="020B0604020202020204" pitchFamily="34" charset="0"/>
              </a:rPr>
              <a:t>BEARBEITET!</a:t>
            </a:r>
          </a:p>
        </p:txBody>
      </p:sp>
      <p:sp>
        <p:nvSpPr>
          <p:cNvPr id="7" name="Abgerundetes Rechteck 2">
            <a:hlinkClick r:id="rId2" action="ppaction://hlinksldjump"/>
            <a:extLst>
              <a:ext uri="{FF2B5EF4-FFF2-40B4-BE49-F238E27FC236}">
                <a16:creationId xmlns:a16="http://schemas.microsoft.com/office/drawing/2014/main" id="{07E91755-6DA2-4F64-80D6-72B0A01E4735}"/>
              </a:ext>
            </a:extLst>
          </p:cNvPr>
          <p:cNvSpPr/>
          <p:nvPr/>
        </p:nvSpPr>
        <p:spPr>
          <a:xfrm>
            <a:off x="6012632" y="2726438"/>
            <a:ext cx="1210514" cy="685686"/>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100" b="1" dirty="0">
                <a:solidFill>
                  <a:schemeClr val="tx1"/>
                </a:solidFill>
                <a:latin typeface="Arial" panose="020B0604020202020204" pitchFamily="34" charset="0"/>
                <a:ea typeface="Open Sans" panose="020B0606030504020204" pitchFamily="34" charset="0"/>
                <a:cs typeface="Arial" panose="020B0604020202020204" pitchFamily="34" charset="0"/>
              </a:rPr>
              <a:t>Wetter-warnungen</a:t>
            </a:r>
          </a:p>
          <a:p>
            <a:pPr algn="ctr"/>
            <a:r>
              <a:rPr lang="de-DE" sz="1100" b="1" dirty="0">
                <a:solidFill>
                  <a:schemeClr val="tx1"/>
                </a:solidFill>
                <a:latin typeface="Arial" panose="020B0604020202020204" pitchFamily="34" charset="0"/>
                <a:ea typeface="Open Sans" panose="020B0606030504020204" pitchFamily="34" charset="0"/>
                <a:cs typeface="Arial" panose="020B0604020202020204" pitchFamily="34" charset="0"/>
              </a:rPr>
              <a:t>bewerten</a:t>
            </a:r>
          </a:p>
        </p:txBody>
      </p:sp>
      <p:sp>
        <p:nvSpPr>
          <p:cNvPr id="8" name="Abgerundetes Rechteck 2">
            <a:hlinkClick r:id="rId3" action="ppaction://hlinksldjump"/>
            <a:extLst>
              <a:ext uri="{FF2B5EF4-FFF2-40B4-BE49-F238E27FC236}">
                <a16:creationId xmlns:a16="http://schemas.microsoft.com/office/drawing/2014/main" id="{31CF4A4E-4CD8-4142-AE56-DE1A47BE9A26}"/>
              </a:ext>
            </a:extLst>
          </p:cNvPr>
          <p:cNvSpPr/>
          <p:nvPr/>
        </p:nvSpPr>
        <p:spPr>
          <a:xfrm>
            <a:off x="6012632" y="3540564"/>
            <a:ext cx="1210514" cy="15408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100" b="1" dirty="0">
                <a:solidFill>
                  <a:schemeClr val="tx1"/>
                </a:solidFill>
                <a:latin typeface="Arial" panose="020B0604020202020204" pitchFamily="34" charset="0"/>
                <a:ea typeface="Open Sans" panose="020B0606030504020204" pitchFamily="34" charset="0"/>
                <a:cs typeface="Arial" panose="020B0604020202020204" pitchFamily="34" charset="0"/>
              </a:rPr>
              <a:t>Pegel-abhängige Maßnahmen </a:t>
            </a:r>
          </a:p>
        </p:txBody>
      </p:sp>
    </p:spTree>
    <p:extLst>
      <p:ext uri="{BB962C8B-B14F-4D97-AF65-F5344CB8AC3E}">
        <p14:creationId xmlns:p14="http://schemas.microsoft.com/office/powerpoint/2010/main" val="3437478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Wetterwarnungen bearbeiten</a:t>
            </a:r>
            <a:endParaRPr lang="de-DE" dirty="0"/>
          </a:p>
        </p:txBody>
      </p:sp>
      <p:sp>
        <p:nvSpPr>
          <p:cNvPr id="7" name="Textplatzhalter 6"/>
          <p:cNvSpPr>
            <a:spLocks noGrp="1"/>
          </p:cNvSpPr>
          <p:nvPr>
            <p:ph type="body" sz="quarter" idx="10"/>
          </p:nvPr>
        </p:nvSpPr>
        <p:spPr/>
        <p:txBody>
          <a:bodyPr/>
          <a:lstStyle/>
          <a:p>
            <a:r>
              <a:rPr lang="de-DE" dirty="0"/>
              <a:t>Allgemeiner Ablauf</a:t>
            </a:r>
          </a:p>
        </p:txBody>
      </p:sp>
      <p:sp>
        <p:nvSpPr>
          <p:cNvPr id="4" name="Textplatzhalter 3"/>
          <p:cNvSpPr>
            <a:spLocks noGrp="1"/>
          </p:cNvSpPr>
          <p:nvPr>
            <p:ph type="body" sz="quarter" idx="11"/>
          </p:nvPr>
        </p:nvSpPr>
        <p:spPr>
          <a:prstGeom prst="rect">
            <a:avLst/>
          </a:prstGeom>
        </p:spPr>
        <p:txBody>
          <a:bodyPr/>
          <a:lstStyle/>
          <a:p>
            <a:r>
              <a:rPr lang="de-DE" dirty="0"/>
              <a:t>Warnstufen des Deutschen Wetterdienstes</a:t>
            </a:r>
          </a:p>
          <a:p>
            <a:pPr lvl="2"/>
            <a:r>
              <a:rPr lang="de-DE" dirty="0"/>
              <a:t>Gelb</a:t>
            </a:r>
          </a:p>
          <a:p>
            <a:pPr lvl="2"/>
            <a:r>
              <a:rPr lang="de-DE" dirty="0"/>
              <a:t>Orange</a:t>
            </a:r>
          </a:p>
          <a:p>
            <a:pPr lvl="2"/>
            <a:r>
              <a:rPr lang="de-DE" dirty="0"/>
              <a:t>Rot </a:t>
            </a:r>
          </a:p>
          <a:p>
            <a:pPr lvl="2"/>
            <a:r>
              <a:rPr lang="de-DE" dirty="0"/>
              <a:t>Dunkelrot  (auch oft als Lila bezeichnet) </a:t>
            </a:r>
          </a:p>
          <a:p>
            <a:pPr lvl="2"/>
            <a:endParaRPr lang="de-DE" dirty="0"/>
          </a:p>
          <a:p>
            <a:r>
              <a:rPr lang="de-DE" dirty="0"/>
              <a:t>Empfang der Wetterwarnung </a:t>
            </a:r>
          </a:p>
          <a:p>
            <a:pPr lvl="1"/>
            <a:r>
              <a:rPr lang="de-DE" dirty="0"/>
              <a:t>Die Wetterwarnungen werden empfangen von </a:t>
            </a:r>
          </a:p>
          <a:p>
            <a:pPr lvl="2"/>
            <a:r>
              <a:rPr lang="de-DE" dirty="0"/>
              <a:t>Integrierte Leitstelle ILS </a:t>
            </a:r>
          </a:p>
          <a:p>
            <a:pPr marL="0" lvl="2" indent="0">
              <a:buNone/>
            </a:pPr>
            <a:endParaRPr lang="de-DE" dirty="0"/>
          </a:p>
          <a:p>
            <a:pPr indent="-182563"/>
            <a:r>
              <a:rPr lang="de-DE" dirty="0"/>
              <a:t>Unwettervoralarm </a:t>
            </a:r>
          </a:p>
          <a:p>
            <a:pPr lvl="1" indent="-182563"/>
            <a:r>
              <a:rPr lang="de-DE" dirty="0"/>
              <a:t>Ab und mit Alarmstufe DWD ROT gibt die ILS einen Unwettervoralarm aus. </a:t>
            </a:r>
          </a:p>
          <a:p>
            <a:pPr marL="0" lvl="2" indent="0">
              <a:buNone/>
            </a:pPr>
            <a:endParaRPr lang="de-DE" dirty="0"/>
          </a:p>
          <a:p>
            <a:pPr marL="0" lvl="2" indent="0">
              <a:buNone/>
            </a:pPr>
            <a:endParaRPr lang="de-DE" dirty="0"/>
          </a:p>
          <a:p>
            <a:pPr marL="0" lvl="2" indent="0">
              <a:buNone/>
            </a:pPr>
            <a:endParaRPr lang="de-DE" dirty="0"/>
          </a:p>
          <a:p>
            <a:pPr indent="-182563"/>
            <a:r>
              <a:rPr lang="de-DE" dirty="0"/>
              <a:t>Beurteilung Wetterwarnungen </a:t>
            </a:r>
          </a:p>
          <a:p>
            <a:pPr lvl="1" indent="-182563"/>
            <a:r>
              <a:rPr lang="de-DE" dirty="0"/>
              <a:t>Zur Beurteilung von Wetterwarnungen genügt die DWD-Warnstufe allein </a:t>
            </a:r>
            <a:r>
              <a:rPr lang="de-DE" u="sng" dirty="0"/>
              <a:t>nicht</a:t>
            </a:r>
            <a:r>
              <a:rPr lang="de-DE" dirty="0"/>
              <a:t>.</a:t>
            </a:r>
          </a:p>
          <a:p>
            <a:pPr lvl="1" indent="-182563"/>
            <a:endParaRPr lang="de-DE" dirty="0"/>
          </a:p>
          <a:p>
            <a:pPr lvl="1" indent="-182563"/>
            <a:r>
              <a:rPr lang="de-DE" b="1" dirty="0">
                <a:solidFill>
                  <a:srgbClr val="FF0000"/>
                </a:solidFill>
              </a:rPr>
              <a:t>Deshalb zur Beurteilung die Tabellen unter dem Stichwort zum jeweiligen Wetterphänomen (Gewitter, Sturm usw.) nutzen. </a:t>
            </a:r>
          </a:p>
          <a:p>
            <a:pPr lvl="1"/>
            <a:endParaRPr lang="de-DE" dirty="0"/>
          </a:p>
        </p:txBody>
      </p:sp>
      <p:sp>
        <p:nvSpPr>
          <p:cNvPr id="8" name="Abgerundetes Rechteck 2">
            <a:hlinkClick r:id="rId2" action="ppaction://hlinksldjump"/>
          </p:cNvPr>
          <p:cNvSpPr/>
          <p:nvPr/>
        </p:nvSpPr>
        <p:spPr>
          <a:xfrm>
            <a:off x="2466094" y="6334119"/>
            <a:ext cx="2664000" cy="54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Unwetter-Voralarm</a:t>
            </a:r>
          </a:p>
        </p:txBody>
      </p:sp>
      <p:sp>
        <p:nvSpPr>
          <p:cNvPr id="9" name="Abgerundetes Rechteck 2">
            <a:hlinkClick r:id="rId3" action="ppaction://hlinksldjump"/>
          </p:cNvPr>
          <p:cNvSpPr/>
          <p:nvPr/>
        </p:nvSpPr>
        <p:spPr>
          <a:xfrm>
            <a:off x="503238" y="9990138"/>
            <a:ext cx="6805612" cy="5746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Wetterereignisse</a:t>
            </a:r>
          </a:p>
        </p:txBody>
      </p:sp>
      <p:sp>
        <p:nvSpPr>
          <p:cNvPr id="10" name="Abgerundetes Rechteck 2">
            <a:hlinkClick r:id="rId4" action="ppaction://hlinksldjump"/>
            <a:extLst>
              <a:ext uri="{FF2B5EF4-FFF2-40B4-BE49-F238E27FC236}">
                <a16:creationId xmlns:a16="http://schemas.microsoft.com/office/drawing/2014/main" id="{05C28795-7533-4549-A12D-86D7D6E0AA83}"/>
              </a:ext>
            </a:extLst>
          </p:cNvPr>
          <p:cNvSpPr/>
          <p:nvPr/>
        </p:nvSpPr>
        <p:spPr>
          <a:xfrm>
            <a:off x="503238" y="9342438"/>
            <a:ext cx="6805612" cy="5746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Warnkriterien / Maßnahmen</a:t>
            </a:r>
          </a:p>
        </p:txBody>
      </p:sp>
      <p:sp>
        <p:nvSpPr>
          <p:cNvPr id="11" name="Textfeld 10">
            <a:extLst>
              <a:ext uri="{FF2B5EF4-FFF2-40B4-BE49-F238E27FC236}">
                <a16:creationId xmlns:a16="http://schemas.microsoft.com/office/drawing/2014/main" id="{58A23C6C-0359-40AC-9F4C-ABF67FCD1490}"/>
              </a:ext>
            </a:extLst>
          </p:cNvPr>
          <p:cNvSpPr txBox="1"/>
          <p:nvPr/>
        </p:nvSpPr>
        <p:spPr>
          <a:xfrm>
            <a:off x="4958624" y="6604119"/>
            <a:ext cx="1490578" cy="369332"/>
          </a:xfrm>
          <a:prstGeom prst="rect">
            <a:avLst/>
          </a:prstGeom>
          <a:solidFill>
            <a:srgbClr val="FFFF00"/>
          </a:solidFill>
        </p:spPr>
        <p:txBody>
          <a:bodyPr wrap="square" rtlCol="0">
            <a:spAutoFit/>
          </a:bodyPr>
          <a:lstStyle/>
          <a:p>
            <a:pPr algn="ctr"/>
            <a:r>
              <a:rPr lang="de-DE" dirty="0">
                <a:latin typeface="Arial" panose="020B0604020202020204" pitchFamily="34" charset="0"/>
                <a:ea typeface="Open Sans" panose="020B0604020202020204" charset="0"/>
                <a:cs typeface="Arial" panose="020B0604020202020204" pitchFamily="34" charset="0"/>
              </a:rPr>
              <a:t>Anpassen!</a:t>
            </a:r>
          </a:p>
        </p:txBody>
      </p:sp>
      <p:sp>
        <p:nvSpPr>
          <p:cNvPr id="12" name="Textfeld 11">
            <a:extLst>
              <a:ext uri="{FF2B5EF4-FFF2-40B4-BE49-F238E27FC236}">
                <a16:creationId xmlns:a16="http://schemas.microsoft.com/office/drawing/2014/main" id="{89C11A2C-28BE-4031-85E3-FC1FA11A48E9}"/>
              </a:ext>
            </a:extLst>
          </p:cNvPr>
          <p:cNvSpPr txBox="1"/>
          <p:nvPr/>
        </p:nvSpPr>
        <p:spPr>
          <a:xfrm>
            <a:off x="5130094" y="5000628"/>
            <a:ext cx="1490578" cy="369332"/>
          </a:xfrm>
          <a:prstGeom prst="rect">
            <a:avLst/>
          </a:prstGeom>
          <a:solidFill>
            <a:srgbClr val="FFFF00"/>
          </a:solidFill>
        </p:spPr>
        <p:txBody>
          <a:bodyPr wrap="square" rtlCol="0">
            <a:spAutoFit/>
          </a:bodyPr>
          <a:lstStyle/>
          <a:p>
            <a:pPr algn="ctr"/>
            <a:r>
              <a:rPr lang="de-DE" dirty="0">
                <a:latin typeface="Arial" panose="020B0604020202020204" pitchFamily="34" charset="0"/>
                <a:ea typeface="Open Sans" panose="020B0604020202020204" charset="0"/>
                <a:cs typeface="Arial" panose="020B0604020202020204" pitchFamily="34" charset="0"/>
              </a:rPr>
              <a:t>Anpassen!</a:t>
            </a:r>
          </a:p>
        </p:txBody>
      </p:sp>
    </p:spTree>
    <p:extLst>
      <p:ext uri="{BB962C8B-B14F-4D97-AF65-F5344CB8AC3E}">
        <p14:creationId xmlns:p14="http://schemas.microsoft.com/office/powerpoint/2010/main" val="2969737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300" dirty="0"/>
              <a:t>Wetterwarnungen bewerten</a:t>
            </a:r>
          </a:p>
        </p:txBody>
      </p:sp>
      <p:sp>
        <p:nvSpPr>
          <p:cNvPr id="3" name="Textplatzhalter 2"/>
          <p:cNvSpPr>
            <a:spLocks noGrp="1"/>
          </p:cNvSpPr>
          <p:nvPr>
            <p:ph type="body" sz="quarter" idx="10"/>
          </p:nvPr>
        </p:nvSpPr>
        <p:spPr/>
        <p:txBody>
          <a:bodyPr/>
          <a:lstStyle/>
          <a:p>
            <a:endParaRPr lang="de-DE" dirty="0"/>
          </a:p>
        </p:txBody>
      </p:sp>
      <p:sp>
        <p:nvSpPr>
          <p:cNvPr id="6" name="Abgerundetes Rechteck 2">
            <a:hlinkClick r:id="rId2" action="ppaction://hlinksldjump"/>
            <a:extLst>
              <a:ext uri="{FF2B5EF4-FFF2-40B4-BE49-F238E27FC236}">
                <a16:creationId xmlns:a16="http://schemas.microsoft.com/office/drawing/2014/main" id="{8E728733-8B71-41DC-A681-B95D0ECE0907}"/>
              </a:ext>
            </a:extLst>
          </p:cNvPr>
          <p:cNvSpPr/>
          <p:nvPr/>
        </p:nvSpPr>
        <p:spPr>
          <a:xfrm>
            <a:off x="586744" y="8401604"/>
            <a:ext cx="6722106" cy="360000"/>
          </a:xfrm>
          <a:prstGeom prst="roundRect">
            <a:avLst/>
          </a:prstGeom>
          <a:solidFill>
            <a:srgbClr val="FFFF00"/>
          </a:solidFill>
          <a:ln w="12700">
            <a:solidFill>
              <a:schemeClr val="tx1"/>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Auf Sonderlagen prüfen</a:t>
            </a:r>
          </a:p>
        </p:txBody>
      </p:sp>
      <p:sp>
        <p:nvSpPr>
          <p:cNvPr id="7" name="Abgerundetes Rechteck 2">
            <a:hlinkClick r:id="rId3" action="ppaction://hlinksldjump"/>
            <a:extLst>
              <a:ext uri="{FF2B5EF4-FFF2-40B4-BE49-F238E27FC236}">
                <a16:creationId xmlns:a16="http://schemas.microsoft.com/office/drawing/2014/main" id="{08040BBE-A39D-4053-9446-C53D781DCADD}"/>
              </a:ext>
            </a:extLst>
          </p:cNvPr>
          <p:cNvSpPr/>
          <p:nvPr/>
        </p:nvSpPr>
        <p:spPr>
          <a:xfrm>
            <a:off x="586744" y="9282716"/>
            <a:ext cx="6722106" cy="360000"/>
          </a:xfrm>
          <a:prstGeom prst="roundRect">
            <a:avLst/>
          </a:prstGeom>
          <a:solidFill>
            <a:srgbClr val="CCFFFF"/>
          </a:solidFill>
          <a:ln w="12700">
            <a:solidFill>
              <a:schemeClr val="tx1"/>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Hochwasser: Vorbereitende Maßnahmen</a:t>
            </a:r>
          </a:p>
        </p:txBody>
      </p:sp>
      <p:sp>
        <p:nvSpPr>
          <p:cNvPr id="9" name="Abgerundetes Rechteck 2">
            <a:hlinkClick r:id="rId4" action="ppaction://hlinksldjump"/>
            <a:extLst>
              <a:ext uri="{FF2B5EF4-FFF2-40B4-BE49-F238E27FC236}">
                <a16:creationId xmlns:a16="http://schemas.microsoft.com/office/drawing/2014/main" id="{2C2EE372-9176-424A-BFAF-9F46C0989E5A}"/>
              </a:ext>
            </a:extLst>
          </p:cNvPr>
          <p:cNvSpPr/>
          <p:nvPr/>
        </p:nvSpPr>
        <p:spPr>
          <a:xfrm>
            <a:off x="586744" y="8842160"/>
            <a:ext cx="6702148" cy="360000"/>
          </a:xfrm>
          <a:prstGeom prst="roundRect">
            <a:avLst/>
          </a:prstGeom>
          <a:solidFill>
            <a:srgbClr val="00FF00"/>
          </a:solidFill>
          <a:ln w="12700">
            <a:solidFill>
              <a:schemeClr val="tx1"/>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Auf Veranstaltungssicherheit prüfen </a:t>
            </a:r>
          </a:p>
        </p:txBody>
      </p:sp>
      <p:sp>
        <p:nvSpPr>
          <p:cNvPr id="34" name="Abgerundetes Rechteck 2">
            <a:hlinkClick r:id="rId5" action="ppaction://hlinksldjump"/>
            <a:extLst>
              <a:ext uri="{FF2B5EF4-FFF2-40B4-BE49-F238E27FC236}">
                <a16:creationId xmlns:a16="http://schemas.microsoft.com/office/drawing/2014/main" id="{17D6FF9B-0013-4B93-B90B-1CC2106E2E61}"/>
              </a:ext>
            </a:extLst>
          </p:cNvPr>
          <p:cNvSpPr/>
          <p:nvPr/>
        </p:nvSpPr>
        <p:spPr>
          <a:xfrm>
            <a:off x="586744" y="9723272"/>
            <a:ext cx="6722105" cy="360000"/>
          </a:xfrm>
          <a:prstGeom prst="roundRect">
            <a:avLst/>
          </a:prstGeom>
          <a:solidFill>
            <a:srgbClr val="FF9933"/>
          </a:solidFill>
          <a:ln w="12700">
            <a:solidFill>
              <a:schemeClr val="tx1"/>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Sturm Vorbereitende Maßnahmen</a:t>
            </a:r>
          </a:p>
        </p:txBody>
      </p:sp>
      <p:sp>
        <p:nvSpPr>
          <p:cNvPr id="19" name="Abgerundetes Rechteck 2">
            <a:hlinkClick r:id="rId6" action="ppaction://hlinksldjump"/>
            <a:extLst>
              <a:ext uri="{FF2B5EF4-FFF2-40B4-BE49-F238E27FC236}">
                <a16:creationId xmlns:a16="http://schemas.microsoft.com/office/drawing/2014/main" id="{049A6F8E-07DB-41CF-86F8-FB17CCE73E8F}"/>
              </a:ext>
            </a:extLst>
          </p:cNvPr>
          <p:cNvSpPr/>
          <p:nvPr/>
        </p:nvSpPr>
        <p:spPr>
          <a:xfrm>
            <a:off x="586744" y="10163829"/>
            <a:ext cx="6722104" cy="360000"/>
          </a:xfrm>
          <a:prstGeom prst="roundRect">
            <a:avLst/>
          </a:prstGeom>
          <a:solidFill>
            <a:schemeClr val="bg1"/>
          </a:solidFill>
          <a:ln w="12700">
            <a:solidFill>
              <a:schemeClr val="tx1"/>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Unklare / nicht interpretierbare Warnungen</a:t>
            </a:r>
          </a:p>
        </p:txBody>
      </p:sp>
      <p:graphicFrame>
        <p:nvGraphicFramePr>
          <p:cNvPr id="5" name="Tabelle 4"/>
          <p:cNvGraphicFramePr>
            <a:graphicFrameLocks noGrp="1"/>
          </p:cNvGraphicFramePr>
          <p:nvPr>
            <p:extLst>
              <p:ext uri="{D42A27DB-BD31-4B8C-83A1-F6EECF244321}">
                <p14:modId xmlns:p14="http://schemas.microsoft.com/office/powerpoint/2010/main" val="2532335273"/>
              </p:ext>
            </p:extLst>
          </p:nvPr>
        </p:nvGraphicFramePr>
        <p:xfrm>
          <a:off x="503238" y="1699110"/>
          <a:ext cx="6654298" cy="6113998"/>
        </p:xfrm>
        <a:graphic>
          <a:graphicData uri="http://schemas.openxmlformats.org/drawingml/2006/table">
            <a:tbl>
              <a:tblPr firstRow="1" bandRow="1">
                <a:tableStyleId>{5940675A-B579-460E-94D1-54222C63F5DA}</a:tableStyleId>
              </a:tblPr>
              <a:tblGrid>
                <a:gridCol w="183636">
                  <a:extLst>
                    <a:ext uri="{9D8B030D-6E8A-4147-A177-3AD203B41FA5}">
                      <a16:colId xmlns:a16="http://schemas.microsoft.com/office/drawing/2014/main" val="1348971806"/>
                    </a:ext>
                  </a:extLst>
                </a:gridCol>
                <a:gridCol w="709039">
                  <a:extLst>
                    <a:ext uri="{9D8B030D-6E8A-4147-A177-3AD203B41FA5}">
                      <a16:colId xmlns:a16="http://schemas.microsoft.com/office/drawing/2014/main" val="3280107549"/>
                    </a:ext>
                  </a:extLst>
                </a:gridCol>
                <a:gridCol w="665565">
                  <a:extLst>
                    <a:ext uri="{9D8B030D-6E8A-4147-A177-3AD203B41FA5}">
                      <a16:colId xmlns:a16="http://schemas.microsoft.com/office/drawing/2014/main" val="1425488198"/>
                    </a:ext>
                  </a:extLst>
                </a:gridCol>
                <a:gridCol w="705343">
                  <a:extLst>
                    <a:ext uri="{9D8B030D-6E8A-4147-A177-3AD203B41FA5}">
                      <a16:colId xmlns:a16="http://schemas.microsoft.com/office/drawing/2014/main" val="220921399"/>
                    </a:ext>
                  </a:extLst>
                </a:gridCol>
                <a:gridCol w="705343">
                  <a:extLst>
                    <a:ext uri="{9D8B030D-6E8A-4147-A177-3AD203B41FA5}">
                      <a16:colId xmlns:a16="http://schemas.microsoft.com/office/drawing/2014/main" val="2587802233"/>
                    </a:ext>
                  </a:extLst>
                </a:gridCol>
                <a:gridCol w="705343">
                  <a:extLst>
                    <a:ext uri="{9D8B030D-6E8A-4147-A177-3AD203B41FA5}">
                      <a16:colId xmlns:a16="http://schemas.microsoft.com/office/drawing/2014/main" val="3074581136"/>
                    </a:ext>
                  </a:extLst>
                </a:gridCol>
                <a:gridCol w="705343">
                  <a:extLst>
                    <a:ext uri="{9D8B030D-6E8A-4147-A177-3AD203B41FA5}">
                      <a16:colId xmlns:a16="http://schemas.microsoft.com/office/drawing/2014/main" val="1746338160"/>
                    </a:ext>
                  </a:extLst>
                </a:gridCol>
                <a:gridCol w="705343">
                  <a:extLst>
                    <a:ext uri="{9D8B030D-6E8A-4147-A177-3AD203B41FA5}">
                      <a16:colId xmlns:a16="http://schemas.microsoft.com/office/drawing/2014/main" val="2819710894"/>
                    </a:ext>
                  </a:extLst>
                </a:gridCol>
                <a:gridCol w="705343">
                  <a:extLst>
                    <a:ext uri="{9D8B030D-6E8A-4147-A177-3AD203B41FA5}">
                      <a16:colId xmlns:a16="http://schemas.microsoft.com/office/drawing/2014/main" val="2880122789"/>
                    </a:ext>
                  </a:extLst>
                </a:gridCol>
                <a:gridCol w="216000">
                  <a:extLst>
                    <a:ext uri="{9D8B030D-6E8A-4147-A177-3AD203B41FA5}">
                      <a16:colId xmlns:a16="http://schemas.microsoft.com/office/drawing/2014/main" val="1937550465"/>
                    </a:ext>
                  </a:extLst>
                </a:gridCol>
                <a:gridCol w="216000">
                  <a:extLst>
                    <a:ext uri="{9D8B030D-6E8A-4147-A177-3AD203B41FA5}">
                      <a16:colId xmlns:a16="http://schemas.microsoft.com/office/drawing/2014/main" val="2198174888"/>
                    </a:ext>
                  </a:extLst>
                </a:gridCol>
                <a:gridCol w="216000">
                  <a:extLst>
                    <a:ext uri="{9D8B030D-6E8A-4147-A177-3AD203B41FA5}">
                      <a16:colId xmlns:a16="http://schemas.microsoft.com/office/drawing/2014/main" val="772561761"/>
                    </a:ext>
                  </a:extLst>
                </a:gridCol>
                <a:gridCol w="216000">
                  <a:extLst>
                    <a:ext uri="{9D8B030D-6E8A-4147-A177-3AD203B41FA5}">
                      <a16:colId xmlns:a16="http://schemas.microsoft.com/office/drawing/2014/main" val="2069666029"/>
                    </a:ext>
                  </a:extLst>
                </a:gridCol>
              </a:tblGrid>
              <a:tr h="321458">
                <a:tc rowSpan="2" gridSpan="3">
                  <a:txBody>
                    <a:bodyPr/>
                    <a:lstStyle/>
                    <a:p>
                      <a:r>
                        <a:rPr lang="de-DE" sz="1400" b="1" i="0" dirty="0">
                          <a:latin typeface="Arial" panose="020B0604020202020204" pitchFamily="34" charset="0"/>
                          <a:ea typeface="Open Sans" panose="020B0606030504020204" pitchFamily="34" charset="0"/>
                          <a:cs typeface="Arial" panose="020B0604020202020204" pitchFamily="34" charset="0"/>
                        </a:rPr>
                        <a:t>Wetter-Warnungen</a:t>
                      </a:r>
                    </a:p>
                  </a:txBody>
                  <a:tcPr marL="36000" marR="0"/>
                </a:tc>
                <a:tc rowSpan="2" hMerge="1">
                  <a:txBody>
                    <a:bodyPr/>
                    <a:lstStyle/>
                    <a:p>
                      <a:endParaRPr lang="de-DE" sz="1400" b="1" i="0" dirty="0">
                        <a:latin typeface="Open Sans" panose="020B0606030504020204" pitchFamily="34" charset="0"/>
                        <a:ea typeface="Open Sans" panose="020B0606030504020204" pitchFamily="34" charset="0"/>
                        <a:cs typeface="Open Sans" panose="020B0606030504020204" pitchFamily="34" charset="0"/>
                      </a:endParaRPr>
                    </a:p>
                  </a:txBody>
                  <a:tcPr marL="36000" marR="0"/>
                </a:tc>
                <a:tc rowSpan="2" hMerge="1">
                  <a:txBody>
                    <a:bodyPr/>
                    <a:lstStyle/>
                    <a:p>
                      <a:endParaRPr lang="de-DE" sz="1400" b="1" i="0" dirty="0">
                        <a:latin typeface="Open Sans" panose="020B0606030504020204" pitchFamily="34" charset="0"/>
                        <a:ea typeface="Open Sans" panose="020B0606030504020204" pitchFamily="34" charset="0"/>
                        <a:cs typeface="Open Sans" panose="020B0606030504020204" pitchFamily="34" charset="0"/>
                      </a:endParaRPr>
                    </a:p>
                  </a:txBody>
                  <a:tcPr marL="36000" marR="0"/>
                </a:tc>
                <a:tc gridSpan="3">
                  <a:txBody>
                    <a:bodyPr/>
                    <a:lstStyle/>
                    <a:p>
                      <a:pPr algn="ctr"/>
                      <a:r>
                        <a:rPr lang="de-DE" sz="1200" b="1" i="0" dirty="0">
                          <a:latin typeface="Arial" panose="020B0604020202020204" pitchFamily="34" charset="0"/>
                          <a:ea typeface="Open Sans" panose="020B0606030504020204" pitchFamily="34" charset="0"/>
                          <a:cs typeface="Arial" panose="020B0604020202020204" pitchFamily="34" charset="0"/>
                        </a:rPr>
                        <a:t>Info/Meldung an</a:t>
                      </a:r>
                    </a:p>
                  </a:txBody>
                  <a:tcPr marL="36000" marR="36000"/>
                </a:tc>
                <a:tc hMerge="1">
                  <a:txBody>
                    <a:bodyPr/>
                    <a:lstStyle/>
                    <a:p>
                      <a:endParaRPr lang="de-DE"/>
                    </a:p>
                  </a:txBody>
                  <a:tcPr/>
                </a:tc>
                <a:tc hMerge="1">
                  <a:txBody>
                    <a:bodyPr/>
                    <a:lstStyle/>
                    <a:p>
                      <a:endParaRPr lang="de-DE"/>
                    </a:p>
                  </a:txBody>
                  <a:tcPr/>
                </a:tc>
                <a:tc gridSpan="3">
                  <a:txBody>
                    <a:bodyPr/>
                    <a:lstStyle/>
                    <a:p>
                      <a:pPr algn="l"/>
                      <a:r>
                        <a:rPr lang="de-DE" sz="1200" b="1" i="0" dirty="0">
                          <a:latin typeface="Arial" panose="020B0604020202020204" pitchFamily="34" charset="0"/>
                          <a:ea typeface="Open Sans" panose="020B0606030504020204" pitchFamily="34" charset="0"/>
                          <a:cs typeface="Arial" panose="020B0604020202020204" pitchFamily="34" charset="0"/>
                        </a:rPr>
                        <a:t>Alarmieren</a:t>
                      </a:r>
                    </a:p>
                  </a:txBody>
                  <a:tcPr marL="36000" marR="36000"/>
                </a:tc>
                <a:tc hMerge="1">
                  <a:txBody>
                    <a:bodyPr/>
                    <a:lstStyle/>
                    <a:p>
                      <a:endParaRPr lang="de-DE"/>
                    </a:p>
                  </a:txBody>
                  <a:tcPr/>
                </a:tc>
                <a:tc hMerge="1">
                  <a:txBody>
                    <a:bodyPr/>
                    <a:lstStyle/>
                    <a:p>
                      <a:endParaRPr lang="de-DE"/>
                    </a:p>
                  </a:txBody>
                  <a:tcPr/>
                </a:tc>
                <a:tc rowSpan="2" gridSpan="4">
                  <a:txBody>
                    <a:bodyPr/>
                    <a:lstStyle/>
                    <a:p>
                      <a:pPr algn="ctr"/>
                      <a:r>
                        <a:rPr lang="de-DE" sz="1200" b="1" i="0" dirty="0">
                          <a:latin typeface="Arial" panose="020B0604020202020204" pitchFamily="34" charset="0"/>
                          <a:ea typeface="Open Sans" panose="020B0606030504020204" pitchFamily="34" charset="0"/>
                          <a:cs typeface="Arial" panose="020B0604020202020204" pitchFamily="34" charset="0"/>
                        </a:rPr>
                        <a:t>Maß-nahmen</a:t>
                      </a:r>
                    </a:p>
                  </a:txBody>
                  <a:tcPr marL="36000" marR="36000"/>
                </a:tc>
                <a:tc rowSpan="2" hMerge="1">
                  <a:txBody>
                    <a:bodyPr/>
                    <a:lstStyle/>
                    <a:p>
                      <a:endParaRPr lang="de-DE"/>
                    </a:p>
                  </a:txBody>
                  <a:tcPr/>
                </a:tc>
                <a:tc rowSpan="2" hMerge="1">
                  <a:txBody>
                    <a:bodyPr/>
                    <a:lstStyle/>
                    <a:p>
                      <a:endParaRPr lang="de-DE"/>
                    </a:p>
                  </a:txBody>
                  <a:tcPr/>
                </a:tc>
                <a:tc rowSpan="2" hMerge="1">
                  <a:txBody>
                    <a:bodyPr/>
                    <a:lstStyle/>
                    <a:p>
                      <a:endParaRPr lang="de-DE"/>
                    </a:p>
                  </a:txBody>
                  <a:tcPr/>
                </a:tc>
                <a:extLst>
                  <a:ext uri="{0D108BD9-81ED-4DB2-BD59-A6C34878D82A}">
                    <a16:rowId xmlns:a16="http://schemas.microsoft.com/office/drawing/2014/main" val="598242785"/>
                  </a:ext>
                </a:extLst>
              </a:tr>
              <a:tr h="428060">
                <a:tc gridSpan="3" vMerge="1">
                  <a:txBody>
                    <a:bodyPr/>
                    <a:lstStyle/>
                    <a:p>
                      <a:endParaRPr lang="de-DE"/>
                    </a:p>
                  </a:txBody>
                  <a:tcPr/>
                </a:tc>
                <a:tc hMerge="1" vMerge="1">
                  <a:txBody>
                    <a:bodyPr/>
                    <a:lstStyle/>
                    <a:p>
                      <a:endParaRPr lang="de-DE" sz="1000" b="1" i="0" baseline="30000" dirty="0">
                        <a:latin typeface="Open Sans" panose="020B0606030504020204" pitchFamily="34" charset="0"/>
                        <a:ea typeface="Open Sans" panose="020B0606030504020204" pitchFamily="34" charset="0"/>
                        <a:cs typeface="Open Sans" panose="020B0606030504020204" pitchFamily="34" charset="0"/>
                      </a:endParaRPr>
                    </a:p>
                  </a:txBody>
                  <a:tcPr marL="36000" marR="36000"/>
                </a:tc>
                <a:tc hMerge="1" vMerge="1">
                  <a:txBody>
                    <a:bodyPr/>
                    <a:lstStyle/>
                    <a:p>
                      <a:endParaRPr lang="de-DE"/>
                    </a:p>
                  </a:txBody>
                  <a:tcPr/>
                </a:tc>
                <a:tc>
                  <a:txBody>
                    <a:bodyPr/>
                    <a:lstStyle/>
                    <a:p>
                      <a:r>
                        <a:rPr lang="de-DE" sz="1000" b="1" i="0" dirty="0">
                          <a:latin typeface="Arial" panose="020B0604020202020204" pitchFamily="34" charset="0"/>
                          <a:ea typeface="Open Sans" panose="020B0606030504020204" pitchFamily="34" charset="0"/>
                          <a:cs typeface="Arial" panose="020B0604020202020204" pitchFamily="34" charset="0"/>
                        </a:rPr>
                        <a:t>??</a:t>
                      </a:r>
                    </a:p>
                  </a:txBody>
                  <a:tcPr marL="36000" marR="0"/>
                </a:tc>
                <a:tc>
                  <a:txBody>
                    <a:bodyPr/>
                    <a:lstStyle/>
                    <a:p>
                      <a:r>
                        <a:rPr lang="de-DE" sz="1000" b="1" i="0" dirty="0">
                          <a:latin typeface="Arial" panose="020B0604020202020204" pitchFamily="34" charset="0"/>
                          <a:ea typeface="Open Sans" panose="020B0606030504020204" pitchFamily="34" charset="0"/>
                          <a:cs typeface="Arial" panose="020B0604020202020204" pitchFamily="34" charset="0"/>
                        </a:rPr>
                        <a:t>??</a:t>
                      </a:r>
                    </a:p>
                  </a:txBody>
                  <a:tcPr marL="36000" marR="0"/>
                </a:tc>
                <a:tc>
                  <a:txBody>
                    <a:bodyPr/>
                    <a:lstStyle/>
                    <a:p>
                      <a:r>
                        <a:rPr lang="de-DE" sz="1000" b="1" i="0" dirty="0">
                          <a:latin typeface="Arial" panose="020B0604020202020204" pitchFamily="34" charset="0"/>
                          <a:ea typeface="Open Sans" panose="020B0606030504020204" pitchFamily="34" charset="0"/>
                          <a:cs typeface="Arial" panose="020B0604020202020204" pitchFamily="34" charset="0"/>
                        </a:rPr>
                        <a:t>??</a:t>
                      </a:r>
                    </a:p>
                  </a:txBody>
                  <a:tcPr marL="36000" marR="0"/>
                </a:tc>
                <a:tc>
                  <a:txBody>
                    <a:bodyPr/>
                    <a:lstStyle/>
                    <a:p>
                      <a:r>
                        <a:rPr lang="de-DE" sz="1000" b="1" dirty="0">
                          <a:latin typeface="Arial" panose="020B0604020202020204" pitchFamily="34" charset="0"/>
                          <a:ea typeface="Open Sans" panose="020B0606030504020204" pitchFamily="34" charset="0"/>
                          <a:cs typeface="Arial" panose="020B0604020202020204" pitchFamily="34" charset="0"/>
                        </a:rPr>
                        <a:t>??</a:t>
                      </a:r>
                    </a:p>
                  </a:txBody>
                  <a:tcPr marL="36000" marR="36000"/>
                </a:tc>
                <a:tc>
                  <a:txBody>
                    <a:bodyPr/>
                    <a:lstStyle/>
                    <a:p>
                      <a:r>
                        <a:rPr lang="de-DE" sz="1000" b="1" dirty="0">
                          <a:latin typeface="Arial" panose="020B0604020202020204" pitchFamily="34" charset="0"/>
                          <a:ea typeface="Open Sans" panose="020B0606030504020204" pitchFamily="34" charset="0"/>
                          <a:cs typeface="Arial" panose="020B0604020202020204" pitchFamily="34" charset="0"/>
                        </a:rPr>
                        <a:t>??</a:t>
                      </a:r>
                    </a:p>
                  </a:txBody>
                  <a:tcPr marL="36000" marR="36000"/>
                </a:tc>
                <a:tc>
                  <a:txBody>
                    <a:bodyPr/>
                    <a:lstStyle/>
                    <a:p>
                      <a:r>
                        <a:rPr lang="de-DE" sz="1000" b="1" i="0" dirty="0">
                          <a:latin typeface="Arial" panose="020B0604020202020204" pitchFamily="34" charset="0"/>
                          <a:ea typeface="Open Sans" panose="020B0606030504020204" pitchFamily="34" charset="0"/>
                          <a:cs typeface="Arial" panose="020B0604020202020204" pitchFamily="34" charset="0"/>
                        </a:rPr>
                        <a:t>??</a:t>
                      </a:r>
                    </a:p>
                  </a:txBody>
                  <a:tcPr marL="36000" marR="0"/>
                </a:tc>
                <a:tc gridSpan="4" vMerge="1">
                  <a:txBody>
                    <a:bodyPr/>
                    <a:lstStyle/>
                    <a:p>
                      <a:endParaRPr lang="de-DE" sz="1000" b="1" i="0" dirty="0">
                        <a:latin typeface="Open Sans" panose="020B0606030504020204" pitchFamily="34" charset="0"/>
                        <a:ea typeface="Open Sans" panose="020B0606030504020204" pitchFamily="34" charset="0"/>
                        <a:cs typeface="Open Sans" panose="020B0606030504020204" pitchFamily="34" charset="0"/>
                      </a:endParaRPr>
                    </a:p>
                  </a:txBody>
                  <a:tcPr marL="36000" marR="36000"/>
                </a:tc>
                <a:tc hMerge="1" vMerge="1">
                  <a:txBody>
                    <a:bodyPr/>
                    <a:lstStyle/>
                    <a:p>
                      <a:endParaRPr lang="de-DE"/>
                    </a:p>
                  </a:txBody>
                  <a:tcPr/>
                </a:tc>
                <a:tc hMerge="1" vMerge="1">
                  <a:txBody>
                    <a:bodyPr/>
                    <a:lstStyle/>
                    <a:p>
                      <a:endParaRPr lang="de-DE"/>
                    </a:p>
                  </a:txBody>
                  <a:tcPr/>
                </a:tc>
                <a:tc hMerge="1" vMerge="1">
                  <a:txBody>
                    <a:bodyPr/>
                    <a:lstStyle/>
                    <a:p>
                      <a:endParaRPr lang="de-DE"/>
                    </a:p>
                  </a:txBody>
                  <a:tcPr/>
                </a:tc>
                <a:extLst>
                  <a:ext uri="{0D108BD9-81ED-4DB2-BD59-A6C34878D82A}">
                    <a16:rowId xmlns:a16="http://schemas.microsoft.com/office/drawing/2014/main" val="3458545806"/>
                  </a:ext>
                </a:extLst>
              </a:tr>
              <a:tr h="216000">
                <a:tc rowSpan="4">
                  <a:txBody>
                    <a:bodyPr/>
                    <a:lstStyle/>
                    <a:p>
                      <a:pPr algn="l"/>
                      <a:r>
                        <a:rPr lang="de-DE" sz="800" b="1" i="0" dirty="0">
                          <a:solidFill>
                            <a:schemeClr val="tx1"/>
                          </a:solidFill>
                          <a:latin typeface="Arial" panose="020B0604020202020204" pitchFamily="34" charset="0"/>
                          <a:ea typeface="Open Sans" panose="020B0606030504020204" pitchFamily="34" charset="0"/>
                          <a:cs typeface="Arial" panose="020B0604020202020204" pitchFamily="34" charset="0"/>
                        </a:rPr>
                        <a:t>Starkregen  l/m</a:t>
                      </a:r>
                      <a:r>
                        <a:rPr lang="de-DE" sz="800" b="1" i="0" baseline="30000" dirty="0">
                          <a:solidFill>
                            <a:schemeClr val="tx1"/>
                          </a:solidFill>
                          <a:latin typeface="Arial" panose="020B0604020202020204" pitchFamily="34" charset="0"/>
                          <a:ea typeface="Open Sans" panose="020B0606030504020204" pitchFamily="34" charset="0"/>
                          <a:cs typeface="Arial" panose="020B0604020202020204" pitchFamily="34" charset="0"/>
                        </a:rPr>
                        <a:t>2</a:t>
                      </a:r>
                    </a:p>
                  </a:txBody>
                  <a:tcPr marL="36000" marR="36000" vert="vert270" anchor="ctr">
                    <a:solidFill>
                      <a:schemeClr val="bg1"/>
                    </a:solidFill>
                  </a:tcPr>
                </a:tc>
                <a:tc>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90 / 1 h</a:t>
                      </a:r>
                    </a:p>
                  </a:txBody>
                  <a:tcPr marL="36000" marR="36000" anchor="ctr">
                    <a:solidFill>
                      <a:srgbClr val="D60093"/>
                    </a:solidFill>
                  </a:tcPr>
                </a:tc>
                <a:tc>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120 /6h</a:t>
                      </a:r>
                    </a:p>
                  </a:txBody>
                  <a:tcPr marL="36000" marR="36000" anchor="ctr">
                    <a:solidFill>
                      <a:srgbClr val="D60093"/>
                    </a:solidFill>
                  </a:tcPr>
                </a:tc>
                <a:tc>
                  <a:txBody>
                    <a:bodyPr/>
                    <a:lstStyle/>
                    <a:p>
                      <a:pPr algn="ctr"/>
                      <a:r>
                        <a:rPr lang="de-DE" sz="1000" b="1" i="0" dirty="0">
                          <a:latin typeface="Arial" panose="020B0604020202020204" pitchFamily="34" charset="0"/>
                          <a:ea typeface="Open Sans" panose="020B0606030504020204" pitchFamily="34" charset="0"/>
                          <a:cs typeface="Arial" panose="020B0604020202020204" pitchFamily="34" charset="0"/>
                        </a:rPr>
                        <a:t>x</a:t>
                      </a: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r>
                        <a:rPr lang="de-DE" sz="1000" b="1" dirty="0">
                          <a:latin typeface="Arial" panose="020B0604020202020204" pitchFamily="34" charset="0"/>
                          <a:ea typeface="Open Sans" panose="020B0606030504020204" pitchFamily="34" charset="0"/>
                          <a:cs typeface="Arial" panose="020B0604020202020204" pitchFamily="34" charset="0"/>
                        </a:rPr>
                        <a:t>x</a:t>
                      </a:r>
                    </a:p>
                  </a:txBody>
                  <a:tcPr anchor="ctr">
                    <a:solidFill>
                      <a:schemeClr val="accent2">
                        <a:lumMod val="60000"/>
                        <a:lumOff val="40000"/>
                      </a:schemeClr>
                    </a:solidFill>
                  </a:tcPr>
                </a:tc>
                <a:extLst>
                  <a:ext uri="{0D108BD9-81ED-4DB2-BD59-A6C34878D82A}">
                    <a16:rowId xmlns:a16="http://schemas.microsoft.com/office/drawing/2014/main" val="1452131960"/>
                  </a:ext>
                </a:extLst>
              </a:tr>
              <a:tr h="216000">
                <a:tc vMerge="1">
                  <a:txBody>
                    <a:bodyPr/>
                    <a:lstStyle/>
                    <a:p>
                      <a:pPr algn="l"/>
                      <a:endParaRPr lang="de-DE" sz="10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D60093"/>
                    </a:solidFill>
                  </a:tcPr>
                </a:tc>
                <a:tc>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60 / 1 h</a:t>
                      </a:r>
                    </a:p>
                  </a:txBody>
                  <a:tcPr marL="36000" marR="36000" anchor="ctr">
                    <a:solidFill>
                      <a:srgbClr val="D60093"/>
                    </a:solidFill>
                  </a:tcPr>
                </a:tc>
                <a:tc>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90 / 6 h</a:t>
                      </a:r>
                    </a:p>
                  </a:txBody>
                  <a:tcPr marL="36000" marR="36000" anchor="ctr">
                    <a:solidFill>
                      <a:srgbClr val="D60093"/>
                    </a:solidFill>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854471798"/>
                  </a:ext>
                </a:extLst>
              </a:tr>
              <a:tr h="216000">
                <a:tc vMerge="1">
                  <a:txBody>
                    <a:bodyPr/>
                    <a:lstStyle/>
                    <a:p>
                      <a:pPr algn="l"/>
                      <a:endParaRPr lang="de-DE" sz="10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D60093"/>
                    </a:solidFill>
                  </a:tcPr>
                </a:tc>
                <a:tc>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40 / 1 h</a:t>
                      </a:r>
                    </a:p>
                  </a:txBody>
                  <a:tcPr marL="36000" marR="36000" anchor="ctr">
                    <a:solidFill>
                      <a:srgbClr val="D60093"/>
                    </a:solidFill>
                  </a:tcPr>
                </a:tc>
                <a:tc>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60 / 6 h </a:t>
                      </a:r>
                    </a:p>
                  </a:txBody>
                  <a:tcPr marL="36000" marR="36000" anchor="ctr">
                    <a:solidFill>
                      <a:srgbClr val="D60093"/>
                    </a:solidFill>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3508702582"/>
                  </a:ext>
                </a:extLst>
              </a:tr>
              <a:tr h="216000">
                <a:tc vMerge="1">
                  <a:txBody>
                    <a:bodyPr/>
                    <a:lstStyle/>
                    <a:p>
                      <a:pPr algn="l"/>
                      <a:endParaRPr lang="de-DE" sz="10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FF0000"/>
                    </a:solidFill>
                  </a:tcPr>
                </a:tc>
                <a:tc>
                  <a:txBody>
                    <a:bodyPr/>
                    <a:lstStyle/>
                    <a:p>
                      <a:pPr marL="0" indent="0" algn="l">
                        <a:buFont typeface="Wingdings" panose="05000000000000000000" pitchFamily="2" charset="2"/>
                        <a:buNone/>
                      </a:pPr>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25 /1 h</a:t>
                      </a:r>
                    </a:p>
                  </a:txBody>
                  <a:tcPr marL="36000" marR="36000" anchor="ctr">
                    <a:solidFill>
                      <a:srgbClr val="FF0000"/>
                    </a:solidFill>
                  </a:tcPr>
                </a:tc>
                <a:tc>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35 / 6 h</a:t>
                      </a:r>
                    </a:p>
                  </a:txBody>
                  <a:tcPr marL="36000" marR="36000" anchor="ctr">
                    <a:solidFill>
                      <a:srgbClr val="FF0000"/>
                    </a:solidFill>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81648745"/>
                  </a:ext>
                </a:extLst>
              </a:tr>
              <a:tr h="216000">
                <a:tc rowSpan="8">
                  <a:txBody>
                    <a:bodyPr/>
                    <a:lstStyle/>
                    <a:p>
                      <a:pPr algn="ctr"/>
                      <a:r>
                        <a:rPr lang="de-DE" sz="800" b="1" i="0" kern="1200" dirty="0">
                          <a:solidFill>
                            <a:schemeClr val="tx1"/>
                          </a:solidFill>
                          <a:latin typeface="Arial" panose="020B0604020202020204" pitchFamily="34" charset="0"/>
                          <a:ea typeface="Open Sans" panose="020B0606030504020204" pitchFamily="34" charset="0"/>
                          <a:cs typeface="Arial" panose="020B0604020202020204" pitchFamily="34" charset="0"/>
                        </a:rPr>
                        <a:t>Dauerregen l/ m</a:t>
                      </a:r>
                      <a:r>
                        <a:rPr lang="de-DE" sz="800" b="1" i="0" kern="1200" baseline="30000" dirty="0">
                          <a:solidFill>
                            <a:schemeClr val="tx1"/>
                          </a:solidFill>
                          <a:latin typeface="Arial" panose="020B0604020202020204" pitchFamily="34" charset="0"/>
                          <a:ea typeface="Open Sans" panose="020B0606030504020204" pitchFamily="34" charset="0"/>
                          <a:cs typeface="Arial" panose="020B0604020202020204" pitchFamily="34" charset="0"/>
                        </a:rPr>
                        <a:t>2</a:t>
                      </a:r>
                    </a:p>
                  </a:txBody>
                  <a:tcPr marL="36000" marR="36000" vert="vert270" anchor="ctr">
                    <a:solidFill>
                      <a:schemeClr val="bg1"/>
                    </a:solidFill>
                  </a:tcPr>
                </a:tc>
                <a:tc gridSpan="2">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&gt;120 / 72 h</a:t>
                      </a:r>
                    </a:p>
                  </a:txBody>
                  <a:tcPr marL="36000" marR="36000" anchor="ctr">
                    <a:solidFill>
                      <a:srgbClr val="D60093"/>
                    </a:solidFill>
                  </a:tcPr>
                </a:tc>
                <a:tc hMerge="1">
                  <a:txBody>
                    <a:bodyPr/>
                    <a:lstStyle/>
                    <a:p>
                      <a:pPr algn="l"/>
                      <a:endParaRPr lang="de-DE" sz="12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692827448"/>
                  </a:ext>
                </a:extLst>
              </a:tr>
              <a:tr h="216000">
                <a:tc vMerge="1">
                  <a:txBody>
                    <a:bodyPr/>
                    <a:lstStyle/>
                    <a:p>
                      <a:pPr algn="ctr"/>
                      <a:endParaRPr lang="de-DE" sz="10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vert="vert270" anchor="ctr">
                    <a:solidFill>
                      <a:schemeClr val="bg1"/>
                    </a:solidFill>
                  </a:tcPr>
                </a:tc>
                <a:tc gridSpan="2">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90 / 48 h</a:t>
                      </a:r>
                    </a:p>
                  </a:txBody>
                  <a:tcPr marL="36000" marR="36000" anchor="ctr">
                    <a:solidFill>
                      <a:srgbClr val="D60093"/>
                    </a:solidFill>
                  </a:tcPr>
                </a:tc>
                <a:tc hMerge="1">
                  <a:txBody>
                    <a:bodyPr/>
                    <a:lstStyle/>
                    <a:p>
                      <a:pPr algn="l"/>
                      <a:endParaRPr lang="de-DE" sz="12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904819531"/>
                  </a:ext>
                </a:extLst>
              </a:tr>
              <a:tr h="216000">
                <a:tc vMerge="1">
                  <a:txBody>
                    <a:bodyPr/>
                    <a:lstStyle/>
                    <a:p>
                      <a:pPr algn="ctr"/>
                      <a:endParaRPr lang="de-DE" sz="10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vert="vert270" anchor="ctr">
                    <a:solidFill>
                      <a:schemeClr val="bg1"/>
                    </a:solidFill>
                  </a:tcPr>
                </a:tc>
                <a:tc gridSpan="2">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80 / 24 h</a:t>
                      </a:r>
                    </a:p>
                  </a:txBody>
                  <a:tcPr marL="36000" marR="36000" anchor="ctr">
                    <a:solidFill>
                      <a:srgbClr val="D60093"/>
                    </a:solidFill>
                  </a:tcPr>
                </a:tc>
                <a:tc hMerge="1">
                  <a:txBody>
                    <a:bodyPr/>
                    <a:lstStyle/>
                    <a:p>
                      <a:pPr algn="l"/>
                      <a:endParaRPr lang="de-DE" sz="12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4278972942"/>
                  </a:ext>
                </a:extLst>
              </a:tr>
              <a:tr h="216000">
                <a:tc vMerge="1">
                  <a:txBody>
                    <a:bodyPr/>
                    <a:lstStyle/>
                    <a:p>
                      <a:pPr algn="ctr"/>
                      <a:endParaRPr lang="de-DE" sz="10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vert="vert270" anchor="ctr">
                    <a:solidFill>
                      <a:schemeClr val="bg1"/>
                    </a:solidFill>
                  </a:tcPr>
                </a:tc>
                <a:tc gridSpan="2">
                  <a:txBody>
                    <a:bodyPr/>
                    <a:lstStyle/>
                    <a:p>
                      <a:pPr marL="0" indent="0" algn="l">
                        <a:buFont typeface="Wingdings" panose="05000000000000000000" pitchFamily="2" charset="2"/>
                        <a:buNone/>
                      </a:pPr>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70 / 12 h</a:t>
                      </a:r>
                    </a:p>
                  </a:txBody>
                  <a:tcPr marL="36000" marR="36000" anchor="ctr">
                    <a:solidFill>
                      <a:srgbClr val="D60093"/>
                    </a:solidFill>
                  </a:tcPr>
                </a:tc>
                <a:tc hMerge="1">
                  <a:txBody>
                    <a:bodyPr/>
                    <a:lstStyle/>
                    <a:p>
                      <a:pPr algn="l"/>
                      <a:endParaRPr lang="de-DE" sz="12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547727664"/>
                  </a:ext>
                </a:extLst>
              </a:tr>
              <a:tr h="220281">
                <a:tc vMerge="1">
                  <a:txBody>
                    <a:bodyPr/>
                    <a:lstStyle/>
                    <a:p>
                      <a:pPr algn="ctr"/>
                      <a:endParaRPr lang="de-DE" sz="10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vert="vert270" anchor="ctr">
                    <a:solidFill>
                      <a:schemeClr val="bg1"/>
                    </a:solidFill>
                  </a:tcPr>
                </a:tc>
                <a:tc gridSpan="2">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90 / 72 h</a:t>
                      </a:r>
                    </a:p>
                  </a:txBody>
                  <a:tcPr marL="36000" marR="36000" anchor="ctr">
                    <a:solidFill>
                      <a:srgbClr val="FF0000"/>
                    </a:solidFill>
                  </a:tcPr>
                </a:tc>
                <a:tc hMerge="1">
                  <a:txBody>
                    <a:bodyPr/>
                    <a:lstStyle/>
                    <a:p>
                      <a:endParaRPr lang="de-DE"/>
                    </a:p>
                  </a:txBody>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649341593"/>
                  </a:ext>
                </a:extLst>
              </a:tr>
              <a:tr h="216000">
                <a:tc vMerge="1">
                  <a:txBody>
                    <a:bodyPr/>
                    <a:lstStyle/>
                    <a:p>
                      <a:pPr algn="ctr"/>
                      <a:endParaRPr lang="de-DE" sz="10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vert="vert270" anchor="ctr">
                    <a:solidFill>
                      <a:schemeClr val="bg1"/>
                    </a:solidFill>
                  </a:tcPr>
                </a:tc>
                <a:tc gridSpan="2">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60 / 48 h </a:t>
                      </a:r>
                    </a:p>
                  </a:txBody>
                  <a:tcPr marL="36000" marR="36000" anchor="ctr">
                    <a:solidFill>
                      <a:srgbClr val="FF0000"/>
                    </a:solidFill>
                  </a:tcPr>
                </a:tc>
                <a:tc hMerge="1">
                  <a:txBody>
                    <a:bodyPr/>
                    <a:lstStyle/>
                    <a:p>
                      <a:endParaRPr lang="de-DE"/>
                    </a:p>
                  </a:txBody>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165205138"/>
                  </a:ext>
                </a:extLst>
              </a:tr>
              <a:tr h="216000">
                <a:tc vMerge="1">
                  <a:txBody>
                    <a:bodyPr/>
                    <a:lstStyle/>
                    <a:p>
                      <a:pPr algn="ctr"/>
                      <a:endParaRPr lang="de-DE" sz="10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vert="vert270" anchor="ctr">
                    <a:solidFill>
                      <a:schemeClr val="bg1"/>
                    </a:solidFill>
                  </a:tcPr>
                </a:tc>
                <a:tc gridSpan="2">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50 / 24 h </a:t>
                      </a:r>
                    </a:p>
                  </a:txBody>
                  <a:tcPr marL="36000" marR="36000" anchor="ctr">
                    <a:solidFill>
                      <a:srgbClr val="FF0000"/>
                    </a:solidFill>
                  </a:tcPr>
                </a:tc>
                <a:tc hMerge="1">
                  <a:txBody>
                    <a:bodyPr/>
                    <a:lstStyle/>
                    <a:p>
                      <a:endParaRPr lang="de-DE"/>
                    </a:p>
                  </a:txBody>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57345032"/>
                  </a:ext>
                </a:extLst>
              </a:tr>
              <a:tr h="216000">
                <a:tc vMerge="1">
                  <a:txBody>
                    <a:bodyPr/>
                    <a:lstStyle/>
                    <a:p>
                      <a:pPr algn="ctr"/>
                      <a:endParaRPr lang="de-DE" sz="10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vert="vert270" anchor="ctr">
                    <a:solidFill>
                      <a:schemeClr val="bg1"/>
                    </a:solidFill>
                  </a:tcPr>
                </a:tc>
                <a:tc gridSpan="2">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40 / 12 h </a:t>
                      </a:r>
                    </a:p>
                  </a:txBody>
                  <a:tcPr marL="36000" marR="36000" anchor="ctr">
                    <a:solidFill>
                      <a:srgbClr val="FF0000"/>
                    </a:solidFill>
                  </a:tcPr>
                </a:tc>
                <a:tc hMerge="1">
                  <a:txBody>
                    <a:bodyPr/>
                    <a:lstStyle/>
                    <a:p>
                      <a:endParaRPr lang="de-DE"/>
                    </a:p>
                  </a:txBody>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3866093153"/>
                  </a:ext>
                </a:extLst>
              </a:tr>
              <a:tr h="216000">
                <a:tc rowSpan="3">
                  <a:txBody>
                    <a:bodyPr/>
                    <a:lstStyle/>
                    <a:p>
                      <a:pPr algn="ctr"/>
                      <a:r>
                        <a:rPr lang="de-DE" sz="800" b="1" i="0" kern="1200" dirty="0">
                          <a:solidFill>
                            <a:schemeClr val="tx1"/>
                          </a:solidFill>
                          <a:latin typeface="Arial" panose="020B0604020202020204" pitchFamily="34" charset="0"/>
                          <a:ea typeface="Open Sans" panose="020B0606030504020204" pitchFamily="34" charset="0"/>
                          <a:cs typeface="Arial" panose="020B0604020202020204" pitchFamily="34" charset="0"/>
                        </a:rPr>
                        <a:t>Windböen</a:t>
                      </a:r>
                    </a:p>
                  </a:txBody>
                  <a:tcPr marL="0" marR="0" marT="36000" marB="36000" vert="vert270" anchor="ctr">
                    <a:solidFill>
                      <a:schemeClr val="bg1"/>
                    </a:solidFill>
                  </a:tcPr>
                </a:tc>
                <a:tc gridSpan="2">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140 km/h</a:t>
                      </a:r>
                    </a:p>
                  </a:txBody>
                  <a:tcPr marL="36000" marR="36000" anchor="ctr">
                    <a:solidFill>
                      <a:srgbClr val="D60093"/>
                    </a:solidFill>
                  </a:tcPr>
                </a:tc>
                <a:tc hMerge="1">
                  <a:txBody>
                    <a:bodyPr/>
                    <a:lstStyle/>
                    <a:p>
                      <a:pPr algn="l"/>
                      <a:endParaRPr lang="de-DE" sz="10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D60093"/>
                    </a:solidFill>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238979741"/>
                  </a:ext>
                </a:extLst>
              </a:tr>
              <a:tr h="216000">
                <a:tc vMerge="1">
                  <a:txBody>
                    <a:bodyPr/>
                    <a:lstStyle/>
                    <a:p>
                      <a:pPr algn="l"/>
                      <a:endParaRPr lang="de-DE" sz="10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FF0000"/>
                    </a:solidFill>
                  </a:tcPr>
                </a:tc>
                <a:tc gridSpan="2">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&gt; 105 km/h</a:t>
                      </a:r>
                    </a:p>
                  </a:txBody>
                  <a:tcPr marL="36000" marR="36000" anchor="ctr">
                    <a:solidFill>
                      <a:srgbClr val="FF0000"/>
                    </a:solidFill>
                  </a:tcPr>
                </a:tc>
                <a:tc hMerge="1">
                  <a:txBody>
                    <a:bodyPr/>
                    <a:lstStyle/>
                    <a:p>
                      <a:pPr algn="l"/>
                      <a:endParaRPr lang="de-DE" sz="10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FF0000"/>
                    </a:solidFill>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339186875"/>
                  </a:ext>
                </a:extLst>
              </a:tr>
              <a:tr h="216000">
                <a:tc vMerge="1">
                  <a:txBody>
                    <a:bodyPr/>
                    <a:lstStyle/>
                    <a:p>
                      <a:pPr algn="l"/>
                      <a:endParaRPr lang="de-DE" sz="1000" b="0" i="0" dirty="0">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FFC000"/>
                    </a:solidFill>
                  </a:tcPr>
                </a:tc>
                <a:tc gridSpan="2">
                  <a:txBody>
                    <a:bodyPr/>
                    <a:lstStyle/>
                    <a:p>
                      <a:pPr algn="l"/>
                      <a:r>
                        <a:rPr lang="de-DE" sz="1000" b="1" i="0" dirty="0">
                          <a:latin typeface="Arial" panose="020B0604020202020204" pitchFamily="34" charset="0"/>
                          <a:ea typeface="Open Sans" panose="020B0606030504020204" pitchFamily="34" charset="0"/>
                          <a:cs typeface="Arial" panose="020B0604020202020204" pitchFamily="34" charset="0"/>
                        </a:rPr>
                        <a:t>&gt; 60 km/h </a:t>
                      </a:r>
                    </a:p>
                  </a:txBody>
                  <a:tcPr marL="36000" marR="36000" anchor="ctr">
                    <a:solidFill>
                      <a:srgbClr val="FFC000"/>
                    </a:solidFill>
                  </a:tcPr>
                </a:tc>
                <a:tc hMerge="1">
                  <a:txBody>
                    <a:bodyPr/>
                    <a:lstStyle/>
                    <a:p>
                      <a:pPr algn="l"/>
                      <a:endParaRPr lang="de-DE" sz="1000" b="0" i="0" dirty="0">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FFC000"/>
                    </a:solidFill>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950757738"/>
                  </a:ext>
                </a:extLst>
              </a:tr>
              <a:tr h="216000">
                <a:tc rowSpan="3">
                  <a:txBody>
                    <a:bodyPr/>
                    <a:lstStyle/>
                    <a:p>
                      <a:pPr algn="ctr"/>
                      <a:r>
                        <a:rPr lang="de-DE" sz="800" b="1" i="0" dirty="0">
                          <a:solidFill>
                            <a:schemeClr val="tx1"/>
                          </a:solidFill>
                          <a:latin typeface="Arial" panose="020B0604020202020204" pitchFamily="34" charset="0"/>
                          <a:ea typeface="Open Sans" panose="020B0606030504020204" pitchFamily="34" charset="0"/>
                          <a:cs typeface="Arial" panose="020B0604020202020204" pitchFamily="34" charset="0"/>
                        </a:rPr>
                        <a:t>Gewitter</a:t>
                      </a:r>
                    </a:p>
                  </a:txBody>
                  <a:tcPr marL="36000" marR="36000" vert="vert270" anchor="ctr">
                    <a:solidFill>
                      <a:schemeClr val="bg1"/>
                    </a:solidFill>
                  </a:tcPr>
                </a:tc>
                <a:tc gridSpan="2">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Hagel &gt; 50 mm </a:t>
                      </a:r>
                    </a:p>
                  </a:txBody>
                  <a:tcPr marL="36000" marR="36000" anchor="ctr">
                    <a:solidFill>
                      <a:srgbClr val="FF0000"/>
                    </a:solidFill>
                  </a:tcPr>
                </a:tc>
                <a:tc hMerge="1">
                  <a:txBody>
                    <a:bodyPr/>
                    <a:lstStyle/>
                    <a:p>
                      <a:pPr algn="l"/>
                      <a:endParaRPr lang="de-DE" sz="10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FF0000"/>
                    </a:solidFill>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595102980"/>
                  </a:ext>
                </a:extLst>
              </a:tr>
              <a:tr h="216000">
                <a:tc vMerge="1">
                  <a:txBody>
                    <a:bodyPr/>
                    <a:lstStyle/>
                    <a:p>
                      <a:pPr algn="l"/>
                      <a:endParaRPr lang="de-DE"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vert="vert270" anchor="ctr">
                    <a:solidFill>
                      <a:schemeClr val="bg1"/>
                    </a:solidFill>
                  </a:tcPr>
                </a:tc>
                <a:tc gridSpan="2">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Extremes Unwetter </a:t>
                      </a:r>
                    </a:p>
                  </a:txBody>
                  <a:tcPr marL="36000" marR="36000" anchor="ctr">
                    <a:solidFill>
                      <a:srgbClr val="D60093"/>
                    </a:solidFill>
                  </a:tcPr>
                </a:tc>
                <a:tc hMerge="1">
                  <a:txBody>
                    <a:bodyPr/>
                    <a:lstStyle/>
                    <a:p>
                      <a:pPr algn="l"/>
                      <a:endParaRPr lang="de-DE" sz="10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D60093"/>
                    </a:solidFill>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73414088"/>
                  </a:ext>
                </a:extLst>
              </a:tr>
              <a:tr h="216000">
                <a:tc vMerge="1">
                  <a:txBody>
                    <a:bodyPr/>
                    <a:lstStyle/>
                    <a:p>
                      <a:pPr algn="l"/>
                      <a:endParaRPr lang="de-DE" sz="10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FF0000"/>
                    </a:solidFill>
                  </a:tcPr>
                </a:tc>
                <a:tc gridSpan="2">
                  <a:txBody>
                    <a:bodyPr/>
                    <a:lstStyle/>
                    <a:p>
                      <a:pPr algn="l"/>
                      <a:r>
                        <a:rPr lang="de-DE" sz="1000" b="1" i="0" dirty="0">
                          <a:solidFill>
                            <a:schemeClr val="bg1"/>
                          </a:solidFill>
                          <a:latin typeface="Arial" panose="020B0604020202020204" pitchFamily="34" charset="0"/>
                          <a:ea typeface="Open Sans" panose="020B0606030504020204" pitchFamily="34" charset="0"/>
                          <a:cs typeface="Arial" panose="020B0604020202020204" pitchFamily="34" charset="0"/>
                        </a:rPr>
                        <a:t>Unwetter</a:t>
                      </a:r>
                    </a:p>
                  </a:txBody>
                  <a:tcPr marL="36000" marR="36000" anchor="ctr">
                    <a:solidFill>
                      <a:srgbClr val="FF0000"/>
                    </a:solidFill>
                  </a:tcPr>
                </a:tc>
                <a:tc hMerge="1">
                  <a:txBody>
                    <a:bodyPr/>
                    <a:lstStyle/>
                    <a:p>
                      <a:pPr algn="l"/>
                      <a:endParaRPr lang="de-DE" sz="10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FF0000"/>
                    </a:solidFill>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865575592"/>
                  </a:ext>
                </a:extLst>
              </a:tr>
              <a:tr h="216000">
                <a:tc>
                  <a:txBody>
                    <a:bodyPr/>
                    <a:lstStyle/>
                    <a:p>
                      <a:pPr algn="ctr"/>
                      <a:endParaRPr lang="de-DE" sz="1000" b="1" i="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36000" marR="36000" vert="vert270" anchor="ctr">
                    <a:solidFill>
                      <a:schemeClr val="bg1"/>
                    </a:solidFill>
                  </a:tcPr>
                </a:tc>
                <a:tc gridSpan="2">
                  <a:txBody>
                    <a:bodyPr/>
                    <a:lstStyle/>
                    <a:p>
                      <a:pPr algn="l"/>
                      <a:r>
                        <a:rPr lang="de-DE" sz="1000" b="1" i="0" dirty="0">
                          <a:solidFill>
                            <a:schemeClr val="tx1"/>
                          </a:solidFill>
                          <a:latin typeface="Arial" panose="020B0604020202020204" pitchFamily="34" charset="0"/>
                          <a:ea typeface="Open Sans" panose="020B0606030504020204" pitchFamily="34" charset="0"/>
                          <a:cs typeface="Arial" panose="020B0604020202020204" pitchFamily="34" charset="0"/>
                        </a:rPr>
                        <a:t>Vorabinformation </a:t>
                      </a:r>
                    </a:p>
                  </a:txBody>
                  <a:tcPr marL="36000" marR="36000" anchor="ctr">
                    <a:solidFill>
                      <a:schemeClr val="bg1"/>
                    </a:solidFill>
                  </a:tcPr>
                </a:tc>
                <a:tc hMerge="1">
                  <a:txBody>
                    <a:bodyPr/>
                    <a:lstStyle/>
                    <a:p>
                      <a:endParaRPr lang="de-DE"/>
                    </a:p>
                  </a:txBody>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376931880"/>
                  </a:ext>
                </a:extLst>
              </a:tr>
              <a:tr h="216000">
                <a:tc>
                  <a:txBody>
                    <a:bodyPr/>
                    <a:lstStyle/>
                    <a:p>
                      <a:pPr algn="ctr"/>
                      <a:endParaRPr lang="de-DE" sz="1000" b="1" i="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36000" marR="36000" vert="vert270" anchor="ctr">
                    <a:solidFill>
                      <a:schemeClr val="bg1"/>
                    </a:solidFill>
                  </a:tcPr>
                </a:tc>
                <a:tc gridSpan="2">
                  <a:txBody>
                    <a:bodyPr/>
                    <a:lstStyle/>
                    <a:p>
                      <a:pPr algn="l"/>
                      <a:r>
                        <a:rPr lang="de-DE" sz="1000" b="1" i="0" dirty="0">
                          <a:solidFill>
                            <a:schemeClr val="tx1"/>
                          </a:solidFill>
                          <a:latin typeface="Arial" panose="020B0604020202020204" pitchFamily="34" charset="0"/>
                          <a:ea typeface="Open Sans" panose="020B0606030504020204" pitchFamily="34" charset="0"/>
                          <a:cs typeface="Arial" panose="020B0604020202020204" pitchFamily="34" charset="0"/>
                        </a:rPr>
                        <a:t>Hitzewarnung</a:t>
                      </a:r>
                    </a:p>
                  </a:txBody>
                  <a:tcPr marL="36000" marR="36000" anchor="ctr">
                    <a:solidFill>
                      <a:schemeClr val="bg1"/>
                    </a:solidFill>
                  </a:tcPr>
                </a:tc>
                <a:tc hMerge="1">
                  <a:txBody>
                    <a:bodyPr/>
                    <a:lstStyle/>
                    <a:p>
                      <a:endParaRPr lang="de-DE"/>
                    </a:p>
                  </a:txBody>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408643725"/>
                  </a:ext>
                </a:extLst>
              </a:tr>
              <a:tr h="216000">
                <a:tc>
                  <a:txBody>
                    <a:bodyPr/>
                    <a:lstStyle/>
                    <a:p>
                      <a:pPr algn="ctr"/>
                      <a:endParaRPr lang="de-DE" sz="1000" b="1" i="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36000" marR="36000" vert="vert270" anchor="ctr">
                    <a:solidFill>
                      <a:schemeClr val="bg1"/>
                    </a:solidFill>
                  </a:tcPr>
                </a:tc>
                <a:tc gridSpan="2">
                  <a:txBody>
                    <a:bodyPr/>
                    <a:lstStyle/>
                    <a:p>
                      <a:pPr algn="l"/>
                      <a:r>
                        <a:rPr lang="de-DE" sz="1000" b="1" i="0" dirty="0">
                          <a:solidFill>
                            <a:schemeClr val="tx1"/>
                          </a:solidFill>
                          <a:latin typeface="Arial" panose="020B0604020202020204" pitchFamily="34" charset="0"/>
                          <a:ea typeface="Open Sans" panose="020B0606030504020204" pitchFamily="34" charset="0"/>
                          <a:cs typeface="Arial" panose="020B0604020202020204" pitchFamily="34" charset="0"/>
                        </a:rPr>
                        <a:t>Frostwarnung</a:t>
                      </a:r>
                    </a:p>
                  </a:txBody>
                  <a:tcPr marL="36000" marR="36000" anchor="ctr">
                    <a:solidFill>
                      <a:schemeClr val="bg1"/>
                    </a:solidFill>
                  </a:tcPr>
                </a:tc>
                <a:tc hMerge="1">
                  <a:txBody>
                    <a:bodyPr/>
                    <a:lstStyle/>
                    <a:p>
                      <a:endParaRPr lang="de-DE"/>
                    </a:p>
                  </a:txBody>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314664261"/>
                  </a:ext>
                </a:extLst>
              </a:tr>
              <a:tr h="216000">
                <a:tc>
                  <a:txBody>
                    <a:bodyPr/>
                    <a:lstStyle/>
                    <a:p>
                      <a:pPr algn="ctr"/>
                      <a:endParaRPr lang="de-DE" sz="1000" b="1" i="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36000" marR="36000" vert="vert270" anchor="ctr">
                    <a:solidFill>
                      <a:schemeClr val="bg1"/>
                    </a:solidFill>
                  </a:tcPr>
                </a:tc>
                <a:tc gridSpan="2">
                  <a:txBody>
                    <a:bodyPr/>
                    <a:lstStyle/>
                    <a:p>
                      <a:pPr algn="l"/>
                      <a:r>
                        <a:rPr lang="de-DE" sz="1000" b="1" i="0" dirty="0">
                          <a:solidFill>
                            <a:schemeClr val="tx1"/>
                          </a:solidFill>
                          <a:latin typeface="Arial" panose="020B0604020202020204" pitchFamily="34" charset="0"/>
                          <a:ea typeface="Open Sans" panose="020B0606030504020204" pitchFamily="34" charset="0"/>
                          <a:cs typeface="Arial" panose="020B0604020202020204" pitchFamily="34" charset="0"/>
                        </a:rPr>
                        <a:t>Starkes Tauwetter</a:t>
                      </a:r>
                    </a:p>
                  </a:txBody>
                  <a:tcPr marL="36000" marR="36000" anchor="ctr">
                    <a:solidFill>
                      <a:schemeClr val="bg1"/>
                    </a:solidFill>
                  </a:tcPr>
                </a:tc>
                <a:tc hMerge="1">
                  <a:txBody>
                    <a:bodyPr/>
                    <a:lstStyle/>
                    <a:p>
                      <a:endParaRPr lang="de-DE"/>
                    </a:p>
                  </a:txBody>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i="0"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bg1"/>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FF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FF00"/>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CCFFFF"/>
                    </a:solidFill>
                  </a:tcPr>
                </a:tc>
                <a:tc>
                  <a:txBody>
                    <a:bodyPr/>
                    <a:lstStyle/>
                    <a:p>
                      <a:pPr algn="ctr"/>
                      <a:endParaRPr lang="de-DE" sz="1000" b="1" dirty="0">
                        <a:latin typeface="Arial" panose="020B0604020202020204" pitchFamily="34" charset="0"/>
                        <a:ea typeface="Open Sans" panose="020B0606030504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199440"/>
                  </a:ext>
                </a:extLst>
              </a:tr>
            </a:tbl>
          </a:graphicData>
        </a:graphic>
      </p:graphicFrame>
    </p:spTree>
    <p:extLst>
      <p:ext uri="{BB962C8B-B14F-4D97-AF65-F5344CB8AC3E}">
        <p14:creationId xmlns:p14="http://schemas.microsoft.com/office/powerpoint/2010/main" val="21545349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 Sonderlagen prüfen</a:t>
            </a:r>
          </a:p>
        </p:txBody>
      </p:sp>
      <p:sp>
        <p:nvSpPr>
          <p:cNvPr id="4" name="Textplatzhalter 3"/>
          <p:cNvSpPr>
            <a:spLocks noGrp="1"/>
          </p:cNvSpPr>
          <p:nvPr>
            <p:ph type="body" sz="quarter" idx="10"/>
          </p:nvPr>
        </p:nvSpPr>
        <p:spPr/>
        <p:txBody>
          <a:bodyPr/>
          <a:lstStyle/>
          <a:p>
            <a:r>
              <a:rPr lang="de-DE" dirty="0"/>
              <a:t>bei drohendem Unwetter, Sturm etc. . </a:t>
            </a:r>
          </a:p>
        </p:txBody>
      </p:sp>
      <p:graphicFrame>
        <p:nvGraphicFramePr>
          <p:cNvPr id="5" name="Tabelle 4"/>
          <p:cNvGraphicFramePr>
            <a:graphicFrameLocks noGrp="1"/>
          </p:cNvGraphicFramePr>
          <p:nvPr>
            <p:extLst>
              <p:ext uri="{D42A27DB-BD31-4B8C-83A1-F6EECF244321}">
                <p14:modId xmlns:p14="http://schemas.microsoft.com/office/powerpoint/2010/main" val="3245704693"/>
              </p:ext>
            </p:extLst>
          </p:nvPr>
        </p:nvGraphicFramePr>
        <p:xfrm>
          <a:off x="503238" y="2575460"/>
          <a:ext cx="6805612" cy="4114800"/>
        </p:xfrm>
        <a:graphic>
          <a:graphicData uri="http://schemas.openxmlformats.org/drawingml/2006/table">
            <a:tbl>
              <a:tblPr firstRow="1" bandRow="1">
                <a:tableStyleId>{5940675A-B579-460E-94D1-54222C63F5DA}</a:tableStyleId>
              </a:tblPr>
              <a:tblGrid>
                <a:gridCol w="2158631">
                  <a:extLst>
                    <a:ext uri="{9D8B030D-6E8A-4147-A177-3AD203B41FA5}">
                      <a16:colId xmlns:a16="http://schemas.microsoft.com/office/drawing/2014/main" val="855008107"/>
                    </a:ext>
                  </a:extLst>
                </a:gridCol>
                <a:gridCol w="4646981">
                  <a:extLst>
                    <a:ext uri="{9D8B030D-6E8A-4147-A177-3AD203B41FA5}">
                      <a16:colId xmlns:a16="http://schemas.microsoft.com/office/drawing/2014/main" val="220921399"/>
                    </a:ext>
                  </a:extLst>
                </a:gridCol>
              </a:tblGrid>
              <a:tr h="252000">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Zuständigkeits-</a:t>
                      </a:r>
                    </a:p>
                    <a:p>
                      <a:r>
                        <a:rPr lang="de-DE" sz="1600" b="1" i="0" dirty="0" err="1">
                          <a:latin typeface="Open Sans" panose="020B0606030504020204" pitchFamily="34" charset="0"/>
                          <a:ea typeface="Open Sans" panose="020B0606030504020204" pitchFamily="34" charset="0"/>
                          <a:cs typeface="Open Sans" panose="020B0606030504020204" pitchFamily="34" charset="0"/>
                        </a:rPr>
                        <a:t>bereich</a:t>
                      </a:r>
                      <a:endParaRPr lang="de-DE" sz="1600" b="1"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de-DE" sz="1600" b="1" i="0" dirty="0">
                          <a:latin typeface="Open Sans" panose="020B0606030504020204" pitchFamily="34" charset="0"/>
                          <a:ea typeface="Open Sans" panose="020B0606030504020204" pitchFamily="34" charset="0"/>
                          <a:cs typeface="Open Sans" panose="020B0606030504020204" pitchFamily="34" charset="0"/>
                        </a:rPr>
                        <a:t>Mögliche Auswirkungen auf / durch </a:t>
                      </a:r>
                    </a:p>
                  </a:txBody>
                  <a:tcPr/>
                </a:tc>
                <a:extLst>
                  <a:ext uri="{0D108BD9-81ED-4DB2-BD59-A6C34878D82A}">
                    <a16:rowId xmlns:a16="http://schemas.microsoft.com/office/drawing/2014/main" val="598242785"/>
                  </a:ext>
                </a:extLst>
              </a:tr>
              <a:tr h="252000">
                <a:tc>
                  <a:txBody>
                    <a:bodyPr/>
                    <a:lstStyle/>
                    <a:p>
                      <a:r>
                        <a:rPr lang="de-DE" sz="1600" b="0" i="0" dirty="0">
                          <a:latin typeface="Open Sans" panose="020B0606030504020204" pitchFamily="34" charset="0"/>
                          <a:ea typeface="Open Sans" panose="020B0606030504020204" pitchFamily="34" charset="0"/>
                          <a:cs typeface="Open Sans" panose="020B0606030504020204" pitchFamily="34" charset="0"/>
                        </a:rPr>
                        <a:t>Fachbereich Ordnung / Soziales</a:t>
                      </a:r>
                    </a:p>
                  </a:txBody>
                  <a:tcPr/>
                </a:tc>
                <a:tc>
                  <a:txBody>
                    <a:bodyPr/>
                    <a:lstStyle/>
                    <a:p>
                      <a:pPr marL="285750" indent="-285750">
                        <a:buFont typeface="Symbol" panose="05050102010706020507" pitchFamily="18" charset="2"/>
                        <a:buChar char="-"/>
                      </a:pPr>
                      <a:r>
                        <a:rPr lang="de-DE" sz="1600" b="0" i="0" dirty="0">
                          <a:latin typeface="Open Sans" panose="020B0606030504020204" pitchFamily="34" charset="0"/>
                          <a:ea typeface="Open Sans" panose="020B0606030504020204" pitchFamily="34" charset="0"/>
                          <a:cs typeface="Open Sans" panose="020B0606030504020204" pitchFamily="34" charset="0"/>
                        </a:rPr>
                        <a:t>Öffentliche Prüfung z. B. Abitur</a:t>
                      </a:r>
                    </a:p>
                    <a:p>
                      <a:pPr marL="285750" indent="-285750">
                        <a:buFont typeface="Symbol" panose="05050102010706020507" pitchFamily="18" charset="2"/>
                        <a:buChar char="-"/>
                      </a:pPr>
                      <a:r>
                        <a:rPr lang="de-DE" sz="1600" b="0" i="0" dirty="0">
                          <a:latin typeface="Open Sans" panose="020B0606030504020204" pitchFamily="34" charset="0"/>
                          <a:ea typeface="Open Sans" panose="020B0606030504020204" pitchFamily="34" charset="0"/>
                          <a:cs typeface="Open Sans" panose="020B0606030504020204" pitchFamily="34" charset="0"/>
                        </a:rPr>
                        <a:t>öffentliche Wahlen </a:t>
                      </a:r>
                    </a:p>
                    <a:p>
                      <a:pPr marL="285750" indent="-285750">
                        <a:buFont typeface="Symbol" panose="05050102010706020507" pitchFamily="18" charset="2"/>
                        <a:buChar char="-"/>
                      </a:pPr>
                      <a:r>
                        <a:rPr lang="de-DE" sz="1600" b="0" i="0" dirty="0">
                          <a:latin typeface="Open Sans" panose="020B0606030504020204" pitchFamily="34" charset="0"/>
                          <a:ea typeface="Open Sans" panose="020B0606030504020204" pitchFamily="34" charset="0"/>
                          <a:cs typeface="Open Sans" panose="020B0606030504020204" pitchFamily="34" charset="0"/>
                        </a:rPr>
                        <a:t>Veranstaltungen </a:t>
                      </a:r>
                    </a:p>
                    <a:p>
                      <a:pPr marL="663717" lvl="1" indent="-285750">
                        <a:buFont typeface="Symbol" panose="05050102010706020507" pitchFamily="18" charset="2"/>
                        <a:buChar char="-"/>
                      </a:pPr>
                      <a:r>
                        <a:rPr lang="de-DE" sz="1600" b="0" i="0" dirty="0">
                          <a:latin typeface="Open Sans" panose="020B0606030504020204" pitchFamily="34" charset="0"/>
                          <a:ea typeface="Open Sans" panose="020B0606030504020204" pitchFamily="34" charset="0"/>
                          <a:cs typeface="Open Sans" panose="020B0606030504020204" pitchFamily="34" charset="0"/>
                        </a:rPr>
                        <a:t>insbesondere im Freien </a:t>
                      </a:r>
                    </a:p>
                    <a:p>
                      <a:pPr marL="663717" lvl="1" indent="-285750">
                        <a:buFont typeface="Symbol" panose="05050102010706020507" pitchFamily="18" charset="2"/>
                        <a:buChar char="-"/>
                      </a:pPr>
                      <a:r>
                        <a:rPr lang="de-DE" sz="1600" b="0" i="0" dirty="0">
                          <a:latin typeface="Open Sans" panose="020B0606030504020204" pitchFamily="34" charset="0"/>
                          <a:ea typeface="Open Sans" panose="020B0606030504020204" pitchFamily="34" charset="0"/>
                          <a:cs typeface="Open Sans" panose="020B0606030504020204" pitchFamily="34" charset="0"/>
                        </a:rPr>
                        <a:t>allgemein</a:t>
                      </a:r>
                    </a:p>
                    <a:p>
                      <a:pPr marL="285750" indent="-285750">
                        <a:buFont typeface="Symbol" panose="05050102010706020507" pitchFamily="18" charset="2"/>
                        <a:buChar char="-"/>
                      </a:pPr>
                      <a:r>
                        <a:rPr lang="de-DE" sz="1600" b="0" i="0" dirty="0">
                          <a:latin typeface="Open Sans" panose="020B0606030504020204" pitchFamily="34" charset="0"/>
                          <a:ea typeface="Open Sans" panose="020B0606030504020204" pitchFamily="34" charset="0"/>
                          <a:cs typeface="Open Sans" panose="020B0606030504020204" pitchFamily="34" charset="0"/>
                        </a:rPr>
                        <a:t>Demonstrationen, Versammlungen </a:t>
                      </a:r>
                    </a:p>
                    <a:p>
                      <a:pPr marL="0" indent="0">
                        <a:buFontTx/>
                        <a:buNone/>
                      </a:pPr>
                      <a:endParaRPr lang="de-DE" sz="16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91197586"/>
                  </a:ext>
                </a:extLst>
              </a:tr>
              <a:tr h="781331">
                <a:tc>
                  <a:txBody>
                    <a:bodyPr/>
                    <a:lstStyle/>
                    <a:p>
                      <a:r>
                        <a:rPr lang="de-DE" sz="1600" b="0" i="0" dirty="0">
                          <a:latin typeface="Open Sans" panose="020B0606030504020204" pitchFamily="34" charset="0"/>
                          <a:ea typeface="Open Sans" panose="020B0606030504020204" pitchFamily="34" charset="0"/>
                          <a:cs typeface="Open Sans" panose="020B0606030504020204" pitchFamily="34" charset="0"/>
                        </a:rPr>
                        <a:t>Fachbereich Bauen </a:t>
                      </a:r>
                    </a:p>
                    <a:p>
                      <a:endParaRPr lang="de-DE" sz="16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de-DE" sz="1600" b="0" i="0" dirty="0">
                          <a:latin typeface="Open Sans" panose="020B0606030504020204" pitchFamily="34" charset="0"/>
                          <a:ea typeface="Open Sans" panose="020B0606030504020204" pitchFamily="34" charset="0"/>
                          <a:cs typeface="Open Sans" panose="020B0606030504020204" pitchFamily="34" charset="0"/>
                        </a:rPr>
                        <a:t>Baumaßnahmen an Straßen oder Gewässern, die im Zusammenwirkung mit Wetterereignis </a:t>
                      </a:r>
                    </a:p>
                    <a:p>
                      <a:pPr marL="285750" indent="-285750">
                        <a:buFont typeface="Symbol" panose="05050102010706020507" pitchFamily="18" charset="2"/>
                        <a:buChar char="-"/>
                      </a:pPr>
                      <a:r>
                        <a:rPr lang="de-DE" sz="16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besondere Gefahren </a:t>
                      </a:r>
                      <a:r>
                        <a:rPr lang="de-DE" sz="1600" b="0" i="0" dirty="0">
                          <a:latin typeface="Open Sans" panose="020B0606030504020204" pitchFamily="34" charset="0"/>
                          <a:ea typeface="Open Sans" panose="020B0606030504020204" pitchFamily="34" charset="0"/>
                          <a:cs typeface="Open Sans" panose="020B0606030504020204" pitchFamily="34" charset="0"/>
                        </a:rPr>
                        <a:t>darstellen oder</a:t>
                      </a:r>
                    </a:p>
                    <a:p>
                      <a:pPr marL="285750" indent="-285750">
                        <a:buFont typeface="Symbol" panose="05050102010706020507" pitchFamily="18" charset="2"/>
                        <a:buChar char="-"/>
                      </a:pPr>
                      <a:r>
                        <a:rPr lang="de-DE" sz="1600" b="0" i="0" dirty="0">
                          <a:latin typeface="Open Sans" panose="020B0606030504020204" pitchFamily="34" charset="0"/>
                          <a:ea typeface="Open Sans" panose="020B0606030504020204" pitchFamily="34" charset="0"/>
                          <a:cs typeface="Open Sans" panose="020B0606030504020204" pitchFamily="34" charset="0"/>
                        </a:rPr>
                        <a:t>Rettungsmaßnahmen erschweren können </a:t>
                      </a:r>
                    </a:p>
                  </a:txBody>
                  <a:tcPr/>
                </a:tc>
                <a:extLst>
                  <a:ext uri="{0D108BD9-81ED-4DB2-BD59-A6C34878D82A}">
                    <a16:rowId xmlns:a16="http://schemas.microsoft.com/office/drawing/2014/main" val="2115097900"/>
                  </a:ext>
                </a:extLst>
              </a:tr>
              <a:tr h="252000">
                <a:tc>
                  <a:txBody>
                    <a:bodyPr/>
                    <a:lstStyle/>
                    <a:p>
                      <a:r>
                        <a:rPr lang="de-DE" sz="1600" b="0" i="0" dirty="0">
                          <a:latin typeface="Open Sans" panose="020B0606030504020204" pitchFamily="34" charset="0"/>
                          <a:ea typeface="Open Sans" panose="020B0606030504020204" pitchFamily="34" charset="0"/>
                          <a:cs typeface="Open Sans" panose="020B0606030504020204" pitchFamily="34" charset="0"/>
                        </a:rPr>
                        <a:t>Feuerwehr</a:t>
                      </a:r>
                    </a:p>
                  </a:txBody>
                  <a:tcPr/>
                </a:tc>
                <a:tc>
                  <a:txBody>
                    <a:bodyPr/>
                    <a:lstStyle/>
                    <a:p>
                      <a:r>
                        <a:rPr lang="de-DE" sz="1600" b="0" i="0" dirty="0">
                          <a:latin typeface="Open Sans" panose="020B0606030504020204" pitchFamily="34" charset="0"/>
                          <a:ea typeface="Open Sans" panose="020B0606030504020204" pitchFamily="34" charset="0"/>
                          <a:cs typeface="Open Sans" panose="020B0606030504020204" pitchFamily="34" charset="0"/>
                        </a:rPr>
                        <a:t>Einsatzbereitschaft?</a:t>
                      </a:r>
                    </a:p>
                  </a:txBody>
                  <a:tcPr/>
                </a:tc>
                <a:extLst>
                  <a:ext uri="{0D108BD9-81ED-4DB2-BD59-A6C34878D82A}">
                    <a16:rowId xmlns:a16="http://schemas.microsoft.com/office/drawing/2014/main" val="3843129408"/>
                  </a:ext>
                </a:extLst>
              </a:tr>
              <a:tr h="252000">
                <a:tc>
                  <a:txBody>
                    <a:bodyPr/>
                    <a:lstStyle/>
                    <a:p>
                      <a:endParaRPr lang="de-DE" sz="1600" b="0" i="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indent="-285750">
                        <a:buFont typeface="Symbol" panose="05050102010706020507" pitchFamily="18" charset="2"/>
                        <a:buChar char="-"/>
                      </a:pPr>
                      <a:endParaRPr lang="de-DE" sz="1600" b="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324633118"/>
                  </a:ext>
                </a:extLst>
              </a:tr>
            </a:tbl>
          </a:graphicData>
        </a:graphic>
      </p:graphicFrame>
      <p:sp>
        <p:nvSpPr>
          <p:cNvPr id="9" name="Rechteck 8">
            <a:extLst>
              <a:ext uri="{FF2B5EF4-FFF2-40B4-BE49-F238E27FC236}">
                <a16:creationId xmlns:a16="http://schemas.microsoft.com/office/drawing/2014/main" id="{A46F7EA7-5D4B-4D0D-A2C3-6D037577EB20}"/>
              </a:ext>
            </a:extLst>
          </p:cNvPr>
          <p:cNvSpPr/>
          <p:nvPr/>
        </p:nvSpPr>
        <p:spPr>
          <a:xfrm>
            <a:off x="417854" y="1673225"/>
            <a:ext cx="6890996" cy="646331"/>
          </a:xfrm>
          <a:prstGeom prst="rect">
            <a:avLst/>
          </a:prstGeom>
        </p:spPr>
        <p:txBody>
          <a:bodyPr wrap="square">
            <a:spAutoFit/>
          </a:bodyPr>
          <a:lstStyle/>
          <a:p>
            <a:r>
              <a:rPr lang="de-DE" dirty="0">
                <a:latin typeface="Open Sans" panose="020B0604020202020204" charset="0"/>
                <a:ea typeface="Open Sans" panose="020B0604020202020204" charset="0"/>
                <a:cs typeface="Open Sans" panose="020B0604020202020204" charset="0"/>
              </a:rPr>
              <a:t>Sonderlagen sind Lagen, in denen auf Wetterwarnungen ggf. mit speziellen Maßnahmen zu reagieren ist</a:t>
            </a:r>
          </a:p>
        </p:txBody>
      </p:sp>
      <p:sp>
        <p:nvSpPr>
          <p:cNvPr id="10" name="Rechteck 9">
            <a:extLst>
              <a:ext uri="{FF2B5EF4-FFF2-40B4-BE49-F238E27FC236}">
                <a16:creationId xmlns:a16="http://schemas.microsoft.com/office/drawing/2014/main" id="{797AF451-429F-4EE1-8D9F-BB306BD4C8E6}"/>
              </a:ext>
            </a:extLst>
          </p:cNvPr>
          <p:cNvSpPr/>
          <p:nvPr/>
        </p:nvSpPr>
        <p:spPr>
          <a:xfrm>
            <a:off x="1769070" y="7048156"/>
            <a:ext cx="3662759" cy="10681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rPr>
              <a:t>Vorschlag bearbeiten!</a:t>
            </a:r>
          </a:p>
        </p:txBody>
      </p:sp>
    </p:spTree>
    <p:extLst>
      <p:ext uri="{BB962C8B-B14F-4D97-AF65-F5344CB8AC3E}">
        <p14:creationId xmlns:p14="http://schemas.microsoft.com/office/powerpoint/2010/main" val="752840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Veranstaltungen im Freien</a:t>
            </a:r>
          </a:p>
        </p:txBody>
      </p:sp>
      <p:sp>
        <p:nvSpPr>
          <p:cNvPr id="3" name="Textplatzhalter 2"/>
          <p:cNvSpPr>
            <a:spLocks noGrp="1"/>
          </p:cNvSpPr>
          <p:nvPr>
            <p:ph type="body" sz="quarter" idx="10"/>
          </p:nvPr>
        </p:nvSpPr>
        <p:spPr/>
        <p:txBody>
          <a:bodyPr/>
          <a:lstStyle/>
          <a:p>
            <a:r>
              <a:rPr lang="de-DE" dirty="0"/>
              <a:t>Maßnahmen aufgrund von Warnungen</a:t>
            </a:r>
          </a:p>
        </p:txBody>
      </p:sp>
      <p:graphicFrame>
        <p:nvGraphicFramePr>
          <p:cNvPr id="5" name="Tabelle 4"/>
          <p:cNvGraphicFramePr>
            <a:graphicFrameLocks noGrp="1"/>
          </p:cNvGraphicFramePr>
          <p:nvPr>
            <p:extLst>
              <p:ext uri="{D42A27DB-BD31-4B8C-83A1-F6EECF244321}">
                <p14:modId xmlns:p14="http://schemas.microsoft.com/office/powerpoint/2010/main" val="4259800135"/>
              </p:ext>
            </p:extLst>
          </p:nvPr>
        </p:nvGraphicFramePr>
        <p:xfrm>
          <a:off x="863600" y="1677209"/>
          <a:ext cx="6445249" cy="7940923"/>
        </p:xfrm>
        <a:graphic>
          <a:graphicData uri="http://schemas.openxmlformats.org/drawingml/2006/table">
            <a:tbl>
              <a:tblPr firstRow="1" bandRow="1">
                <a:tableStyleId>{5940675A-B579-460E-94D1-54222C63F5DA}</a:tableStyleId>
              </a:tblPr>
              <a:tblGrid>
                <a:gridCol w="1204435">
                  <a:extLst>
                    <a:ext uri="{9D8B030D-6E8A-4147-A177-3AD203B41FA5}">
                      <a16:colId xmlns:a16="http://schemas.microsoft.com/office/drawing/2014/main" val="3280107549"/>
                    </a:ext>
                  </a:extLst>
                </a:gridCol>
                <a:gridCol w="957347">
                  <a:extLst>
                    <a:ext uri="{9D8B030D-6E8A-4147-A177-3AD203B41FA5}">
                      <a16:colId xmlns:a16="http://schemas.microsoft.com/office/drawing/2014/main" val="4280681933"/>
                    </a:ext>
                  </a:extLst>
                </a:gridCol>
                <a:gridCol w="2580192">
                  <a:extLst>
                    <a:ext uri="{9D8B030D-6E8A-4147-A177-3AD203B41FA5}">
                      <a16:colId xmlns:a16="http://schemas.microsoft.com/office/drawing/2014/main" val="220921399"/>
                    </a:ext>
                  </a:extLst>
                </a:gridCol>
                <a:gridCol w="1703275">
                  <a:extLst>
                    <a:ext uri="{9D8B030D-6E8A-4147-A177-3AD203B41FA5}">
                      <a16:colId xmlns:a16="http://schemas.microsoft.com/office/drawing/2014/main" val="489223145"/>
                    </a:ext>
                  </a:extLst>
                </a:gridCol>
              </a:tblGrid>
              <a:tr h="315116">
                <a:tc gridSpan="2">
                  <a:txBody>
                    <a:bodyPr/>
                    <a:lstStyle/>
                    <a:p>
                      <a:r>
                        <a:rPr lang="de-DE" sz="1400" b="1" i="0" dirty="0">
                          <a:latin typeface="Open Sans" panose="020B0606030504020204" pitchFamily="34" charset="0"/>
                          <a:ea typeface="Open Sans" panose="020B0606030504020204" pitchFamily="34" charset="0"/>
                          <a:cs typeface="Open Sans" panose="020B0606030504020204" pitchFamily="34" charset="0"/>
                        </a:rPr>
                        <a:t>Wetterwarnungen</a:t>
                      </a:r>
                    </a:p>
                  </a:txBody>
                  <a:tcPr/>
                </a:tc>
                <a:tc hMerge="1">
                  <a:txBody>
                    <a:bodyPr/>
                    <a:lstStyle/>
                    <a:p>
                      <a:endParaRPr lang="de-DE"/>
                    </a:p>
                  </a:txBody>
                  <a:tcPr/>
                </a:tc>
                <a:tc>
                  <a:txBody>
                    <a:bodyPr/>
                    <a:lstStyle/>
                    <a:p>
                      <a:r>
                        <a:rPr lang="de-DE" sz="1400" b="1" i="0" dirty="0">
                          <a:latin typeface="Open Sans" panose="020B0606030504020204" pitchFamily="34" charset="0"/>
                          <a:ea typeface="Open Sans" panose="020B0606030504020204" pitchFamily="34" charset="0"/>
                          <a:cs typeface="Open Sans" panose="020B0606030504020204" pitchFamily="34" charset="0"/>
                        </a:rPr>
                        <a:t>Maßnahmen</a:t>
                      </a:r>
                    </a:p>
                  </a:txBody>
                  <a:tcPr/>
                </a:tc>
                <a:tc>
                  <a:txBody>
                    <a:bodyPr/>
                    <a:lstStyle/>
                    <a:p>
                      <a:r>
                        <a:rPr lang="de-DE" sz="1400" b="1" i="0" dirty="0">
                          <a:latin typeface="Open Sans" panose="020B0606030504020204" pitchFamily="34" charset="0"/>
                          <a:ea typeface="Open Sans" panose="020B0606030504020204" pitchFamily="34" charset="0"/>
                          <a:cs typeface="Open Sans" panose="020B0606030504020204" pitchFamily="34" charset="0"/>
                        </a:rPr>
                        <a:t>Zuständig </a:t>
                      </a:r>
                    </a:p>
                  </a:txBody>
                  <a:tcPr/>
                </a:tc>
                <a:extLst>
                  <a:ext uri="{0D108BD9-81ED-4DB2-BD59-A6C34878D82A}">
                    <a16:rowId xmlns:a16="http://schemas.microsoft.com/office/drawing/2014/main" val="598242785"/>
                  </a:ext>
                </a:extLst>
              </a:tr>
              <a:tr h="756278">
                <a:tc>
                  <a:txBody>
                    <a:bodyPr/>
                    <a:lstStyle/>
                    <a:p>
                      <a:pPr marL="0" indent="0" algn="ctr">
                        <a:buFont typeface="Symbol" panose="05050102010706020507" pitchFamily="18" charset="2"/>
                        <a:buNone/>
                      </a:pPr>
                      <a:r>
                        <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Wind </a:t>
                      </a:r>
                    </a:p>
                    <a:p>
                      <a:pPr marL="0" indent="0" algn="ctr">
                        <a:buFont typeface="Symbol" panose="05050102010706020507" pitchFamily="18" charset="2"/>
                        <a:buNone/>
                      </a:pPr>
                      <a:r>
                        <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&gt; 140 km/h</a:t>
                      </a:r>
                    </a:p>
                  </a:txBody>
                  <a:tcPr anchor="ctr">
                    <a:solidFill>
                      <a:srgbClr val="D60093"/>
                    </a:solidFill>
                  </a:tcPr>
                </a:tc>
                <a:tc>
                  <a:txBody>
                    <a:bodyPr/>
                    <a:lstStyle/>
                    <a:p>
                      <a:pPr marL="0" indent="0" algn="ctr" defTabSz="755934" rtl="0" eaLnBrk="1" latinLnBrk="0" hangingPunct="1">
                        <a:buFont typeface="Symbol" panose="05050102010706020507" pitchFamily="18" charset="2"/>
                        <a:buNone/>
                      </a:pPr>
                      <a:r>
                        <a:rPr lang="de-DE" sz="1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Hagel &gt; 50 mm</a:t>
                      </a:r>
                    </a:p>
                  </a:txBody>
                  <a:tcPr>
                    <a:solidFill>
                      <a:srgbClr val="D60093"/>
                    </a:solidFill>
                  </a:tcPr>
                </a:tc>
                <a:tc rowSpan="2">
                  <a:txBody>
                    <a:bodyPr/>
                    <a:lstStyle/>
                    <a:p>
                      <a:pPr marL="0" indent="0">
                        <a:buFontTx/>
                        <a:buNone/>
                      </a:pPr>
                      <a:r>
                        <a:rPr lang="de-DE" sz="1400" b="0" i="0" dirty="0">
                          <a:latin typeface="Open Sans" panose="020B0606030504020204" pitchFamily="34" charset="0"/>
                          <a:ea typeface="Open Sans" panose="020B0606030504020204" pitchFamily="34" charset="0"/>
                          <a:cs typeface="Open Sans" panose="020B0606030504020204" pitchFamily="34" charset="0"/>
                        </a:rPr>
                        <a:t>Lebensgefahr im Freien: </a:t>
                      </a:r>
                    </a:p>
                    <a:p>
                      <a:pPr marL="0" indent="0">
                        <a:buFontTx/>
                        <a:buNone/>
                      </a:pPr>
                      <a:r>
                        <a:rPr lang="de-DE" sz="1400" b="0" i="0" dirty="0">
                          <a:latin typeface="Open Sans" panose="020B0606030504020204" pitchFamily="34" charset="0"/>
                          <a:ea typeface="Open Sans" panose="020B0606030504020204" pitchFamily="34" charset="0"/>
                          <a:cs typeface="Open Sans" panose="020B0606030504020204" pitchFamily="34" charset="0"/>
                        </a:rPr>
                        <a:t>Veranstaltung </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absagen </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unterbrechen </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abbrechen</a:t>
                      </a:r>
                    </a:p>
                  </a:txBody>
                  <a:tcPr marR="0"/>
                </a:tc>
                <a:tc rowSpan="2">
                  <a:txBody>
                    <a:bodyPr/>
                    <a:lstStyle/>
                    <a:p>
                      <a:pPr marL="0" indent="0">
                        <a:buFont typeface="Symbol" panose="05050102010706020507" pitchFamily="18" charset="2"/>
                        <a:buNone/>
                      </a:pPr>
                      <a:r>
                        <a:rPr lang="de-DE" sz="1400" b="1" i="0" dirty="0">
                          <a:latin typeface="Open Sans" panose="020B0606030504020204" pitchFamily="34" charset="0"/>
                          <a:ea typeface="Open Sans" panose="020B0606030504020204" pitchFamily="34" charset="0"/>
                          <a:cs typeface="Open Sans" panose="020B0606030504020204" pitchFamily="34" charset="0"/>
                        </a:rPr>
                        <a:t>Betreiber </a:t>
                      </a:r>
                    </a:p>
                    <a:p>
                      <a:pPr marL="0" indent="0">
                        <a:buFont typeface="Symbol" panose="05050102010706020507" pitchFamily="18" charset="2"/>
                        <a:buNone/>
                      </a:pPr>
                      <a:r>
                        <a:rPr lang="de-DE" sz="1400" b="1" i="0" dirty="0">
                          <a:latin typeface="Open Sans" panose="020B0606030504020204" pitchFamily="34" charset="0"/>
                          <a:ea typeface="Open Sans" panose="020B0606030504020204" pitchFamily="34" charset="0"/>
                          <a:cs typeface="Open Sans" panose="020B0606030504020204" pitchFamily="34" charset="0"/>
                        </a:rPr>
                        <a:t>Veranstalter </a:t>
                      </a:r>
                    </a:p>
                    <a:p>
                      <a:pPr marL="0" indent="0">
                        <a:buFont typeface="Symbol" panose="05050102010706020507" pitchFamily="18" charset="2"/>
                        <a:buNone/>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Symbol" panose="05050102010706020507" pitchFamily="18" charset="2"/>
                        <a:buNone/>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Symbol" panose="05050102010706020507" pitchFamily="18" charset="2"/>
                        <a:buNone/>
                      </a:pPr>
                      <a:r>
                        <a:rPr lang="de-DE" sz="1400" b="0" i="0" dirty="0">
                          <a:latin typeface="Open Sans" panose="020B0606030504020204" pitchFamily="34" charset="0"/>
                          <a:ea typeface="Open Sans" panose="020B0606030504020204" pitchFamily="34" charset="0"/>
                          <a:cs typeface="Open Sans" panose="020B0606030504020204" pitchFamily="34" charset="0"/>
                        </a:rPr>
                        <a:t>ggf. </a:t>
                      </a:r>
                    </a:p>
                    <a:p>
                      <a:pPr marL="0" indent="0">
                        <a:buFont typeface="Symbol" panose="05050102010706020507" pitchFamily="18" charset="2"/>
                        <a:buNone/>
                      </a:pPr>
                      <a:r>
                        <a:rPr lang="de-DE" sz="1400" b="0" i="0">
                          <a:latin typeface="Open Sans" panose="020B0606030504020204" pitchFamily="34" charset="0"/>
                          <a:ea typeface="Open Sans" panose="020B0606030504020204" pitchFamily="34" charset="0"/>
                          <a:cs typeface="Open Sans" panose="020B0606030504020204" pitchFamily="34" charset="0"/>
                        </a:rPr>
                        <a:t>Ortspolizei-behörde oder</a:t>
                      </a:r>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Symbol" panose="05050102010706020507" pitchFamily="18" charset="2"/>
                        <a:buNone/>
                      </a:pPr>
                      <a:r>
                        <a:rPr lang="de-DE" sz="1400" b="0" i="0" dirty="0">
                          <a:latin typeface="Open Sans" panose="020B0606030504020204" pitchFamily="34" charset="0"/>
                          <a:ea typeface="Open Sans" panose="020B0606030504020204" pitchFamily="34" charset="0"/>
                          <a:cs typeface="Open Sans" panose="020B0606030504020204" pitchFamily="34" charset="0"/>
                        </a:rPr>
                        <a:t>Vollzugspolizei</a:t>
                      </a:r>
                    </a:p>
                  </a:txBody>
                  <a:tcPr marR="0"/>
                </a:tc>
                <a:extLst>
                  <a:ext uri="{0D108BD9-81ED-4DB2-BD59-A6C34878D82A}">
                    <a16:rowId xmlns:a16="http://schemas.microsoft.com/office/drawing/2014/main" val="791197586"/>
                  </a:ext>
                </a:extLst>
              </a:tr>
              <a:tr h="1197441">
                <a:tc>
                  <a:txBody>
                    <a:bodyPr/>
                    <a:lstStyle/>
                    <a:p>
                      <a:pPr marL="0" indent="0" algn="ctr" defTabSz="755934" rtl="0" eaLnBrk="1" latinLnBrk="0" hangingPunct="1">
                        <a:buFont typeface="Symbol" panose="05050102010706020507" pitchFamily="18" charset="2"/>
                        <a:buNone/>
                      </a:pPr>
                      <a:r>
                        <a:rPr lang="de-DE" sz="1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Wind </a:t>
                      </a:r>
                    </a:p>
                    <a:p>
                      <a:pPr marL="0" indent="0" algn="ctr" defTabSz="755934" rtl="0" eaLnBrk="1" latinLnBrk="0" hangingPunct="1">
                        <a:buFont typeface="Wingdings" panose="05000000000000000000" pitchFamily="2" charset="2"/>
                        <a:buNone/>
                      </a:pPr>
                      <a:r>
                        <a:rPr lang="de-DE" sz="1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&gt; 100 km/h</a:t>
                      </a:r>
                    </a:p>
                    <a:p>
                      <a:pPr marL="0" indent="0" algn="ctr" defTabSz="755934" rtl="0" eaLnBrk="1" latinLnBrk="0" hangingPunct="1">
                        <a:buFont typeface="Wingdings" panose="05000000000000000000" pitchFamily="2" charset="2"/>
                        <a:buNone/>
                      </a:pPr>
                      <a:r>
                        <a:rPr lang="de-DE" sz="1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Wald &gt; 80 km/h</a:t>
                      </a:r>
                    </a:p>
                  </a:txBody>
                  <a:tcPr anchor="ctr">
                    <a:solidFill>
                      <a:srgbClr val="FF0000"/>
                    </a:solidFill>
                  </a:tcPr>
                </a:tc>
                <a:tc rowSpan="4">
                  <a:txBody>
                    <a:bodyPr/>
                    <a:lstStyle/>
                    <a:p>
                      <a:pPr marL="0" indent="0" algn="ctr">
                        <a:buFontTx/>
                        <a:buNone/>
                      </a:pPr>
                      <a:r>
                        <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extremes Gewitter</a:t>
                      </a:r>
                    </a:p>
                    <a:p>
                      <a:pPr marL="0" indent="0" algn="ctr">
                        <a:buFontTx/>
                        <a:buNone/>
                      </a:pPr>
                      <a:endPar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FontTx/>
                        <a:buNone/>
                      </a:pPr>
                      <a:endPar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FontTx/>
                        <a:buNone/>
                      </a:pPr>
                      <a:endPar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FontTx/>
                        <a:buNone/>
                      </a:pPr>
                      <a:endPar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FontTx/>
                        <a:buNone/>
                      </a:pPr>
                      <a:endPar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FontTx/>
                        <a:buNone/>
                      </a:pPr>
                      <a:endPar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FontTx/>
                        <a:buNone/>
                      </a:pPr>
                      <a:endPar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FontTx/>
                        <a:buNone/>
                      </a:pPr>
                      <a:endPar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FontTx/>
                        <a:buNone/>
                      </a:pPr>
                      <a:endPar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FontTx/>
                        <a:buNone/>
                      </a:pPr>
                      <a:r>
                        <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Gewitter </a:t>
                      </a:r>
                    </a:p>
                    <a:p>
                      <a:pPr marL="285750" indent="-285750" algn="ctr">
                        <a:buFont typeface="Symbol" panose="05050102010706020507" pitchFamily="18" charset="2"/>
                        <a:buChar char="-"/>
                      </a:pPr>
                      <a:endPar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FontTx/>
                        <a:buNone/>
                      </a:pPr>
                      <a:r>
                        <a:rPr lang="de-DE" sz="1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Blitz-schlag</a:t>
                      </a:r>
                    </a:p>
                  </a:txBody>
                  <a:tcPr marL="36000" marR="36000">
                    <a:gradFill>
                      <a:gsLst>
                        <a:gs pos="0">
                          <a:srgbClr val="FFC000"/>
                        </a:gs>
                        <a:gs pos="100000">
                          <a:srgbClr val="D60093"/>
                        </a:gs>
                        <a:gs pos="40000">
                          <a:srgbClr val="FF0000"/>
                        </a:gs>
                      </a:gsLst>
                      <a:lin ang="16200000" scaled="1"/>
                    </a:gra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495435846"/>
                  </a:ext>
                </a:extLst>
              </a:tr>
              <a:tr h="1418022">
                <a:tc>
                  <a:txBody>
                    <a:bodyPr/>
                    <a:lstStyle/>
                    <a:p>
                      <a:pPr marL="0" indent="0" algn="ctr" defTabSz="755934" rtl="0" eaLnBrk="1" latinLnBrk="0" hangingPunct="1">
                        <a:buFont typeface="Symbol" panose="05050102010706020507" pitchFamily="18" charset="2"/>
                        <a:buNone/>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Wind</a:t>
                      </a:r>
                    </a:p>
                    <a:p>
                      <a:pPr marL="0" indent="0" algn="ctr" defTabSz="755934" rtl="0" eaLnBrk="1" latinLnBrk="0" hangingPunct="1">
                        <a:buFont typeface="Symbol" panose="05050102010706020507" pitchFamily="18" charset="2"/>
                        <a:buNone/>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&gt; 65 km/h </a:t>
                      </a:r>
                    </a:p>
                    <a:p>
                      <a:pPr marL="0" indent="0">
                        <a:buFont typeface="Symbol" panose="05050102010706020507" pitchFamily="18" charset="2"/>
                        <a:buNone/>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FFC000"/>
                    </a:solidFill>
                  </a:tcPr>
                </a:tc>
                <a:tc vMerge="1">
                  <a:txBody>
                    <a:bodyPr/>
                    <a:lstStyle/>
                    <a:p>
                      <a:pPr marL="0" indent="0">
                        <a:buFont typeface="Symbol" panose="05050102010706020507" pitchFamily="18" charset="2"/>
                        <a:buNone/>
                      </a:pPr>
                      <a:endParaRPr lang="de-DE" sz="1600" b="0" i="0" dirty="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pPr marL="0" indent="0">
                        <a:buFont typeface="Symbol" panose="05050102010706020507" pitchFamily="18" charset="2"/>
                        <a:buNone/>
                      </a:pPr>
                      <a:r>
                        <a:rPr lang="de-DE" sz="1400" b="0" i="0" dirty="0">
                          <a:latin typeface="Open Sans" panose="020B0606030504020204" pitchFamily="34" charset="0"/>
                          <a:ea typeface="Open Sans" panose="020B0606030504020204" pitchFamily="34" charset="0"/>
                          <a:cs typeface="Open Sans" panose="020B0606030504020204" pitchFamily="34" charset="0"/>
                        </a:rPr>
                        <a:t>Teilweise Betriebseinstellung </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fliegende Bauten</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Fahrgeschäfte </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Großbühnen </a:t>
                      </a:r>
                    </a:p>
                    <a:p>
                      <a:pPr marL="0" indent="0">
                        <a:buFont typeface="Symbol" panose="05050102010706020507" pitchFamily="18" charset="2"/>
                        <a:buNone/>
                      </a:pPr>
                      <a:r>
                        <a:rPr lang="de-DE" sz="1400" b="0" i="0" dirty="0">
                          <a:latin typeface="Open Sans" panose="020B0606030504020204" pitchFamily="34" charset="0"/>
                          <a:ea typeface="Open Sans" panose="020B0606030504020204" pitchFamily="34" charset="0"/>
                          <a:cs typeface="Open Sans" panose="020B0606030504020204" pitchFamily="34" charset="0"/>
                        </a:rPr>
                        <a:t>(siehe </a:t>
                      </a:r>
                      <a:r>
                        <a:rPr lang="de-DE" sz="1400" b="0" i="0" dirty="0" err="1">
                          <a:latin typeface="Open Sans" panose="020B0606030504020204" pitchFamily="34" charset="0"/>
                          <a:ea typeface="Open Sans" panose="020B0606030504020204" pitchFamily="34" charset="0"/>
                          <a:cs typeface="Open Sans" panose="020B0606030504020204" pitchFamily="34" charset="0"/>
                        </a:rPr>
                        <a:t>Baubuch</a:t>
                      </a:r>
                      <a:r>
                        <a:rPr lang="de-DE" sz="1400" b="0" i="0" dirty="0">
                          <a:latin typeface="Open Sans" panose="020B0606030504020204" pitchFamily="34" charset="0"/>
                          <a:ea typeface="Open Sans" panose="020B0606030504020204" pitchFamily="34" charset="0"/>
                          <a:cs typeface="Open Sans" panose="020B0606030504020204" pitchFamily="34" charset="0"/>
                        </a:rPr>
                        <a:t>, Zeltbuch)  </a:t>
                      </a:r>
                    </a:p>
                  </a:txBody>
                  <a:tcPr marR="0"/>
                </a:tc>
                <a:tc rowSpan="4">
                  <a:txBody>
                    <a:bodyPr/>
                    <a:lstStyle/>
                    <a:p>
                      <a:pPr marL="0" indent="0">
                        <a:buFont typeface="Symbol" panose="05050102010706020507" pitchFamily="18" charset="2"/>
                        <a:buNone/>
                      </a:pPr>
                      <a:r>
                        <a:rPr lang="de-DE" sz="1400" b="1" i="0" dirty="0">
                          <a:latin typeface="Open Sans" panose="020B0606030504020204" pitchFamily="34" charset="0"/>
                          <a:ea typeface="Open Sans" panose="020B0606030504020204" pitchFamily="34" charset="0"/>
                          <a:cs typeface="Open Sans" panose="020B0606030504020204" pitchFamily="34" charset="0"/>
                        </a:rPr>
                        <a:t>Betreiber </a:t>
                      </a:r>
                    </a:p>
                    <a:p>
                      <a:pPr marL="0" indent="0">
                        <a:buFont typeface="Symbol" panose="05050102010706020507" pitchFamily="18" charset="2"/>
                        <a:buNone/>
                      </a:pPr>
                      <a:r>
                        <a:rPr lang="de-DE" sz="1400" b="1" i="0" dirty="0">
                          <a:latin typeface="Open Sans" panose="020B0606030504020204" pitchFamily="34" charset="0"/>
                          <a:ea typeface="Open Sans" panose="020B0606030504020204" pitchFamily="34" charset="0"/>
                          <a:cs typeface="Open Sans" panose="020B0606030504020204" pitchFamily="34" charset="0"/>
                        </a:rPr>
                        <a:t>Veranstalter </a:t>
                      </a:r>
                    </a:p>
                    <a:p>
                      <a:pPr marL="0" indent="0">
                        <a:buFont typeface="Symbol" panose="05050102010706020507" pitchFamily="18" charset="2"/>
                        <a:buNone/>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Symbol" panose="05050102010706020507" pitchFamily="18" charset="2"/>
                        <a:buNone/>
                      </a:pPr>
                      <a:r>
                        <a:rPr lang="de-DE" sz="1400" b="0" i="0" dirty="0">
                          <a:latin typeface="Open Sans" panose="020B0606030504020204" pitchFamily="34" charset="0"/>
                          <a:ea typeface="Open Sans" panose="020B0606030504020204" pitchFamily="34" charset="0"/>
                          <a:cs typeface="Open Sans" panose="020B0606030504020204" pitchFamily="34" charset="0"/>
                        </a:rPr>
                        <a:t>ggf. als Auflage in Gestattung der Veranstaltung aufnehmen </a:t>
                      </a:r>
                    </a:p>
                  </a:txBody>
                  <a:tcPr marR="0" anchor="ctr"/>
                </a:tc>
                <a:extLst>
                  <a:ext uri="{0D108BD9-81ED-4DB2-BD59-A6C34878D82A}">
                    <a16:rowId xmlns:a16="http://schemas.microsoft.com/office/drawing/2014/main" val="3158973441"/>
                  </a:ext>
                </a:extLst>
              </a:tr>
              <a:tr h="1197441">
                <a:tc>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noFill/>
                  </a:tcPr>
                </a:tc>
                <a:tc vMerge="1">
                  <a:txBody>
                    <a:bodyPr/>
                    <a:lstStyle/>
                    <a:p>
                      <a:endParaRPr lang="de-DE" sz="1600" b="0" i="0" dirty="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r>
                        <a:rPr lang="de-DE" sz="1400" b="0" i="0" dirty="0">
                          <a:latin typeface="Open Sans" panose="020B0606030504020204" pitchFamily="34" charset="0"/>
                          <a:ea typeface="Open Sans" panose="020B0606030504020204" pitchFamily="34" charset="0"/>
                          <a:cs typeface="Open Sans" panose="020B0606030504020204" pitchFamily="34" charset="0"/>
                        </a:rPr>
                        <a:t>Besucher auf Gefahren hinweisen, </a:t>
                      </a:r>
                    </a:p>
                    <a:p>
                      <a:r>
                        <a:rPr lang="de-DE" sz="1400" b="0" i="0" dirty="0">
                          <a:latin typeface="Open Sans" panose="020B0606030504020204" pitchFamily="34" charset="0"/>
                          <a:ea typeface="Open Sans" panose="020B0606030504020204" pitchFamily="34" charset="0"/>
                          <a:cs typeface="Open Sans" panose="020B0606030504020204" pitchFamily="34" charset="0"/>
                        </a:rPr>
                        <a:t>insbesondere im Zusammenhang mit elektrischen Geräten </a:t>
                      </a:r>
                    </a:p>
                  </a:txBody>
                  <a:tcPr marR="0"/>
                </a:tc>
                <a:tc vMerge="1">
                  <a:txBody>
                    <a:bodyPr/>
                    <a:lstStyle/>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marR="0"/>
                </a:tc>
                <a:extLst>
                  <a:ext uri="{0D108BD9-81ED-4DB2-BD59-A6C34878D82A}">
                    <a16:rowId xmlns:a16="http://schemas.microsoft.com/office/drawing/2014/main" val="2115097900"/>
                  </a:ext>
                </a:extLst>
              </a:tr>
              <a:tr h="1418022">
                <a:tc>
                  <a:txBody>
                    <a:bodyPr/>
                    <a:lstStyle/>
                    <a:p>
                      <a:pPr marL="0" indent="0">
                        <a:buFont typeface="Symbol" panose="05050102010706020507" pitchFamily="18" charset="2"/>
                        <a:buNone/>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noFill/>
                  </a:tcPr>
                </a:tc>
                <a:tc vMerge="1">
                  <a:txBody>
                    <a:bodyPr/>
                    <a:lstStyle/>
                    <a:p>
                      <a:pPr marL="0" indent="0">
                        <a:buFont typeface="Symbol" panose="05050102010706020507" pitchFamily="18" charset="2"/>
                        <a:buNone/>
                      </a:pPr>
                      <a:endParaRPr lang="de-DE" sz="1600" b="0" i="0" dirty="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pPr marL="0" indent="0">
                        <a:buFont typeface="Symbol" panose="05050102010706020507" pitchFamily="18" charset="2"/>
                        <a:buNone/>
                      </a:pPr>
                      <a:r>
                        <a:rPr lang="de-DE" sz="1400" b="0" i="0" dirty="0">
                          <a:latin typeface="Open Sans" panose="020B0606030504020204" pitchFamily="34" charset="0"/>
                          <a:ea typeface="Open Sans" panose="020B0606030504020204" pitchFamily="34" charset="0"/>
                          <a:cs typeface="Open Sans" panose="020B0606030504020204" pitchFamily="34" charset="0"/>
                        </a:rPr>
                        <a:t>Besucher durch Veranstalter über aktuelle Warnungen informieren lassen. </a:t>
                      </a:r>
                    </a:p>
                    <a:p>
                      <a:pPr marL="0" indent="0">
                        <a:buFont typeface="Symbol" panose="05050102010706020507" pitchFamily="18" charset="2"/>
                        <a:buNone/>
                      </a:pPr>
                      <a:r>
                        <a:rPr lang="de-DE" sz="1400" b="0" i="0" dirty="0">
                          <a:latin typeface="Open Sans" panose="020B0606030504020204" pitchFamily="34" charset="0"/>
                          <a:ea typeface="Open Sans" panose="020B0606030504020204" pitchFamily="34" charset="0"/>
                          <a:cs typeface="Open Sans" panose="020B0606030504020204" pitchFamily="34" charset="0"/>
                        </a:rPr>
                        <a:t>Schutzempfehlung z.B. für Kleinkinder. </a:t>
                      </a:r>
                    </a:p>
                  </a:txBody>
                  <a:tcPr marR="0"/>
                </a:tc>
                <a:tc vMerge="1">
                  <a:txBody>
                    <a:bodyPr/>
                    <a:lstStyle/>
                    <a:p>
                      <a:pPr marL="0" indent="0">
                        <a:buFont typeface="Symbol" panose="05050102010706020507" pitchFamily="18" charset="2"/>
                        <a:buNone/>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marR="0"/>
                </a:tc>
                <a:extLst>
                  <a:ext uri="{0D108BD9-81ED-4DB2-BD59-A6C34878D82A}">
                    <a16:rowId xmlns:a16="http://schemas.microsoft.com/office/drawing/2014/main" val="3324633118"/>
                  </a:ext>
                </a:extLst>
              </a:tr>
              <a:tr h="1638603">
                <a:tc gridSpan="2">
                  <a:txBody>
                    <a:bodyPr/>
                    <a:lstStyle/>
                    <a:p>
                      <a:pPr marL="0" indent="0" algn="ctr">
                        <a:buFont typeface="Symbol" panose="05050102010706020507" pitchFamily="18" charset="2"/>
                        <a:buNone/>
                      </a:pPr>
                      <a:r>
                        <a:rPr lang="de-DE" sz="1400" b="0" i="0" dirty="0">
                          <a:latin typeface="Open Sans" panose="020B0606030504020204" pitchFamily="34" charset="0"/>
                          <a:ea typeface="Open Sans" panose="020B0606030504020204" pitchFamily="34" charset="0"/>
                          <a:cs typeface="Open Sans" panose="020B0606030504020204" pitchFamily="34" charset="0"/>
                        </a:rPr>
                        <a:t>Hitze-Index hoch </a:t>
                      </a:r>
                    </a:p>
                    <a:p>
                      <a:pPr marL="0" indent="0" algn="ctr">
                        <a:buFont typeface="Symbol" panose="05050102010706020507" pitchFamily="18" charset="2"/>
                        <a:buNone/>
                      </a:pPr>
                      <a:r>
                        <a:rPr lang="de-DE" sz="1400" b="0" i="0" dirty="0">
                          <a:latin typeface="Open Sans" panose="020B0606030504020204" pitchFamily="34" charset="0"/>
                          <a:ea typeface="Open Sans" panose="020B0606030504020204" pitchFamily="34" charset="0"/>
                          <a:cs typeface="Open Sans" panose="020B0606030504020204" pitchFamily="34" charset="0"/>
                        </a:rPr>
                        <a:t>UV-Index sehr hoch </a:t>
                      </a:r>
                    </a:p>
                  </a:txBody>
                  <a:tcPr anchor="ctr">
                    <a:solidFill>
                      <a:srgbClr val="FFFF00"/>
                    </a:solidFill>
                  </a:tcPr>
                </a:tc>
                <a:tc hMerge="1">
                  <a:txBody>
                    <a:bodyPr/>
                    <a:lstStyle/>
                    <a:p>
                      <a:pPr marL="0" indent="0">
                        <a:buFont typeface="Symbol" panose="05050102010706020507" pitchFamily="18" charset="2"/>
                        <a:buNone/>
                      </a:pPr>
                      <a:endParaRPr lang="de-DE" sz="1600" b="0" i="0" dirty="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Ausreichende Trinkwasserversorgung durch Veranstalter sicherstellen (lassen). </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Ggf. kühlen </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medizinische Lage beobachten lassen (LNA)</a:t>
                      </a:r>
                    </a:p>
                  </a:txBody>
                  <a:tcPr marR="0"/>
                </a:tc>
                <a:tc vMerge="1">
                  <a:txBody>
                    <a:bodyPr/>
                    <a:lstStyle/>
                    <a:p>
                      <a:pPr marL="285750" indent="-285750">
                        <a:buFont typeface="Symbol" panose="05050102010706020507" pitchFamily="18" charset="2"/>
                        <a:buChar char="-"/>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marR="0"/>
                </a:tc>
                <a:extLst>
                  <a:ext uri="{0D108BD9-81ED-4DB2-BD59-A6C34878D82A}">
                    <a16:rowId xmlns:a16="http://schemas.microsoft.com/office/drawing/2014/main" val="2975829104"/>
                  </a:ext>
                </a:extLst>
              </a:tr>
            </a:tbl>
          </a:graphicData>
        </a:graphic>
      </p:graphicFrame>
      <p:sp>
        <p:nvSpPr>
          <p:cNvPr id="6" name="Abgerundetes Rechteck 2">
            <a:hlinkClick r:id="rId2" action="ppaction://hlinksldjump"/>
            <a:extLst>
              <a:ext uri="{FF2B5EF4-FFF2-40B4-BE49-F238E27FC236}">
                <a16:creationId xmlns:a16="http://schemas.microsoft.com/office/drawing/2014/main" id="{44C14D5A-8C6F-490F-83AB-42E2333CC8D7}"/>
              </a:ext>
            </a:extLst>
          </p:cNvPr>
          <p:cNvSpPr/>
          <p:nvPr/>
        </p:nvSpPr>
        <p:spPr>
          <a:xfrm>
            <a:off x="863600" y="10029927"/>
            <a:ext cx="6445250" cy="360000"/>
          </a:xfrm>
          <a:prstGeom prst="roundRect">
            <a:avLst/>
          </a:prstGeom>
          <a:solidFill>
            <a:srgbClr val="FF9933"/>
          </a:solidFill>
          <a:ln w="12700">
            <a:solidFill>
              <a:schemeClr val="tx1"/>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Hagelwarnung </a:t>
            </a:r>
          </a:p>
        </p:txBody>
      </p:sp>
      <p:sp>
        <p:nvSpPr>
          <p:cNvPr id="7" name="Abgerundetes Rechteck 2">
            <a:hlinkClick r:id="rId2" action="ppaction://hlinksldjump"/>
            <a:extLst>
              <a:ext uri="{FF2B5EF4-FFF2-40B4-BE49-F238E27FC236}">
                <a16:creationId xmlns:a16="http://schemas.microsoft.com/office/drawing/2014/main" id="{C3594281-D7A5-4A92-9F3D-46ED590D6166}"/>
              </a:ext>
            </a:extLst>
          </p:cNvPr>
          <p:cNvSpPr/>
          <p:nvPr/>
        </p:nvSpPr>
        <p:spPr>
          <a:xfrm>
            <a:off x="3239856" y="3283656"/>
            <a:ext cx="2191973" cy="360000"/>
          </a:xfrm>
          <a:prstGeom prst="roundRect">
            <a:avLst/>
          </a:prstGeom>
          <a:solidFill>
            <a:srgbClr val="FF9933"/>
          </a:solidFill>
          <a:ln w="12700">
            <a:solidFill>
              <a:schemeClr val="tx1"/>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Hagelwarnung</a:t>
            </a:r>
          </a:p>
        </p:txBody>
      </p:sp>
      <p:sp>
        <p:nvSpPr>
          <p:cNvPr id="8" name="Rechteck 7">
            <a:extLst>
              <a:ext uri="{FF2B5EF4-FFF2-40B4-BE49-F238E27FC236}">
                <a16:creationId xmlns:a16="http://schemas.microsoft.com/office/drawing/2014/main" id="{B86629FF-4E1D-463A-AEB0-15DD12A8DE33}"/>
              </a:ext>
            </a:extLst>
          </p:cNvPr>
          <p:cNvSpPr/>
          <p:nvPr/>
        </p:nvSpPr>
        <p:spPr>
          <a:xfrm>
            <a:off x="1769070" y="7048156"/>
            <a:ext cx="3662759" cy="10681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Arial" panose="020B0604020202020204" pitchFamily="34" charset="0"/>
                <a:cs typeface="Arial" panose="020B0604020202020204" pitchFamily="34" charset="0"/>
              </a:rPr>
              <a:t>Vorschlag bearbeiten!</a:t>
            </a:r>
          </a:p>
        </p:txBody>
      </p:sp>
    </p:spTree>
    <p:extLst>
      <p:ext uri="{BB962C8B-B14F-4D97-AF65-F5344CB8AC3E}">
        <p14:creationId xmlns:p14="http://schemas.microsoft.com/office/powerpoint/2010/main" val="296053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61AA6-FD27-4F0E-885D-6EC4CCB6A7CE}"/>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Verteiler</a:t>
            </a:r>
          </a:p>
        </p:txBody>
      </p:sp>
      <p:sp>
        <p:nvSpPr>
          <p:cNvPr id="4" name="Textplatzhalter 3">
            <a:extLst>
              <a:ext uri="{FF2B5EF4-FFF2-40B4-BE49-F238E27FC236}">
                <a16:creationId xmlns:a16="http://schemas.microsoft.com/office/drawing/2014/main" id="{42C6E242-86E0-43B7-A286-623A348A42B6}"/>
              </a:ext>
            </a:extLst>
          </p:cNvPr>
          <p:cNvSpPr>
            <a:spLocks noGrp="1"/>
          </p:cNvSpPr>
          <p:nvPr>
            <p:ph type="body" sz="quarter" idx="10"/>
          </p:nvPr>
        </p:nvSpPr>
        <p:spPr/>
        <p:txBody>
          <a:bodyPr/>
          <a:lstStyle/>
          <a:p>
            <a:r>
              <a:rPr lang="de-DE" dirty="0">
                <a:latin typeface="Arial" panose="020B0604020202020204" pitchFamily="34" charset="0"/>
                <a:cs typeface="Arial" panose="020B0604020202020204" pitchFamily="34" charset="0"/>
              </a:rPr>
              <a:t>Verteiler </a:t>
            </a:r>
          </a:p>
        </p:txBody>
      </p:sp>
      <p:graphicFrame>
        <p:nvGraphicFramePr>
          <p:cNvPr id="5" name="Tabelle 4">
            <a:extLst>
              <a:ext uri="{FF2B5EF4-FFF2-40B4-BE49-F238E27FC236}">
                <a16:creationId xmlns:a16="http://schemas.microsoft.com/office/drawing/2014/main" id="{C6FEB5E1-D7EC-4F1A-AF0E-A915006AEA56}"/>
              </a:ext>
            </a:extLst>
          </p:cNvPr>
          <p:cNvGraphicFramePr>
            <a:graphicFrameLocks noGrp="1"/>
          </p:cNvGraphicFramePr>
          <p:nvPr>
            <p:extLst>
              <p:ext uri="{D42A27DB-BD31-4B8C-83A1-F6EECF244321}">
                <p14:modId xmlns:p14="http://schemas.microsoft.com/office/powerpoint/2010/main" val="2586581883"/>
              </p:ext>
            </p:extLst>
          </p:nvPr>
        </p:nvGraphicFramePr>
        <p:xfrm>
          <a:off x="503238" y="2285911"/>
          <a:ext cx="6785654" cy="1854200"/>
        </p:xfrm>
        <a:graphic>
          <a:graphicData uri="http://schemas.openxmlformats.org/drawingml/2006/table">
            <a:tbl>
              <a:tblPr firstRow="1" bandRow="1">
                <a:tableStyleId>{5940675A-B579-460E-94D1-54222C63F5DA}</a:tableStyleId>
              </a:tblPr>
              <a:tblGrid>
                <a:gridCol w="3529767">
                  <a:extLst>
                    <a:ext uri="{9D8B030D-6E8A-4147-A177-3AD203B41FA5}">
                      <a16:colId xmlns:a16="http://schemas.microsoft.com/office/drawing/2014/main" val="2792214698"/>
                    </a:ext>
                  </a:extLst>
                </a:gridCol>
                <a:gridCol w="3255887">
                  <a:extLst>
                    <a:ext uri="{9D8B030D-6E8A-4147-A177-3AD203B41FA5}">
                      <a16:colId xmlns:a16="http://schemas.microsoft.com/office/drawing/2014/main" val="3471183580"/>
                    </a:ext>
                  </a:extLst>
                </a:gridCol>
              </a:tblGrid>
              <a:tr h="370840">
                <a:tc>
                  <a: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Funktion</a:t>
                      </a:r>
                    </a:p>
                  </a:txBody>
                  <a:tcPr/>
                </a:tc>
                <a:tc>
                  <a: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Name </a:t>
                      </a:r>
                    </a:p>
                  </a:txBody>
                  <a:tcPr/>
                </a:tc>
                <a:extLst>
                  <a:ext uri="{0D108BD9-81ED-4DB2-BD59-A6C34878D82A}">
                    <a16:rowId xmlns:a16="http://schemas.microsoft.com/office/drawing/2014/main" val="833177402"/>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1901266494"/>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587695904"/>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992839373"/>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3271414568"/>
                  </a:ext>
                </a:extLst>
              </a:tr>
            </a:tbl>
          </a:graphicData>
        </a:graphic>
      </p:graphicFrame>
      <p:sp>
        <p:nvSpPr>
          <p:cNvPr id="6" name="Textplatzhalter 3">
            <a:extLst>
              <a:ext uri="{FF2B5EF4-FFF2-40B4-BE49-F238E27FC236}">
                <a16:creationId xmlns:a16="http://schemas.microsoft.com/office/drawing/2014/main" id="{B318A8C4-1354-4187-96A1-22D1930B6C06}"/>
              </a:ext>
            </a:extLst>
          </p:cNvPr>
          <p:cNvSpPr txBox="1">
            <a:spLocks/>
          </p:cNvSpPr>
          <p:nvPr/>
        </p:nvSpPr>
        <p:spPr>
          <a:xfrm>
            <a:off x="503238" y="5959182"/>
            <a:ext cx="6229350" cy="441182"/>
          </a:xfrm>
          <a:prstGeom prst="rect">
            <a:avLst/>
          </a:prstGeom>
        </p:spPr>
        <p:txBody>
          <a:bodyPr lIns="0" tIns="0" rIns="0" bIns="0"/>
          <a:lstStyle>
            <a:lvl1pPr marL="0" indent="0" algn="l" defTabSz="755934" rtl="0" eaLnBrk="1" latinLnBrk="0" hangingPunct="1">
              <a:lnSpc>
                <a:spcPct val="90000"/>
              </a:lnSpc>
              <a:spcBef>
                <a:spcPts val="827"/>
              </a:spcBef>
              <a:buFontTx/>
              <a:buNone/>
              <a:defRPr sz="2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755934" rtl="0" eaLnBrk="1" latinLnBrk="0" hangingPunct="1">
              <a:lnSpc>
                <a:spcPct val="90000"/>
              </a:lnSpc>
              <a:spcBef>
                <a:spcPts val="413"/>
              </a:spcBef>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6213" indent="-176213" algn="l" defTabSz="755934" rtl="0" eaLnBrk="1" latinLnBrk="0" hangingPunct="1">
              <a:lnSpc>
                <a:spcPct val="90000"/>
              </a:lnSpc>
              <a:spcBef>
                <a:spcPts val="413"/>
              </a:spcBef>
              <a:buFont typeface="Symbol" panose="05050102010706020507" pitchFamily="18"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357188" indent="-176213" algn="l" defTabSz="755934" rtl="0" eaLnBrk="1" latinLnBrk="0" hangingPunct="1">
              <a:lnSpc>
                <a:spcPct val="90000"/>
              </a:lnSpc>
              <a:spcBef>
                <a:spcPts val="413"/>
              </a:spcBef>
              <a:buFont typeface="Symbol" panose="05050102010706020507" pitchFamily="18"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541338" indent="-187325" algn="l" defTabSz="755934" rtl="0" eaLnBrk="1" latinLnBrk="0" hangingPunct="1">
              <a:lnSpc>
                <a:spcPct val="90000"/>
              </a:lnSpc>
              <a:spcBef>
                <a:spcPts val="413"/>
              </a:spcBef>
              <a:buFont typeface="Symbol" panose="05050102010706020507" pitchFamily="18"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de-DE" dirty="0">
                <a:latin typeface="Arial" panose="020B0604020202020204" pitchFamily="34" charset="0"/>
                <a:cs typeface="Arial" panose="020B0604020202020204" pitchFamily="34" charset="0"/>
              </a:rPr>
              <a:t>Ausgedruckte Versionen liegen bereit bei </a:t>
            </a:r>
          </a:p>
          <a:p>
            <a:endParaRPr lang="de-DE" dirty="0">
              <a:latin typeface="Arial" panose="020B0604020202020204" pitchFamily="34" charset="0"/>
              <a:cs typeface="Arial" panose="020B0604020202020204" pitchFamily="34" charset="0"/>
            </a:endParaRPr>
          </a:p>
          <a:p>
            <a:pPr marL="633413" lvl="2" indent="-457200"/>
            <a:endParaRPr lang="de-DE" dirty="0">
              <a:latin typeface="Arial" panose="020B0604020202020204" pitchFamily="34" charset="0"/>
              <a:cs typeface="Arial" panose="020B0604020202020204" pitchFamily="34" charset="0"/>
            </a:endParaRPr>
          </a:p>
          <a:p>
            <a:pPr marL="457200" indent="-457200">
              <a:buFontTx/>
              <a:buAutoNum type="arabicPeriod"/>
            </a:pPr>
            <a:endParaRPr lang="de-DE" dirty="0">
              <a:latin typeface="Arial" panose="020B0604020202020204" pitchFamily="34" charset="0"/>
              <a:cs typeface="Arial" panose="020B0604020202020204" pitchFamily="34" charset="0"/>
            </a:endParaRPr>
          </a:p>
        </p:txBody>
      </p:sp>
      <p:graphicFrame>
        <p:nvGraphicFramePr>
          <p:cNvPr id="7" name="Tabelle 6">
            <a:extLst>
              <a:ext uri="{FF2B5EF4-FFF2-40B4-BE49-F238E27FC236}">
                <a16:creationId xmlns:a16="http://schemas.microsoft.com/office/drawing/2014/main" id="{62E13E27-5247-4029-B9E7-C3A025B3B2E7}"/>
              </a:ext>
            </a:extLst>
          </p:cNvPr>
          <p:cNvGraphicFramePr>
            <a:graphicFrameLocks noGrp="1"/>
          </p:cNvGraphicFramePr>
          <p:nvPr>
            <p:extLst>
              <p:ext uri="{D42A27DB-BD31-4B8C-83A1-F6EECF244321}">
                <p14:modId xmlns:p14="http://schemas.microsoft.com/office/powerpoint/2010/main" val="3148693766"/>
              </p:ext>
            </p:extLst>
          </p:nvPr>
        </p:nvGraphicFramePr>
        <p:xfrm>
          <a:off x="503238" y="6705511"/>
          <a:ext cx="6805612" cy="1854200"/>
        </p:xfrm>
        <a:graphic>
          <a:graphicData uri="http://schemas.openxmlformats.org/drawingml/2006/table">
            <a:tbl>
              <a:tblPr firstRow="1" bandRow="1">
                <a:tableStyleId>{5940675A-B579-460E-94D1-54222C63F5DA}</a:tableStyleId>
              </a:tblPr>
              <a:tblGrid>
                <a:gridCol w="3540148">
                  <a:extLst>
                    <a:ext uri="{9D8B030D-6E8A-4147-A177-3AD203B41FA5}">
                      <a16:colId xmlns:a16="http://schemas.microsoft.com/office/drawing/2014/main" val="2792214698"/>
                    </a:ext>
                  </a:extLst>
                </a:gridCol>
                <a:gridCol w="3265464">
                  <a:extLst>
                    <a:ext uri="{9D8B030D-6E8A-4147-A177-3AD203B41FA5}">
                      <a16:colId xmlns:a16="http://schemas.microsoft.com/office/drawing/2014/main" val="3471183580"/>
                    </a:ext>
                  </a:extLst>
                </a:gridCol>
              </a:tblGrid>
              <a:tr h="370840">
                <a:tc>
                  <a: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Einrichtung</a:t>
                      </a:r>
                    </a:p>
                  </a:txBody>
                  <a:tcPr/>
                </a:tc>
                <a:tc>
                  <a: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Ablageort</a:t>
                      </a:r>
                    </a:p>
                  </a:txBody>
                  <a:tcPr/>
                </a:tc>
                <a:extLst>
                  <a:ext uri="{0D108BD9-81ED-4DB2-BD59-A6C34878D82A}">
                    <a16:rowId xmlns:a16="http://schemas.microsoft.com/office/drawing/2014/main" val="833177402"/>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1901266494"/>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587695904"/>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992839373"/>
                  </a:ext>
                </a:extLst>
              </a:tr>
              <a:tr h="370840">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271414568"/>
                  </a:ext>
                </a:extLst>
              </a:tr>
            </a:tbl>
          </a:graphicData>
        </a:graphic>
      </p:graphicFrame>
      <p:sp>
        <p:nvSpPr>
          <p:cNvPr id="11" name="Textfeld 10">
            <a:extLst>
              <a:ext uri="{FF2B5EF4-FFF2-40B4-BE49-F238E27FC236}">
                <a16:creationId xmlns:a16="http://schemas.microsoft.com/office/drawing/2014/main" id="{20FE532C-9DF2-4ED7-A559-B54AAA51100B}"/>
              </a:ext>
            </a:extLst>
          </p:cNvPr>
          <p:cNvSpPr txBox="1"/>
          <p:nvPr/>
        </p:nvSpPr>
        <p:spPr>
          <a:xfrm>
            <a:off x="2855161" y="4732630"/>
            <a:ext cx="1490578" cy="369332"/>
          </a:xfrm>
          <a:prstGeom prst="rect">
            <a:avLst/>
          </a:prstGeom>
          <a:solidFill>
            <a:srgbClr val="FFFF00"/>
          </a:solidFill>
        </p:spPr>
        <p:txBody>
          <a:bodyPr wrap="square" rtlCol="0">
            <a:spAutoFit/>
          </a:bodyPr>
          <a:lstStyle/>
          <a:p>
            <a:pPr algn="ctr"/>
            <a:r>
              <a:rPr lang="de-DE" dirty="0">
                <a:latin typeface="Arial" panose="020B0604020202020204" pitchFamily="34" charset="0"/>
                <a:ea typeface="Open Sans" panose="020B0604020202020204" charset="0"/>
                <a:cs typeface="Arial" panose="020B0604020202020204" pitchFamily="34" charset="0"/>
              </a:rPr>
              <a:t>Anpassen!</a:t>
            </a:r>
          </a:p>
        </p:txBody>
      </p:sp>
    </p:spTree>
    <p:extLst>
      <p:ext uri="{BB962C8B-B14F-4D97-AF65-F5344CB8AC3E}">
        <p14:creationId xmlns:p14="http://schemas.microsoft.com/office/powerpoint/2010/main" val="19785937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05E5F-D166-4DCA-A58C-58C58ECE99C9}"/>
              </a:ext>
            </a:extLst>
          </p:cNvPr>
          <p:cNvSpPr>
            <a:spLocks noGrp="1"/>
          </p:cNvSpPr>
          <p:nvPr>
            <p:ph type="title"/>
          </p:nvPr>
        </p:nvSpPr>
        <p:spPr/>
        <p:txBody>
          <a:bodyPr/>
          <a:lstStyle/>
          <a:p>
            <a:r>
              <a:rPr lang="de-DE" dirty="0"/>
              <a:t>Unklare Warnungen</a:t>
            </a:r>
          </a:p>
        </p:txBody>
      </p:sp>
      <p:sp>
        <p:nvSpPr>
          <p:cNvPr id="3" name="Textplatzhalter 2">
            <a:extLst>
              <a:ext uri="{FF2B5EF4-FFF2-40B4-BE49-F238E27FC236}">
                <a16:creationId xmlns:a16="http://schemas.microsoft.com/office/drawing/2014/main" id="{9CF14B78-FF1F-405C-97BE-ADD43E2C95F5}"/>
              </a:ext>
            </a:extLst>
          </p:cNvPr>
          <p:cNvSpPr>
            <a:spLocks noGrp="1"/>
          </p:cNvSpPr>
          <p:nvPr>
            <p:ph type="body" sz="quarter" idx="10"/>
          </p:nvPr>
        </p:nvSpPr>
        <p:spPr/>
        <p:txBody>
          <a:bodyPr/>
          <a:lstStyle/>
          <a:p>
            <a:r>
              <a:rPr lang="de-DE" dirty="0"/>
              <a:t>Fachberatung Meteorologie</a:t>
            </a:r>
          </a:p>
        </p:txBody>
      </p:sp>
      <p:sp>
        <p:nvSpPr>
          <p:cNvPr id="4" name="Textplatzhalter 3">
            <a:extLst>
              <a:ext uri="{FF2B5EF4-FFF2-40B4-BE49-F238E27FC236}">
                <a16:creationId xmlns:a16="http://schemas.microsoft.com/office/drawing/2014/main" id="{8CB836C4-F2CE-4A97-ACEA-7AF70F34FF58}"/>
              </a:ext>
            </a:extLst>
          </p:cNvPr>
          <p:cNvSpPr>
            <a:spLocks noGrp="1"/>
          </p:cNvSpPr>
          <p:nvPr>
            <p:ph type="body" sz="quarter" idx="11"/>
          </p:nvPr>
        </p:nvSpPr>
        <p:spPr>
          <a:prstGeom prst="rect">
            <a:avLst/>
          </a:prstGeom>
        </p:spPr>
        <p:txBody>
          <a:bodyPr/>
          <a:lstStyle/>
          <a:p>
            <a:r>
              <a:rPr lang="de-DE" dirty="0"/>
              <a:t>Unterstützung bei der Beurteilung von Wetterwarnungen </a:t>
            </a:r>
          </a:p>
          <a:p>
            <a:pPr marL="285750" indent="-285750">
              <a:buFont typeface="Symbol" panose="05050102010706020507" pitchFamily="18" charset="2"/>
              <a:buChar char="-"/>
            </a:pPr>
            <a:r>
              <a:rPr lang="de-DE" b="0" dirty="0">
                <a:highlight>
                  <a:srgbClr val="FFFF00"/>
                </a:highlight>
              </a:rPr>
              <a:t>Fachberater des Landkreises?? </a:t>
            </a:r>
          </a:p>
          <a:p>
            <a:pPr marL="285750" indent="-285750">
              <a:buFont typeface="Symbol" panose="05050102010706020507" pitchFamily="18" charset="2"/>
              <a:buChar char="-"/>
            </a:pPr>
            <a:r>
              <a:rPr lang="de-DE" b="0" dirty="0"/>
              <a:t>Meteorologe vom Dienst des Deutschen Wetterdienstes Tel. 069 80 62 95 23</a:t>
            </a:r>
          </a:p>
        </p:txBody>
      </p:sp>
      <p:sp>
        <p:nvSpPr>
          <p:cNvPr id="5" name="Textfeld 4">
            <a:extLst>
              <a:ext uri="{FF2B5EF4-FFF2-40B4-BE49-F238E27FC236}">
                <a16:creationId xmlns:a16="http://schemas.microsoft.com/office/drawing/2014/main" id="{0AA808CE-914B-48A2-B741-D37EA4705A1E}"/>
              </a:ext>
            </a:extLst>
          </p:cNvPr>
          <p:cNvSpPr txBox="1"/>
          <p:nvPr/>
        </p:nvSpPr>
        <p:spPr>
          <a:xfrm>
            <a:off x="4479946" y="2122515"/>
            <a:ext cx="1490578" cy="369332"/>
          </a:xfrm>
          <a:prstGeom prst="rect">
            <a:avLst/>
          </a:prstGeom>
          <a:solidFill>
            <a:srgbClr val="FFFF00"/>
          </a:solidFill>
        </p:spPr>
        <p:txBody>
          <a:bodyPr wrap="square" rtlCol="0">
            <a:spAutoFit/>
          </a:bodyPr>
          <a:lstStyle/>
          <a:p>
            <a:pPr algn="ctr"/>
            <a:r>
              <a:rPr lang="de-DE" dirty="0">
                <a:latin typeface="Open Sans" panose="020B0604020202020204" charset="0"/>
                <a:ea typeface="Open Sans" panose="020B0604020202020204" charset="0"/>
                <a:cs typeface="Open Sans" panose="020B0604020202020204" charset="0"/>
              </a:rPr>
              <a:t>Anpassen!</a:t>
            </a:r>
          </a:p>
        </p:txBody>
      </p:sp>
    </p:spTree>
    <p:extLst>
      <p:ext uri="{BB962C8B-B14F-4D97-AF65-F5344CB8AC3E}">
        <p14:creationId xmlns:p14="http://schemas.microsoft.com/office/powerpoint/2010/main" val="3395857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Hochwasser: Übersicht</a:t>
            </a:r>
          </a:p>
        </p:txBody>
      </p:sp>
      <p:sp>
        <p:nvSpPr>
          <p:cNvPr id="5" name="Textplatzhalter 4">
            <a:extLst>
              <a:ext uri="{FF2B5EF4-FFF2-40B4-BE49-F238E27FC236}">
                <a16:creationId xmlns:a16="http://schemas.microsoft.com/office/drawing/2014/main" id="{07A28C65-7CEE-4A4C-A41B-14F73B82532A}"/>
              </a:ext>
            </a:extLst>
          </p:cNvPr>
          <p:cNvSpPr>
            <a:spLocks noGrp="1"/>
          </p:cNvSpPr>
          <p:nvPr>
            <p:ph type="body" sz="quarter" idx="10"/>
          </p:nvPr>
        </p:nvSpPr>
        <p:spPr/>
        <p:txBody>
          <a:bodyPr/>
          <a:lstStyle/>
          <a:p>
            <a:endParaRPr lang="de-DE"/>
          </a:p>
        </p:txBody>
      </p:sp>
      <p:sp>
        <p:nvSpPr>
          <p:cNvPr id="31" name="Abgerundetes Rechteck 2">
            <a:hlinkClick r:id="rId2" action="ppaction://hlinksldjump"/>
            <a:extLst>
              <a:ext uri="{FF2B5EF4-FFF2-40B4-BE49-F238E27FC236}">
                <a16:creationId xmlns:a16="http://schemas.microsoft.com/office/drawing/2014/main" id="{A0D818FE-45FE-4995-A62E-26C897CB069B}"/>
              </a:ext>
            </a:extLst>
          </p:cNvPr>
          <p:cNvSpPr/>
          <p:nvPr/>
        </p:nvSpPr>
        <p:spPr>
          <a:xfrm>
            <a:off x="503238" y="1673225"/>
            <a:ext cx="6805612" cy="1062251"/>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Ablaufdiagramm für drohendes Hochwasser</a:t>
            </a:r>
          </a:p>
        </p:txBody>
      </p:sp>
      <p:sp>
        <p:nvSpPr>
          <p:cNvPr id="66" name="Abgerundetes Rechteck 2">
            <a:hlinkClick r:id="rId3" action="ppaction://hlinksldjump"/>
            <a:extLst>
              <a:ext uri="{FF2B5EF4-FFF2-40B4-BE49-F238E27FC236}">
                <a16:creationId xmlns:a16="http://schemas.microsoft.com/office/drawing/2014/main" id="{3CB6E209-2145-487C-AB3D-8CD787C645BE}"/>
              </a:ext>
            </a:extLst>
          </p:cNvPr>
          <p:cNvSpPr/>
          <p:nvPr/>
        </p:nvSpPr>
        <p:spPr>
          <a:xfrm>
            <a:off x="503240" y="2870830"/>
            <a:ext cx="6805610" cy="1062251"/>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Hochwassergefahren</a:t>
            </a:r>
          </a:p>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Liste kritischer Objekte </a:t>
            </a:r>
          </a:p>
        </p:txBody>
      </p:sp>
      <p:sp>
        <p:nvSpPr>
          <p:cNvPr id="30" name="Abgerundetes Rechteck 2">
            <a:hlinkClick r:id="rId4" action="ppaction://hlinksldjump"/>
            <a:extLst>
              <a:ext uri="{FF2B5EF4-FFF2-40B4-BE49-F238E27FC236}">
                <a16:creationId xmlns:a16="http://schemas.microsoft.com/office/drawing/2014/main" id="{3DB7911E-393C-4EEC-AD8C-63913F3DBC86}"/>
              </a:ext>
            </a:extLst>
          </p:cNvPr>
          <p:cNvSpPr/>
          <p:nvPr/>
        </p:nvSpPr>
        <p:spPr>
          <a:xfrm>
            <a:off x="503240" y="4068435"/>
            <a:ext cx="6785652" cy="1062251"/>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Schutzmaßnahmen bei drohendem Hochwasser </a:t>
            </a:r>
          </a:p>
        </p:txBody>
      </p:sp>
      <p:sp>
        <p:nvSpPr>
          <p:cNvPr id="9" name="Abgerundetes Rechteck 2">
            <a:hlinkClick r:id="rId4" action="ppaction://hlinksldjump"/>
            <a:extLst>
              <a:ext uri="{FF2B5EF4-FFF2-40B4-BE49-F238E27FC236}">
                <a16:creationId xmlns:a16="http://schemas.microsoft.com/office/drawing/2014/main" id="{BF6E786A-AF7B-4060-97F6-6CFEC859858F}"/>
              </a:ext>
            </a:extLst>
          </p:cNvPr>
          <p:cNvSpPr/>
          <p:nvPr/>
        </p:nvSpPr>
        <p:spPr>
          <a:xfrm>
            <a:off x="503238" y="5345906"/>
            <a:ext cx="6805612" cy="1062251"/>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Pegelabhängige Maßnahmen </a:t>
            </a:r>
          </a:p>
        </p:txBody>
      </p:sp>
    </p:spTree>
    <p:extLst>
      <p:ext uri="{BB962C8B-B14F-4D97-AF65-F5344CB8AC3E}">
        <p14:creationId xmlns:p14="http://schemas.microsoft.com/office/powerpoint/2010/main" val="67708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Gerade Verbindung mit Pfeil 38">
            <a:extLst>
              <a:ext uri="{FF2B5EF4-FFF2-40B4-BE49-F238E27FC236}">
                <a16:creationId xmlns:a16="http://schemas.microsoft.com/office/drawing/2014/main" id="{2B03F14F-CB2D-49FB-97D9-0AED005B91E0}"/>
              </a:ext>
            </a:extLst>
          </p:cNvPr>
          <p:cNvCxnSpPr>
            <a:cxnSpLocks/>
            <a:stCxn id="27" idx="0"/>
            <a:endCxn id="4" idx="2"/>
          </p:cNvCxnSpPr>
          <p:nvPr/>
        </p:nvCxnSpPr>
        <p:spPr>
          <a:xfrm flipV="1">
            <a:off x="2093649" y="2491880"/>
            <a:ext cx="0" cy="462339"/>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2" name="Titel 1"/>
          <p:cNvSpPr>
            <a:spLocks noGrp="1"/>
          </p:cNvSpPr>
          <p:nvPr>
            <p:ph type="title"/>
          </p:nvPr>
        </p:nvSpPr>
        <p:spPr/>
        <p:txBody>
          <a:bodyPr/>
          <a:lstStyle/>
          <a:p>
            <a:r>
              <a:rPr lang="de-DE" dirty="0"/>
              <a:t>Hochwasser: Vorbereitung</a:t>
            </a:r>
          </a:p>
        </p:txBody>
      </p:sp>
      <p:sp>
        <p:nvSpPr>
          <p:cNvPr id="3" name="Textplatzhalter 2"/>
          <p:cNvSpPr>
            <a:spLocks noGrp="1"/>
          </p:cNvSpPr>
          <p:nvPr>
            <p:ph type="body" sz="quarter" idx="10"/>
          </p:nvPr>
        </p:nvSpPr>
        <p:spPr/>
        <p:txBody>
          <a:bodyPr/>
          <a:lstStyle/>
          <a:p>
            <a:r>
              <a:rPr lang="de-DE" dirty="0"/>
              <a:t>wenn Warnkriterien erfüllt</a:t>
            </a:r>
          </a:p>
        </p:txBody>
      </p:sp>
      <p:cxnSp>
        <p:nvCxnSpPr>
          <p:cNvPr id="24" name="Verbinder: gewinkelt 23"/>
          <p:cNvCxnSpPr>
            <a:cxnSpLocks/>
            <a:stCxn id="26" idx="0"/>
            <a:endCxn id="27" idx="3"/>
          </p:cNvCxnSpPr>
          <p:nvPr/>
        </p:nvCxnSpPr>
        <p:spPr>
          <a:xfrm rot="16200000" flipV="1">
            <a:off x="2537863" y="3408851"/>
            <a:ext cx="3290064" cy="2972545"/>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4" name="Flussdiagramm: Grenzstelle 3">
            <a:extLst>
              <a:ext uri="{FF2B5EF4-FFF2-40B4-BE49-F238E27FC236}">
                <a16:creationId xmlns:a16="http://schemas.microsoft.com/office/drawing/2014/main" id="{C4A00A5D-65ED-440A-8DDA-24C414EE33C6}"/>
              </a:ext>
            </a:extLst>
          </p:cNvPr>
          <p:cNvSpPr/>
          <p:nvPr/>
        </p:nvSpPr>
        <p:spPr>
          <a:xfrm>
            <a:off x="881656" y="1673225"/>
            <a:ext cx="2423985" cy="818655"/>
          </a:xfrm>
          <a:prstGeom prst="flowChartTerminator">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Dauerregen </a:t>
            </a:r>
          </a:p>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Tauwetter</a:t>
            </a:r>
          </a:p>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Starkregen </a:t>
            </a:r>
          </a:p>
        </p:txBody>
      </p:sp>
      <p:sp>
        <p:nvSpPr>
          <p:cNvPr id="26" name="Abgerundetes Rechteck 2">
            <a:hlinkClick r:id="rId2" action="ppaction://hlinksldjump"/>
            <a:extLst>
              <a:ext uri="{FF2B5EF4-FFF2-40B4-BE49-F238E27FC236}">
                <a16:creationId xmlns:a16="http://schemas.microsoft.com/office/drawing/2014/main" id="{6CA94B36-0ECA-4066-8EDA-31FFEEF0141A}"/>
              </a:ext>
            </a:extLst>
          </p:cNvPr>
          <p:cNvSpPr/>
          <p:nvPr/>
        </p:nvSpPr>
        <p:spPr>
          <a:xfrm>
            <a:off x="4608522" y="6540156"/>
            <a:ext cx="2121289" cy="792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Feuerwehr </a:t>
            </a: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Einsatzleiter </a:t>
            </a:r>
          </a:p>
          <a:p>
            <a:pPr algn="ctr"/>
            <a:r>
              <a:rPr lang="de-DE" sz="1400" dirty="0">
                <a:solidFill>
                  <a:schemeClr val="tx1"/>
                </a:solidFill>
                <a:latin typeface="Arial" panose="020B0604020202020204" pitchFamily="34" charset="0"/>
                <a:ea typeface="Open Sans" panose="020B0606030504020204" pitchFamily="34" charset="0"/>
                <a:cs typeface="Arial" panose="020B0604020202020204" pitchFamily="34" charset="0"/>
              </a:rPr>
              <a:t>vom Dienst</a:t>
            </a:r>
            <a:endPar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cxnSp>
        <p:nvCxnSpPr>
          <p:cNvPr id="55" name="Gerade Verbindung mit Pfeil 54">
            <a:extLst>
              <a:ext uri="{FF2B5EF4-FFF2-40B4-BE49-F238E27FC236}">
                <a16:creationId xmlns:a16="http://schemas.microsoft.com/office/drawing/2014/main" id="{1F22409B-85A2-4AD8-9012-BEC2555E6BB3}"/>
              </a:ext>
            </a:extLst>
          </p:cNvPr>
          <p:cNvCxnSpPr>
            <a:cxnSpLocks/>
            <a:endCxn id="27" idx="2"/>
          </p:cNvCxnSpPr>
          <p:nvPr/>
        </p:nvCxnSpPr>
        <p:spPr>
          <a:xfrm flipV="1">
            <a:off x="2093649" y="3545965"/>
            <a:ext cx="0" cy="1225465"/>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31" name="Abgerundetes Rechteck 2">
            <a:hlinkClick r:id="rId3" action="ppaction://hlinksldjump"/>
            <a:extLst>
              <a:ext uri="{FF2B5EF4-FFF2-40B4-BE49-F238E27FC236}">
                <a16:creationId xmlns:a16="http://schemas.microsoft.com/office/drawing/2014/main" id="{A0D818FE-45FE-4995-A62E-26C897CB069B}"/>
              </a:ext>
            </a:extLst>
          </p:cNvPr>
          <p:cNvSpPr/>
          <p:nvPr/>
        </p:nvSpPr>
        <p:spPr>
          <a:xfrm>
            <a:off x="503238" y="8031207"/>
            <a:ext cx="6226573" cy="1062251"/>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cs typeface="Arial" panose="020B0604020202020204" pitchFamily="34" charset="0"/>
              </a:rPr>
              <a:t>Schutzmaßnahmen bei drohendem Hochwasser </a:t>
            </a:r>
          </a:p>
        </p:txBody>
      </p:sp>
      <p:cxnSp>
        <p:nvCxnSpPr>
          <p:cNvPr id="40" name="Verbinder: gewinkelt 39">
            <a:extLst>
              <a:ext uri="{FF2B5EF4-FFF2-40B4-BE49-F238E27FC236}">
                <a16:creationId xmlns:a16="http://schemas.microsoft.com/office/drawing/2014/main" id="{04783CCF-4F58-47D3-B8C0-F1BF0EC06C47}"/>
              </a:ext>
            </a:extLst>
          </p:cNvPr>
          <p:cNvCxnSpPr>
            <a:cxnSpLocks/>
            <a:stCxn id="31" idx="0"/>
            <a:endCxn id="53" idx="2"/>
          </p:cNvCxnSpPr>
          <p:nvPr/>
        </p:nvCxnSpPr>
        <p:spPr>
          <a:xfrm rot="16200000" flipV="1">
            <a:off x="2505496" y="6920178"/>
            <a:ext cx="699182" cy="1522876"/>
          </a:xfrm>
          <a:prstGeom prst="bentConnector3">
            <a:avLst>
              <a:gd name="adj1" fmla="val 50000"/>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53" name="Textfeld 52">
            <a:extLst>
              <a:ext uri="{FF2B5EF4-FFF2-40B4-BE49-F238E27FC236}">
                <a16:creationId xmlns:a16="http://schemas.microsoft.com/office/drawing/2014/main" id="{CDAEB5AC-13FA-4CDA-A89D-B6095F01A473}"/>
              </a:ext>
            </a:extLst>
          </p:cNvPr>
          <p:cNvSpPr txBox="1"/>
          <p:nvPr/>
        </p:nvSpPr>
        <p:spPr>
          <a:xfrm>
            <a:off x="1490675" y="6540288"/>
            <a:ext cx="1205947" cy="791737"/>
          </a:xfrm>
          <a:prstGeom prst="rect">
            <a:avLst/>
          </a:prstGeom>
          <a:solidFill>
            <a:schemeClr val="bg1">
              <a:lumMod val="85000"/>
            </a:schemeClr>
          </a:solidFill>
          <a:ln w="12700">
            <a:noFill/>
          </a:ln>
        </p:spPr>
        <p:txBody>
          <a:bodyPr wrap="square" lIns="36000" tIns="72000" rIns="0" bIns="72000" rtlCol="0" anchor="ctr">
            <a:spAutoFit/>
          </a:bodyPr>
          <a:lstStyle>
            <a:defPPr>
              <a:defRPr lang="en-US"/>
            </a:defPPr>
            <a:lvl1pPr indent="0" algn="ctr">
              <a:buFontTx/>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de-DE" dirty="0">
                <a:latin typeface="Arial" panose="020B0604020202020204" pitchFamily="34" charset="0"/>
                <a:cs typeface="Arial" panose="020B0604020202020204" pitchFamily="34" charset="0"/>
              </a:rPr>
              <a:t>mit eigenen Kräften zu bewältigen</a:t>
            </a:r>
          </a:p>
        </p:txBody>
      </p:sp>
      <p:cxnSp>
        <p:nvCxnSpPr>
          <p:cNvPr id="57" name="Gerade Verbindung mit Pfeil 56">
            <a:extLst>
              <a:ext uri="{FF2B5EF4-FFF2-40B4-BE49-F238E27FC236}">
                <a16:creationId xmlns:a16="http://schemas.microsoft.com/office/drawing/2014/main" id="{8AD2D016-862B-4A40-BD8A-18237E2C94D1}"/>
              </a:ext>
            </a:extLst>
          </p:cNvPr>
          <p:cNvCxnSpPr>
            <a:cxnSpLocks/>
            <a:stCxn id="53" idx="0"/>
            <a:endCxn id="14" idx="2"/>
          </p:cNvCxnSpPr>
          <p:nvPr/>
        </p:nvCxnSpPr>
        <p:spPr>
          <a:xfrm flipV="1">
            <a:off x="2093649" y="6219352"/>
            <a:ext cx="0" cy="320936"/>
          </a:xfrm>
          <a:prstGeom prst="straightConnector1">
            <a:avLst/>
          </a:prstGeom>
          <a:ln w="19050">
            <a:solidFill>
              <a:schemeClr val="tx1"/>
            </a:solidFill>
            <a:headEnd type="none"/>
            <a:tailEnd type="none"/>
          </a:ln>
        </p:spPr>
        <p:style>
          <a:lnRef idx="2">
            <a:schemeClr val="dk1"/>
          </a:lnRef>
          <a:fillRef idx="0">
            <a:schemeClr val="dk1"/>
          </a:fillRef>
          <a:effectRef idx="1">
            <a:schemeClr val="dk1"/>
          </a:effectRef>
          <a:fontRef idx="minor">
            <a:schemeClr val="tx1"/>
          </a:fontRef>
        </p:style>
      </p:cxnSp>
      <p:cxnSp>
        <p:nvCxnSpPr>
          <p:cNvPr id="63" name="Verbinder: gewinkelt 62">
            <a:extLst>
              <a:ext uri="{FF2B5EF4-FFF2-40B4-BE49-F238E27FC236}">
                <a16:creationId xmlns:a16="http://schemas.microsoft.com/office/drawing/2014/main" id="{8FF14031-45F3-4E9C-B97F-DFA741827D96}"/>
              </a:ext>
            </a:extLst>
          </p:cNvPr>
          <p:cNvCxnSpPr>
            <a:cxnSpLocks/>
            <a:stCxn id="31" idx="0"/>
            <a:endCxn id="26" idx="2"/>
          </p:cNvCxnSpPr>
          <p:nvPr/>
        </p:nvCxnSpPr>
        <p:spPr>
          <a:xfrm rot="5400000" flipH="1" flipV="1">
            <a:off x="4293321" y="6655361"/>
            <a:ext cx="699051" cy="2052642"/>
          </a:xfrm>
          <a:prstGeom prst="bentConnector3">
            <a:avLst>
              <a:gd name="adj1" fmla="val 50000"/>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66" name="Abgerundetes Rechteck 2">
            <a:hlinkClick r:id="rId4" action="ppaction://hlinksldjump"/>
            <a:extLst>
              <a:ext uri="{FF2B5EF4-FFF2-40B4-BE49-F238E27FC236}">
                <a16:creationId xmlns:a16="http://schemas.microsoft.com/office/drawing/2014/main" id="{3CB6E209-2145-487C-AB3D-8CD787C645BE}"/>
              </a:ext>
            </a:extLst>
          </p:cNvPr>
          <p:cNvSpPr/>
          <p:nvPr/>
        </p:nvSpPr>
        <p:spPr>
          <a:xfrm>
            <a:off x="503238" y="10101694"/>
            <a:ext cx="6229348" cy="39466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Liste kritischer Objekte </a:t>
            </a:r>
            <a:endPar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25" name="Textfeld 24">
            <a:extLst>
              <a:ext uri="{FF2B5EF4-FFF2-40B4-BE49-F238E27FC236}">
                <a16:creationId xmlns:a16="http://schemas.microsoft.com/office/drawing/2014/main" id="{E497D42E-387F-43B9-9BDB-FE97B9FDE97B}"/>
              </a:ext>
            </a:extLst>
          </p:cNvPr>
          <p:cNvSpPr txBox="1"/>
          <p:nvPr/>
        </p:nvSpPr>
        <p:spPr>
          <a:xfrm>
            <a:off x="1475465" y="3640649"/>
            <a:ext cx="1236367" cy="791737"/>
          </a:xfrm>
          <a:prstGeom prst="rect">
            <a:avLst/>
          </a:prstGeom>
          <a:solidFill>
            <a:schemeClr val="bg1">
              <a:lumMod val="85000"/>
            </a:schemeClr>
          </a:solidFill>
          <a:ln w="12700">
            <a:noFill/>
          </a:ln>
        </p:spPr>
        <p:txBody>
          <a:bodyPr wrap="square" lIns="36000" tIns="72000" rIns="0" bIns="72000" rtlCol="0" anchor="ctr">
            <a:spAutoFit/>
          </a:bodyPr>
          <a:lstStyle>
            <a:defPPr>
              <a:defRPr lang="en-US"/>
            </a:defPPr>
            <a:lvl1pPr indent="0">
              <a:buFontTx/>
              <a:buNone/>
              <a:defRPr sz="1400">
                <a:latin typeface="Open Sans" panose="020B0606030504020204" pitchFamily="34" charset="0"/>
                <a:ea typeface="Open Sans" panose="020B0606030504020204" pitchFamily="34" charset="0"/>
                <a:cs typeface="Open Sans" panose="020B0606030504020204" pitchFamily="34" charset="0"/>
              </a:defRPr>
            </a:lvl1pPr>
          </a:lstStyle>
          <a:p>
            <a:pPr algn="ctr"/>
            <a:r>
              <a:rPr lang="de-DE" dirty="0">
                <a:latin typeface="Arial" panose="020B0604020202020204" pitchFamily="34" charset="0"/>
                <a:cs typeface="Arial" panose="020B0604020202020204" pitchFamily="34" charset="0"/>
              </a:rPr>
              <a:t>während der üblichen Dienstzeiten</a:t>
            </a:r>
          </a:p>
        </p:txBody>
      </p:sp>
      <p:cxnSp>
        <p:nvCxnSpPr>
          <p:cNvPr id="34" name="Gerade Verbindung mit Pfeil 33">
            <a:extLst>
              <a:ext uri="{FF2B5EF4-FFF2-40B4-BE49-F238E27FC236}">
                <a16:creationId xmlns:a16="http://schemas.microsoft.com/office/drawing/2014/main" id="{4B0C9DBD-D25E-4760-865F-076F1E59C3BE}"/>
              </a:ext>
            </a:extLst>
          </p:cNvPr>
          <p:cNvCxnSpPr>
            <a:cxnSpLocks/>
            <a:stCxn id="14" idx="0"/>
          </p:cNvCxnSpPr>
          <p:nvPr/>
        </p:nvCxnSpPr>
        <p:spPr>
          <a:xfrm flipV="1">
            <a:off x="2093649" y="5427352"/>
            <a:ext cx="0" cy="200254"/>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grpSp>
        <p:nvGrpSpPr>
          <p:cNvPr id="43" name="Gruppieren 42">
            <a:extLst>
              <a:ext uri="{FF2B5EF4-FFF2-40B4-BE49-F238E27FC236}">
                <a16:creationId xmlns:a16="http://schemas.microsoft.com/office/drawing/2014/main" id="{800813C8-CF91-4D2C-A14D-72C617B64F54}"/>
              </a:ext>
            </a:extLst>
          </p:cNvPr>
          <p:cNvGrpSpPr/>
          <p:nvPr/>
        </p:nvGrpSpPr>
        <p:grpSpPr>
          <a:xfrm>
            <a:off x="1490675" y="5627606"/>
            <a:ext cx="1205947" cy="591746"/>
            <a:chOff x="1490675" y="5627606"/>
            <a:chExt cx="1205947" cy="591746"/>
          </a:xfrm>
        </p:grpSpPr>
        <p:sp>
          <p:nvSpPr>
            <p:cNvPr id="14" name="Flussdiagramm: Verzweigung 13"/>
            <p:cNvSpPr/>
            <p:nvPr/>
          </p:nvSpPr>
          <p:spPr>
            <a:xfrm>
              <a:off x="1490675" y="5627606"/>
              <a:ext cx="1205947" cy="591746"/>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ctr" anchorCtr="0" forceAA="0" compatLnSpc="1">
              <a:prstTxWarp prst="textNoShape">
                <a:avLst/>
              </a:prstTxWarp>
              <a:noAutofit/>
            </a:bodyPr>
            <a:lstStyle/>
            <a:p>
              <a:pPr algn="ctr"/>
              <a:endParaRPr lang="de-DE" sz="10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42" name="Textfeld 41">
              <a:extLst>
                <a:ext uri="{FF2B5EF4-FFF2-40B4-BE49-F238E27FC236}">
                  <a16:creationId xmlns:a16="http://schemas.microsoft.com/office/drawing/2014/main" id="{7DED39A3-DE89-499D-B137-30C6C1AABDB6}"/>
                </a:ext>
              </a:extLst>
            </p:cNvPr>
            <p:cNvSpPr txBox="1"/>
            <p:nvPr/>
          </p:nvSpPr>
          <p:spPr>
            <a:xfrm>
              <a:off x="1623755" y="5795149"/>
              <a:ext cx="939785" cy="276999"/>
            </a:xfrm>
            <a:prstGeom prst="rect">
              <a:avLst/>
            </a:prstGeom>
            <a:noFill/>
          </p:spPr>
          <p:txBody>
            <a:bodyPr wrap="square" lIns="0" rIns="0" rtlCol="0">
              <a:spAutoFit/>
            </a:bodyPr>
            <a:lstStyle/>
            <a:p>
              <a:pPr algn="ctr"/>
              <a:r>
                <a:rPr lang="de-DE" sz="1200" dirty="0">
                  <a:latin typeface="Arial" panose="020B0604020202020204" pitchFamily="34" charset="0"/>
                  <a:ea typeface="Open Sans" panose="020B0606030504020204" pitchFamily="34" charset="0"/>
                  <a:cs typeface="Arial" panose="020B0604020202020204" pitchFamily="34" charset="0"/>
                </a:rPr>
                <a:t>Ressourcen?</a:t>
              </a:r>
            </a:p>
          </p:txBody>
        </p:sp>
      </p:grpSp>
      <p:grpSp>
        <p:nvGrpSpPr>
          <p:cNvPr id="44" name="Gruppieren 43">
            <a:extLst>
              <a:ext uri="{FF2B5EF4-FFF2-40B4-BE49-F238E27FC236}">
                <a16:creationId xmlns:a16="http://schemas.microsoft.com/office/drawing/2014/main" id="{AAA04681-0238-4EC0-A41E-75DAB3414B77}"/>
              </a:ext>
            </a:extLst>
          </p:cNvPr>
          <p:cNvGrpSpPr/>
          <p:nvPr/>
        </p:nvGrpSpPr>
        <p:grpSpPr>
          <a:xfrm>
            <a:off x="1490675" y="2954219"/>
            <a:ext cx="1205947" cy="591746"/>
            <a:chOff x="1490675" y="2954219"/>
            <a:chExt cx="1205947" cy="591746"/>
          </a:xfrm>
        </p:grpSpPr>
        <p:sp>
          <p:nvSpPr>
            <p:cNvPr id="27" name="Flussdiagramm: Verzweigung 26">
              <a:extLst>
                <a:ext uri="{FF2B5EF4-FFF2-40B4-BE49-F238E27FC236}">
                  <a16:creationId xmlns:a16="http://schemas.microsoft.com/office/drawing/2014/main" id="{1C3C6C36-B86A-4FFA-9768-3902B3EA93DD}"/>
                </a:ext>
              </a:extLst>
            </p:cNvPr>
            <p:cNvSpPr/>
            <p:nvPr/>
          </p:nvSpPr>
          <p:spPr>
            <a:xfrm>
              <a:off x="1490675" y="2954219"/>
              <a:ext cx="1205947" cy="591746"/>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ctr" anchorCtr="0" forceAA="0" compatLnSpc="1">
              <a:prstTxWarp prst="textNoShape">
                <a:avLst/>
              </a:prstTxWarp>
              <a:noAutofit/>
            </a:bodyPr>
            <a:lstStyle/>
            <a:p>
              <a:pPr algn="ctr"/>
              <a:endParaRPr lang="de-DE" sz="12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52" name="Textfeld 51">
              <a:extLst>
                <a:ext uri="{FF2B5EF4-FFF2-40B4-BE49-F238E27FC236}">
                  <a16:creationId xmlns:a16="http://schemas.microsoft.com/office/drawing/2014/main" id="{909B1F86-881A-425E-9088-3E5ADCDF9638}"/>
                </a:ext>
              </a:extLst>
            </p:cNvPr>
            <p:cNvSpPr txBox="1"/>
            <p:nvPr/>
          </p:nvSpPr>
          <p:spPr>
            <a:xfrm>
              <a:off x="1627512" y="3112930"/>
              <a:ext cx="939785" cy="276999"/>
            </a:xfrm>
            <a:prstGeom prst="rect">
              <a:avLst/>
            </a:prstGeom>
            <a:noFill/>
          </p:spPr>
          <p:txBody>
            <a:bodyPr wrap="square" lIns="0" rIns="0" rtlCol="0">
              <a:spAutoFit/>
            </a:bodyPr>
            <a:lstStyle/>
            <a:p>
              <a:pPr algn="ctr"/>
              <a:r>
                <a:rPr lang="de-DE" sz="1200" dirty="0">
                  <a:latin typeface="Arial" panose="020B0604020202020204" pitchFamily="34" charset="0"/>
                  <a:ea typeface="Open Sans" panose="020B0606030504020204" pitchFamily="34" charset="0"/>
                  <a:cs typeface="Arial" panose="020B0604020202020204" pitchFamily="34" charset="0"/>
                </a:rPr>
                <a:t>Dienstzeit?</a:t>
              </a:r>
            </a:p>
          </p:txBody>
        </p:sp>
      </p:grpSp>
      <p:sp>
        <p:nvSpPr>
          <p:cNvPr id="62" name="Textfeld 61">
            <a:extLst>
              <a:ext uri="{FF2B5EF4-FFF2-40B4-BE49-F238E27FC236}">
                <a16:creationId xmlns:a16="http://schemas.microsoft.com/office/drawing/2014/main" id="{7C856313-5E91-4EBB-A6CF-468695A3426F}"/>
              </a:ext>
            </a:extLst>
          </p:cNvPr>
          <p:cNvSpPr txBox="1"/>
          <p:nvPr/>
        </p:nvSpPr>
        <p:spPr>
          <a:xfrm>
            <a:off x="4981133" y="3637036"/>
            <a:ext cx="1236367" cy="791737"/>
          </a:xfrm>
          <a:prstGeom prst="rect">
            <a:avLst/>
          </a:prstGeom>
          <a:solidFill>
            <a:schemeClr val="bg1">
              <a:lumMod val="85000"/>
            </a:schemeClr>
          </a:solidFill>
          <a:ln w="12700">
            <a:noFill/>
          </a:ln>
        </p:spPr>
        <p:txBody>
          <a:bodyPr wrap="square" lIns="36000" tIns="72000" rIns="0" bIns="72000" rtlCol="0" anchor="ctr">
            <a:spAutoFit/>
          </a:bodyPr>
          <a:lstStyle>
            <a:defPPr>
              <a:defRPr lang="en-US"/>
            </a:defPPr>
            <a:lvl1pPr indent="0" algn="ctr">
              <a:buFontTx/>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de-DE" dirty="0">
                <a:latin typeface="Arial" panose="020B0604020202020204" pitchFamily="34" charset="0"/>
                <a:cs typeface="Arial" panose="020B0604020202020204" pitchFamily="34" charset="0"/>
              </a:rPr>
              <a:t>außerhalb</a:t>
            </a:r>
          </a:p>
          <a:p>
            <a:r>
              <a:rPr lang="de-DE" dirty="0">
                <a:latin typeface="Arial" panose="020B0604020202020204" pitchFamily="34" charset="0"/>
                <a:cs typeface="Arial" panose="020B0604020202020204" pitchFamily="34" charset="0"/>
              </a:rPr>
              <a:t>der üblichen Dienstzeiten</a:t>
            </a:r>
          </a:p>
        </p:txBody>
      </p:sp>
      <p:cxnSp>
        <p:nvCxnSpPr>
          <p:cNvPr id="68" name="Verbinder: gewinkelt 67">
            <a:extLst>
              <a:ext uri="{FF2B5EF4-FFF2-40B4-BE49-F238E27FC236}">
                <a16:creationId xmlns:a16="http://schemas.microsoft.com/office/drawing/2014/main" id="{936147B0-06D8-47FC-B0D8-C57CB6CE21D4}"/>
              </a:ext>
            </a:extLst>
          </p:cNvPr>
          <p:cNvCxnSpPr>
            <a:cxnSpLocks/>
            <a:stCxn id="26" idx="0"/>
            <a:endCxn id="14" idx="3"/>
          </p:cNvCxnSpPr>
          <p:nvPr/>
        </p:nvCxnSpPr>
        <p:spPr>
          <a:xfrm rot="16200000" flipV="1">
            <a:off x="3874557" y="4745545"/>
            <a:ext cx="616677" cy="2972545"/>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48" name="Textfeld 47">
            <a:extLst>
              <a:ext uri="{FF2B5EF4-FFF2-40B4-BE49-F238E27FC236}">
                <a16:creationId xmlns:a16="http://schemas.microsoft.com/office/drawing/2014/main" id="{5F4C3535-D364-4875-9ED6-022B13AF265F}"/>
              </a:ext>
            </a:extLst>
          </p:cNvPr>
          <p:cNvSpPr txBox="1"/>
          <p:nvPr/>
        </p:nvSpPr>
        <p:spPr>
          <a:xfrm>
            <a:off x="3223550" y="5412891"/>
            <a:ext cx="1205947" cy="1007181"/>
          </a:xfrm>
          <a:prstGeom prst="rect">
            <a:avLst/>
          </a:prstGeom>
          <a:solidFill>
            <a:schemeClr val="bg1">
              <a:lumMod val="85000"/>
            </a:schemeClr>
          </a:solidFill>
          <a:ln w="12700">
            <a:noFill/>
          </a:ln>
        </p:spPr>
        <p:txBody>
          <a:bodyPr wrap="square" lIns="36000" tIns="72000" rIns="0" bIns="72000" rtlCol="0" anchor="ctr">
            <a:spAutoFit/>
          </a:bodyPr>
          <a:lstStyle>
            <a:defPPr>
              <a:defRPr lang="en-US"/>
            </a:defPPr>
            <a:lvl1pPr marL="177800" indent="-177800">
              <a:buFont typeface="Symbol" panose="05050102010706020507" pitchFamily="18" charset="2"/>
              <a:buChar char="-"/>
              <a:defRPr sz="1400">
                <a:latin typeface="Open Sans" panose="020B0606030504020204" pitchFamily="34" charset="0"/>
                <a:ea typeface="Open Sans" panose="020B0606030504020204" pitchFamily="34" charset="0"/>
                <a:cs typeface="Open Sans" panose="020B0606030504020204" pitchFamily="34" charset="0"/>
              </a:defRPr>
            </a:lvl1pPr>
          </a:lstStyle>
          <a:p>
            <a:pPr marL="0" indent="0" algn="ctr">
              <a:buNone/>
            </a:pPr>
            <a:r>
              <a:rPr lang="de-DE" b="1" dirty="0">
                <a:latin typeface="Arial" panose="020B0604020202020204" pitchFamily="34" charset="0"/>
                <a:cs typeface="Arial" panose="020B0604020202020204" pitchFamily="34" charset="0"/>
              </a:rPr>
              <a:t>nicht</a:t>
            </a:r>
            <a:r>
              <a:rPr lang="de-DE" dirty="0">
                <a:latin typeface="Arial" panose="020B0604020202020204" pitchFamily="34" charset="0"/>
                <a:cs typeface="Arial" panose="020B0604020202020204" pitchFamily="34" charset="0"/>
              </a:rPr>
              <a:t> </a:t>
            </a:r>
          </a:p>
          <a:p>
            <a:pPr marL="0" indent="0" algn="ctr">
              <a:buNone/>
            </a:pPr>
            <a:r>
              <a:rPr lang="de-DE" dirty="0">
                <a:latin typeface="Arial" panose="020B0604020202020204" pitchFamily="34" charset="0"/>
                <a:cs typeface="Arial" panose="020B0604020202020204" pitchFamily="34" charset="0"/>
              </a:rPr>
              <a:t>mit eigenen Kräften zu bewältigen</a:t>
            </a:r>
          </a:p>
        </p:txBody>
      </p:sp>
      <p:sp>
        <p:nvSpPr>
          <p:cNvPr id="5" name="Textfeld 4">
            <a:extLst>
              <a:ext uri="{FF2B5EF4-FFF2-40B4-BE49-F238E27FC236}">
                <a16:creationId xmlns:a16="http://schemas.microsoft.com/office/drawing/2014/main" id="{FD723593-40AD-4623-9B93-D9EA60BE3C82}"/>
              </a:ext>
            </a:extLst>
          </p:cNvPr>
          <p:cNvSpPr txBox="1"/>
          <p:nvPr/>
        </p:nvSpPr>
        <p:spPr>
          <a:xfrm>
            <a:off x="3320070" y="4888051"/>
            <a:ext cx="914400" cy="369332"/>
          </a:xfrm>
          <a:prstGeom prst="rect">
            <a:avLst/>
          </a:prstGeom>
          <a:noFill/>
        </p:spPr>
        <p:txBody>
          <a:bodyPr wrap="square" rtlCol="0">
            <a:spAutoFit/>
          </a:bodyPr>
          <a:lstStyle/>
          <a:p>
            <a:endParaRPr lang="de-CH"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B2E7B10C-C1E2-4D41-A617-7F9267962A75}"/>
              </a:ext>
            </a:extLst>
          </p:cNvPr>
          <p:cNvSpPr txBox="1"/>
          <p:nvPr/>
        </p:nvSpPr>
        <p:spPr>
          <a:xfrm>
            <a:off x="3320070" y="4888051"/>
            <a:ext cx="914400" cy="369332"/>
          </a:xfrm>
          <a:prstGeom prst="rect">
            <a:avLst/>
          </a:prstGeom>
          <a:noFill/>
        </p:spPr>
        <p:txBody>
          <a:bodyPr wrap="square" rtlCol="0">
            <a:spAutoFit/>
          </a:bodyPr>
          <a:lstStyle/>
          <a:p>
            <a:endParaRPr lang="de-CH" dirty="0">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EA30913A-8540-43A9-AAA8-1FA91A0FE4BC}"/>
              </a:ext>
            </a:extLst>
          </p:cNvPr>
          <p:cNvSpPr/>
          <p:nvPr/>
        </p:nvSpPr>
        <p:spPr>
          <a:xfrm>
            <a:off x="1048599" y="4780566"/>
            <a:ext cx="2108194" cy="5917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XXX</a:t>
            </a:r>
            <a:endParaRPr lang="de-CH"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32" name="Rechteck 31">
            <a:extLst>
              <a:ext uri="{FF2B5EF4-FFF2-40B4-BE49-F238E27FC236}">
                <a16:creationId xmlns:a16="http://schemas.microsoft.com/office/drawing/2014/main" id="{9293EFD6-39B0-4993-869D-496430720E6D}"/>
              </a:ext>
            </a:extLst>
          </p:cNvPr>
          <p:cNvSpPr/>
          <p:nvPr/>
        </p:nvSpPr>
        <p:spPr>
          <a:xfrm>
            <a:off x="3600450" y="1792535"/>
            <a:ext cx="3662759" cy="10681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Arial" panose="020B0604020202020204" pitchFamily="34" charset="0"/>
                <a:cs typeface="Arial" panose="020B0604020202020204" pitchFamily="34" charset="0"/>
              </a:rPr>
              <a:t>Vorschlag bearbeiten!</a:t>
            </a:r>
          </a:p>
        </p:txBody>
      </p:sp>
    </p:spTree>
    <p:extLst>
      <p:ext uri="{BB962C8B-B14F-4D97-AF65-F5344CB8AC3E}">
        <p14:creationId xmlns:p14="http://schemas.microsoft.com/office/powerpoint/2010/main" val="22891507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79BFDCD-4ADB-4161-9428-170EEF235B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9486" y="1673225"/>
            <a:ext cx="6789406" cy="8511537"/>
          </a:xfrm>
          <a:prstGeom prst="rect">
            <a:avLst/>
          </a:prstGeom>
        </p:spPr>
      </p:pic>
      <p:sp>
        <p:nvSpPr>
          <p:cNvPr id="2" name="Titel 1">
            <a:extLst>
              <a:ext uri="{FF2B5EF4-FFF2-40B4-BE49-F238E27FC236}">
                <a16:creationId xmlns:a16="http://schemas.microsoft.com/office/drawing/2014/main" id="{62E19C6C-4BA7-41D4-A557-12C242AFA42D}"/>
              </a:ext>
            </a:extLst>
          </p:cNvPr>
          <p:cNvSpPr>
            <a:spLocks noGrp="1"/>
          </p:cNvSpPr>
          <p:nvPr>
            <p:ph type="title"/>
          </p:nvPr>
        </p:nvSpPr>
        <p:spPr/>
        <p:txBody>
          <a:bodyPr/>
          <a:lstStyle/>
          <a:p>
            <a:r>
              <a:rPr lang="de-DE" dirty="0"/>
              <a:t>Hochwasser-Gefahren</a:t>
            </a:r>
          </a:p>
        </p:txBody>
      </p:sp>
      <p:sp>
        <p:nvSpPr>
          <p:cNvPr id="3" name="Textplatzhalter 2">
            <a:extLst>
              <a:ext uri="{FF2B5EF4-FFF2-40B4-BE49-F238E27FC236}">
                <a16:creationId xmlns:a16="http://schemas.microsoft.com/office/drawing/2014/main" id="{B3254EEB-B001-4604-8CE9-7D9DEA30B5E7}"/>
              </a:ext>
            </a:extLst>
          </p:cNvPr>
          <p:cNvSpPr>
            <a:spLocks noGrp="1"/>
          </p:cNvSpPr>
          <p:nvPr>
            <p:ph type="body" sz="quarter" idx="10"/>
          </p:nvPr>
        </p:nvSpPr>
        <p:spPr/>
        <p:txBody>
          <a:bodyPr/>
          <a:lstStyle/>
          <a:p>
            <a:r>
              <a:rPr lang="de-DE" dirty="0"/>
              <a:t>Übersicht kritische Objekte </a:t>
            </a:r>
          </a:p>
        </p:txBody>
      </p:sp>
      <p:sp>
        <p:nvSpPr>
          <p:cNvPr id="5" name="Abgerundetes Rechteck 2">
            <a:hlinkClick r:id="" action="ppaction://noaction"/>
            <a:extLst>
              <a:ext uri="{FF2B5EF4-FFF2-40B4-BE49-F238E27FC236}">
                <a16:creationId xmlns:a16="http://schemas.microsoft.com/office/drawing/2014/main" id="{051315D4-B5D1-4109-A012-90D79070E94F}"/>
              </a:ext>
            </a:extLst>
          </p:cNvPr>
          <p:cNvSpPr/>
          <p:nvPr/>
        </p:nvSpPr>
        <p:spPr>
          <a:xfrm>
            <a:off x="4452002" y="4587142"/>
            <a:ext cx="944385" cy="4286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Objekt 1</a:t>
            </a:r>
          </a:p>
        </p:txBody>
      </p:sp>
      <p:sp>
        <p:nvSpPr>
          <p:cNvPr id="12" name="Rechteck 11">
            <a:extLst>
              <a:ext uri="{FF2B5EF4-FFF2-40B4-BE49-F238E27FC236}">
                <a16:creationId xmlns:a16="http://schemas.microsoft.com/office/drawing/2014/main" id="{E14F0AFD-2DC0-4B9D-9AFB-4FE30C0ACDBB}"/>
              </a:ext>
            </a:extLst>
          </p:cNvPr>
          <p:cNvSpPr/>
          <p:nvPr/>
        </p:nvSpPr>
        <p:spPr>
          <a:xfrm>
            <a:off x="2341335" y="2746905"/>
            <a:ext cx="2811207" cy="7665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latin typeface="Arial" panose="020B0604020202020204" pitchFamily="34" charset="0"/>
                <a:ea typeface="Open Sans" panose="020B0604020202020204" charset="0"/>
                <a:cs typeface="Arial" panose="020B0604020202020204" pitchFamily="34" charset="0"/>
              </a:rPr>
              <a:t>Karte: </a:t>
            </a:r>
          </a:p>
          <a:p>
            <a:pPr algn="ctr"/>
            <a:r>
              <a:rPr lang="de-DE" sz="1000" dirty="0">
                <a:solidFill>
                  <a:schemeClr val="tx1"/>
                </a:solidFill>
                <a:latin typeface="Arial" panose="020B0604020202020204" pitchFamily="34" charset="0"/>
                <a:ea typeface="Open Sans" panose="020B0604020202020204" charset="0"/>
                <a:cs typeface="Arial" panose="020B0604020202020204" pitchFamily="34" charset="0"/>
              </a:rPr>
              <a:t>Screenshot von Hochwassergefahrenkarte </a:t>
            </a:r>
          </a:p>
          <a:p>
            <a:pPr algn="ctr"/>
            <a:r>
              <a:rPr lang="de-DE" sz="1000" dirty="0">
                <a:solidFill>
                  <a:schemeClr val="tx1"/>
                </a:solidFill>
                <a:latin typeface="Arial" panose="020B0604020202020204" pitchFamily="34" charset="0"/>
                <a:ea typeface="Open Sans" panose="020B0604020202020204" charset="0"/>
                <a:cs typeface="Arial" panose="020B0604020202020204" pitchFamily="34" charset="0"/>
              </a:rPr>
              <a:t>oder </a:t>
            </a:r>
          </a:p>
          <a:p>
            <a:pPr algn="ctr"/>
            <a:r>
              <a:rPr lang="de-DE" sz="1000" dirty="0">
                <a:latin typeface="Arial" panose="020B0604020202020204" pitchFamily="34" charset="0"/>
                <a:cs typeface="Arial" panose="020B0604020202020204" pitchFamily="34" charset="0"/>
                <a:hlinkClick r:id="rId3"/>
              </a:rPr>
              <a:t>https://www.openstreetmap.de/</a:t>
            </a:r>
            <a:endParaRPr lang="de-DE" sz="1000" dirty="0">
              <a:solidFill>
                <a:schemeClr val="tx1"/>
              </a:solidFill>
              <a:latin typeface="Arial" panose="020B0604020202020204" pitchFamily="34" charset="0"/>
              <a:ea typeface="Open Sans" panose="020B0604020202020204" charset="0"/>
              <a:cs typeface="Arial" panose="020B0604020202020204" pitchFamily="34" charset="0"/>
            </a:endParaRPr>
          </a:p>
        </p:txBody>
      </p:sp>
      <p:sp>
        <p:nvSpPr>
          <p:cNvPr id="13" name="Abgerundetes Rechteck 2">
            <a:hlinkClick r:id="" action="ppaction://noaction"/>
            <a:extLst>
              <a:ext uri="{FF2B5EF4-FFF2-40B4-BE49-F238E27FC236}">
                <a16:creationId xmlns:a16="http://schemas.microsoft.com/office/drawing/2014/main" id="{E7CCE20A-686C-46D7-B404-7753FD087974}"/>
              </a:ext>
            </a:extLst>
          </p:cNvPr>
          <p:cNvSpPr/>
          <p:nvPr/>
        </p:nvSpPr>
        <p:spPr>
          <a:xfrm>
            <a:off x="1396950" y="4062480"/>
            <a:ext cx="944385" cy="4286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Objekt 2</a:t>
            </a:r>
          </a:p>
        </p:txBody>
      </p:sp>
    </p:spTree>
    <p:extLst>
      <p:ext uri="{BB962C8B-B14F-4D97-AF65-F5344CB8AC3E}">
        <p14:creationId xmlns:p14="http://schemas.microsoft.com/office/powerpoint/2010/main" val="1247290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0F49899-676B-43E8-BB97-CE9E3159DB94}"/>
              </a:ext>
            </a:extLst>
          </p:cNvPr>
          <p:cNvSpPr>
            <a:spLocks noGrp="1"/>
          </p:cNvSpPr>
          <p:nvPr>
            <p:ph type="title"/>
          </p:nvPr>
        </p:nvSpPr>
        <p:spPr/>
        <p:txBody>
          <a:bodyPr/>
          <a:lstStyle/>
          <a:p>
            <a:r>
              <a:rPr lang="de-DE" dirty="0"/>
              <a:t>Hochwasser</a:t>
            </a:r>
          </a:p>
        </p:txBody>
      </p:sp>
      <p:sp>
        <p:nvSpPr>
          <p:cNvPr id="6" name="Textplatzhalter 5">
            <a:extLst>
              <a:ext uri="{FF2B5EF4-FFF2-40B4-BE49-F238E27FC236}">
                <a16:creationId xmlns:a16="http://schemas.microsoft.com/office/drawing/2014/main" id="{E23E0191-0CF2-4305-B423-934612EA010D}"/>
              </a:ext>
            </a:extLst>
          </p:cNvPr>
          <p:cNvSpPr>
            <a:spLocks noGrp="1"/>
          </p:cNvSpPr>
          <p:nvPr>
            <p:ph type="body" sz="quarter" idx="10"/>
          </p:nvPr>
        </p:nvSpPr>
        <p:spPr/>
        <p:txBody>
          <a:bodyPr/>
          <a:lstStyle/>
          <a:p>
            <a:r>
              <a:rPr lang="de-DE" dirty="0"/>
              <a:t>Maßnahmen bei zunehmender Hochwasserlage</a:t>
            </a:r>
          </a:p>
        </p:txBody>
      </p:sp>
      <p:sp>
        <p:nvSpPr>
          <p:cNvPr id="7" name="Textplatzhalter 6">
            <a:extLst>
              <a:ext uri="{FF2B5EF4-FFF2-40B4-BE49-F238E27FC236}">
                <a16:creationId xmlns:a16="http://schemas.microsoft.com/office/drawing/2014/main" id="{67C2026D-F366-4B35-BEE0-2BB23A3D9F1C}"/>
              </a:ext>
            </a:extLst>
          </p:cNvPr>
          <p:cNvSpPr>
            <a:spLocks noGrp="1"/>
          </p:cNvSpPr>
          <p:nvPr>
            <p:ph type="body" sz="quarter" idx="11"/>
          </p:nvPr>
        </p:nvSpPr>
        <p:spPr>
          <a:prstGeom prst="rect">
            <a:avLst/>
          </a:prstGeom>
        </p:spPr>
        <p:txBody>
          <a:bodyPr/>
          <a:lstStyle/>
          <a:p>
            <a:pPr lvl="1"/>
            <a:r>
              <a:rPr lang="de-DE" dirty="0"/>
              <a:t>Wenn</a:t>
            </a:r>
          </a:p>
          <a:p>
            <a:pPr lvl="2"/>
            <a:r>
              <a:rPr lang="de-DE" dirty="0"/>
              <a:t>Dauerregen, </a:t>
            </a:r>
          </a:p>
          <a:p>
            <a:pPr lvl="2"/>
            <a:r>
              <a:rPr lang="de-DE" dirty="0"/>
              <a:t>anhaltendes Tauwetter, </a:t>
            </a:r>
          </a:p>
          <a:p>
            <a:pPr lvl="2"/>
            <a:r>
              <a:rPr lang="de-DE" dirty="0"/>
              <a:t>Starkregenereignis: </a:t>
            </a:r>
          </a:p>
          <a:p>
            <a:pPr lvl="2"/>
            <a:endParaRPr lang="de-DE" dirty="0"/>
          </a:p>
        </p:txBody>
      </p:sp>
      <p:sp>
        <p:nvSpPr>
          <p:cNvPr id="9" name="Abgerundetes Rechteck 2">
            <a:hlinkClick r:id="rId2" action="ppaction://hlinksldjump"/>
            <a:extLst>
              <a:ext uri="{FF2B5EF4-FFF2-40B4-BE49-F238E27FC236}">
                <a16:creationId xmlns:a16="http://schemas.microsoft.com/office/drawing/2014/main" id="{1A57AF78-DD73-44B2-83DA-A29E36119BCA}"/>
              </a:ext>
            </a:extLst>
          </p:cNvPr>
          <p:cNvSpPr/>
          <p:nvPr/>
        </p:nvSpPr>
        <p:spPr>
          <a:xfrm>
            <a:off x="503238" y="3159545"/>
            <a:ext cx="6229350" cy="437873"/>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Objekt 1</a:t>
            </a:r>
            <a:endPar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8" name="Abgerundetes Rechteck 2">
            <a:hlinkClick r:id="rId3" action="ppaction://hlinksldjump"/>
            <a:extLst>
              <a:ext uri="{FF2B5EF4-FFF2-40B4-BE49-F238E27FC236}">
                <a16:creationId xmlns:a16="http://schemas.microsoft.com/office/drawing/2014/main" id="{7D8BC280-8DBB-43AC-A80E-A071593A9A0E}"/>
              </a:ext>
            </a:extLst>
          </p:cNvPr>
          <p:cNvSpPr/>
          <p:nvPr/>
        </p:nvSpPr>
        <p:spPr>
          <a:xfrm>
            <a:off x="503238" y="9807314"/>
            <a:ext cx="6229350" cy="437873"/>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Übersicht kritische Objekte (Hochwasser) </a:t>
            </a:r>
            <a:endPar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10" name="Abgerundetes Rechteck 2">
            <a:hlinkClick r:id="rId4" action="ppaction://hlinksldjump"/>
            <a:extLst>
              <a:ext uri="{FF2B5EF4-FFF2-40B4-BE49-F238E27FC236}">
                <a16:creationId xmlns:a16="http://schemas.microsoft.com/office/drawing/2014/main" id="{2BDC3180-AECF-4638-A557-46C86C194C19}"/>
              </a:ext>
            </a:extLst>
          </p:cNvPr>
          <p:cNvSpPr/>
          <p:nvPr/>
        </p:nvSpPr>
        <p:spPr>
          <a:xfrm>
            <a:off x="503238" y="3692459"/>
            <a:ext cx="6229350" cy="437873"/>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Objekt 2</a:t>
            </a:r>
            <a:endPar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15" name="Abgerundetes Rechteck 2">
            <a:hlinkClick r:id="rId5" action="ppaction://hlinksldjump"/>
            <a:extLst>
              <a:ext uri="{FF2B5EF4-FFF2-40B4-BE49-F238E27FC236}">
                <a16:creationId xmlns:a16="http://schemas.microsoft.com/office/drawing/2014/main" id="{AA18B079-A9EE-44FE-8C72-5678A042BAD3}"/>
              </a:ext>
            </a:extLst>
          </p:cNvPr>
          <p:cNvSpPr/>
          <p:nvPr/>
        </p:nvSpPr>
        <p:spPr>
          <a:xfrm>
            <a:off x="503238" y="6486032"/>
            <a:ext cx="6229350" cy="798463"/>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Hochwasser </a:t>
            </a:r>
            <a:r>
              <a:rPr lang="de-DE" sz="1600" b="1" u="sng" dirty="0">
                <a:solidFill>
                  <a:srgbClr val="FF0000"/>
                </a:solidFill>
                <a:latin typeface="Arial" panose="020B0604020202020204" pitchFamily="34" charset="0"/>
                <a:ea typeface="Open Sans" panose="020B0606030504020204" pitchFamily="34" charset="0"/>
                <a:cs typeface="Arial" panose="020B0604020202020204" pitchFamily="34" charset="0"/>
              </a:rPr>
              <a:t>ist</a:t>
            </a: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 eingetreten</a:t>
            </a:r>
            <a:endPar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7027963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0F49899-676B-43E8-BB97-CE9E3159DB94}"/>
              </a:ext>
            </a:extLst>
          </p:cNvPr>
          <p:cNvSpPr>
            <a:spLocks noGrp="1"/>
          </p:cNvSpPr>
          <p:nvPr>
            <p:ph type="title"/>
          </p:nvPr>
        </p:nvSpPr>
        <p:spPr/>
        <p:txBody>
          <a:bodyPr/>
          <a:lstStyle/>
          <a:p>
            <a:r>
              <a:rPr lang="de-DE" dirty="0"/>
              <a:t>Objekt 1</a:t>
            </a:r>
          </a:p>
        </p:txBody>
      </p:sp>
      <p:sp>
        <p:nvSpPr>
          <p:cNvPr id="6" name="Textplatzhalter 5">
            <a:extLst>
              <a:ext uri="{FF2B5EF4-FFF2-40B4-BE49-F238E27FC236}">
                <a16:creationId xmlns:a16="http://schemas.microsoft.com/office/drawing/2014/main" id="{E23E0191-0CF2-4305-B423-934612EA010D}"/>
              </a:ext>
            </a:extLst>
          </p:cNvPr>
          <p:cNvSpPr>
            <a:spLocks noGrp="1"/>
          </p:cNvSpPr>
          <p:nvPr>
            <p:ph type="body" sz="quarter" idx="10"/>
          </p:nvPr>
        </p:nvSpPr>
        <p:spPr/>
        <p:txBody>
          <a:bodyPr/>
          <a:lstStyle/>
          <a:p>
            <a:r>
              <a:rPr lang="de-DE" dirty="0"/>
              <a:t>Kontrolle Brücken</a:t>
            </a:r>
          </a:p>
        </p:txBody>
      </p:sp>
      <p:sp>
        <p:nvSpPr>
          <p:cNvPr id="8" name="Textplatzhalter 7">
            <a:extLst>
              <a:ext uri="{FF2B5EF4-FFF2-40B4-BE49-F238E27FC236}">
                <a16:creationId xmlns:a16="http://schemas.microsoft.com/office/drawing/2014/main" id="{33873FDC-1B21-469C-AEA7-F6723EB7CDD4}"/>
              </a:ext>
            </a:extLst>
          </p:cNvPr>
          <p:cNvSpPr>
            <a:spLocks noGrp="1"/>
          </p:cNvSpPr>
          <p:nvPr>
            <p:ph type="body" sz="quarter" idx="11"/>
          </p:nvPr>
        </p:nvSpPr>
        <p:spPr>
          <a:prstGeom prst="rect">
            <a:avLst/>
          </a:prstGeom>
        </p:spPr>
        <p:txBody>
          <a:bodyPr/>
          <a:lstStyle/>
          <a:p>
            <a:r>
              <a:rPr lang="de-DE" dirty="0"/>
              <a:t>Kontrolle durch </a:t>
            </a:r>
          </a:p>
          <a:p>
            <a:pPr lvl="2"/>
            <a:r>
              <a:rPr lang="de-DE" dirty="0"/>
              <a:t>XXX</a:t>
            </a:r>
          </a:p>
        </p:txBody>
      </p:sp>
      <p:pic>
        <p:nvPicPr>
          <p:cNvPr id="11" name="Grafik 10">
            <a:extLst>
              <a:ext uri="{FF2B5EF4-FFF2-40B4-BE49-F238E27FC236}">
                <a16:creationId xmlns:a16="http://schemas.microsoft.com/office/drawing/2014/main" id="{C57A3E25-A44B-4EDA-AABC-D29032F457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0641" y="2413617"/>
            <a:ext cx="3311947" cy="2483960"/>
          </a:xfrm>
          <a:prstGeom prst="rect">
            <a:avLst/>
          </a:prstGeom>
        </p:spPr>
      </p:pic>
      <p:pic>
        <p:nvPicPr>
          <p:cNvPr id="10" name="Grafik 9">
            <a:extLst>
              <a:ext uri="{FF2B5EF4-FFF2-40B4-BE49-F238E27FC236}">
                <a16:creationId xmlns:a16="http://schemas.microsoft.com/office/drawing/2014/main" id="{9245A75B-CFEC-4239-AC92-F3FEAE6503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1233" r="22730"/>
          <a:stretch/>
        </p:blipFill>
        <p:spPr>
          <a:xfrm>
            <a:off x="503239" y="2413617"/>
            <a:ext cx="2786157" cy="6573078"/>
          </a:xfrm>
          <a:prstGeom prst="rect">
            <a:avLst/>
          </a:prstGeom>
        </p:spPr>
      </p:pic>
      <p:sp>
        <p:nvSpPr>
          <p:cNvPr id="4" name="Ellipse 3">
            <a:extLst>
              <a:ext uri="{FF2B5EF4-FFF2-40B4-BE49-F238E27FC236}">
                <a16:creationId xmlns:a16="http://schemas.microsoft.com/office/drawing/2014/main" id="{34042FE8-834E-4771-A416-ADC735750646}"/>
              </a:ext>
            </a:extLst>
          </p:cNvPr>
          <p:cNvSpPr/>
          <p:nvPr/>
        </p:nvSpPr>
        <p:spPr>
          <a:xfrm>
            <a:off x="1117557" y="4670453"/>
            <a:ext cx="933494" cy="5783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15" name="Rechteck 14">
            <a:extLst>
              <a:ext uri="{FF2B5EF4-FFF2-40B4-BE49-F238E27FC236}">
                <a16:creationId xmlns:a16="http://schemas.microsoft.com/office/drawing/2014/main" id="{BEC77C53-294B-4FE9-9179-8703830BAC67}"/>
              </a:ext>
            </a:extLst>
          </p:cNvPr>
          <p:cNvSpPr/>
          <p:nvPr/>
        </p:nvSpPr>
        <p:spPr>
          <a:xfrm>
            <a:off x="478189" y="6021684"/>
            <a:ext cx="2811207" cy="7665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latin typeface="Arial" panose="020B0604020202020204" pitchFamily="34" charset="0"/>
                <a:ea typeface="Open Sans" panose="020B0604020202020204" charset="0"/>
                <a:cs typeface="Arial" panose="020B0604020202020204" pitchFamily="34" charset="0"/>
              </a:rPr>
              <a:t>Detailkarte : </a:t>
            </a:r>
          </a:p>
          <a:p>
            <a:pPr algn="ctr"/>
            <a:r>
              <a:rPr lang="de-DE" sz="1000" dirty="0">
                <a:solidFill>
                  <a:schemeClr val="tx1"/>
                </a:solidFill>
                <a:latin typeface="Arial" panose="020B0604020202020204" pitchFamily="34" charset="0"/>
                <a:ea typeface="Open Sans" panose="020B0604020202020204" charset="0"/>
                <a:cs typeface="Arial" panose="020B0604020202020204" pitchFamily="34" charset="0"/>
              </a:rPr>
              <a:t>Screenshot von Hochwassergefahrenkarte </a:t>
            </a:r>
          </a:p>
          <a:p>
            <a:pPr algn="ctr"/>
            <a:r>
              <a:rPr lang="de-DE" sz="1000" dirty="0">
                <a:solidFill>
                  <a:schemeClr val="tx1"/>
                </a:solidFill>
                <a:latin typeface="Arial" panose="020B0604020202020204" pitchFamily="34" charset="0"/>
                <a:ea typeface="Open Sans" panose="020B0604020202020204" charset="0"/>
                <a:cs typeface="Arial" panose="020B0604020202020204" pitchFamily="34" charset="0"/>
              </a:rPr>
              <a:t>oder </a:t>
            </a:r>
          </a:p>
          <a:p>
            <a:pPr algn="ctr"/>
            <a:r>
              <a:rPr lang="de-DE" sz="1000" dirty="0">
                <a:latin typeface="Arial" panose="020B0604020202020204" pitchFamily="34" charset="0"/>
                <a:cs typeface="Arial" panose="020B0604020202020204" pitchFamily="34" charset="0"/>
                <a:hlinkClick r:id="rId4"/>
              </a:rPr>
              <a:t>https://www.openstreetmap.de/</a:t>
            </a:r>
            <a:endParaRPr lang="de-DE" sz="1000" dirty="0">
              <a:solidFill>
                <a:schemeClr val="tx1"/>
              </a:solidFill>
              <a:latin typeface="Arial" panose="020B0604020202020204" pitchFamily="34" charset="0"/>
              <a:ea typeface="Open Sans" panose="020B0604020202020204" charset="0"/>
              <a:cs typeface="Arial" panose="020B0604020202020204" pitchFamily="34" charset="0"/>
            </a:endParaRPr>
          </a:p>
        </p:txBody>
      </p:sp>
      <p:sp>
        <p:nvSpPr>
          <p:cNvPr id="16" name="Rechteck 15">
            <a:extLst>
              <a:ext uri="{FF2B5EF4-FFF2-40B4-BE49-F238E27FC236}">
                <a16:creationId xmlns:a16="http://schemas.microsoft.com/office/drawing/2014/main" id="{0F682FAB-2ECB-409A-8E8C-3E37249ECC18}"/>
              </a:ext>
            </a:extLst>
          </p:cNvPr>
          <p:cNvSpPr/>
          <p:nvPr/>
        </p:nvSpPr>
        <p:spPr>
          <a:xfrm>
            <a:off x="3671009" y="2501327"/>
            <a:ext cx="2811207" cy="7665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latin typeface="Arial" panose="020B0604020202020204" pitchFamily="34" charset="0"/>
                <a:ea typeface="Open Sans" panose="020B0604020202020204" charset="0"/>
                <a:cs typeface="Arial" panose="020B0604020202020204" pitchFamily="34" charset="0"/>
              </a:rPr>
              <a:t>z. B.  Bild von </a:t>
            </a:r>
            <a:r>
              <a:rPr lang="de-DE" sz="1000" dirty="0" err="1">
                <a:solidFill>
                  <a:schemeClr val="tx1"/>
                </a:solidFill>
                <a:latin typeface="Arial" panose="020B0604020202020204" pitchFamily="34" charset="0"/>
                <a:ea typeface="Open Sans" panose="020B0604020202020204" charset="0"/>
                <a:cs typeface="Arial" panose="020B0604020202020204" pitchFamily="34" charset="0"/>
              </a:rPr>
              <a:t>Pegelllate</a:t>
            </a:r>
            <a:endParaRPr lang="de-DE" sz="1000" dirty="0">
              <a:solidFill>
                <a:schemeClr val="tx1"/>
              </a:solidFill>
              <a:latin typeface="Arial" panose="020B0604020202020204" pitchFamily="34" charset="0"/>
              <a:ea typeface="Open Sans" panose="020B0604020202020204" charset="0"/>
              <a:cs typeface="Arial" panose="020B0604020202020204" pitchFamily="34" charset="0"/>
            </a:endParaRPr>
          </a:p>
        </p:txBody>
      </p:sp>
      <p:sp>
        <p:nvSpPr>
          <p:cNvPr id="2" name="Textfeld 1">
            <a:extLst>
              <a:ext uri="{FF2B5EF4-FFF2-40B4-BE49-F238E27FC236}">
                <a16:creationId xmlns:a16="http://schemas.microsoft.com/office/drawing/2014/main" id="{2EB5A54E-6B51-41A3-A483-C000BB60D157}"/>
              </a:ext>
            </a:extLst>
          </p:cNvPr>
          <p:cNvSpPr txBox="1"/>
          <p:nvPr/>
        </p:nvSpPr>
        <p:spPr>
          <a:xfrm>
            <a:off x="3420641" y="5081364"/>
            <a:ext cx="3311947" cy="1200329"/>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Beschreiben, was hier zu kontrollieren und je nach Ergebnis zu tun oder zu veranlassen ist. </a:t>
            </a:r>
          </a:p>
        </p:txBody>
      </p:sp>
    </p:spTree>
    <p:extLst>
      <p:ext uri="{BB962C8B-B14F-4D97-AF65-F5344CB8AC3E}">
        <p14:creationId xmlns:p14="http://schemas.microsoft.com/office/powerpoint/2010/main" val="10940837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0F49899-676B-43E8-BB97-CE9E3159DB94}"/>
              </a:ext>
            </a:extLst>
          </p:cNvPr>
          <p:cNvSpPr>
            <a:spLocks noGrp="1"/>
          </p:cNvSpPr>
          <p:nvPr>
            <p:ph type="title"/>
          </p:nvPr>
        </p:nvSpPr>
        <p:spPr/>
        <p:txBody>
          <a:bodyPr/>
          <a:lstStyle/>
          <a:p>
            <a:r>
              <a:rPr lang="de-DE" dirty="0"/>
              <a:t>Objekt 2</a:t>
            </a:r>
          </a:p>
        </p:txBody>
      </p:sp>
      <p:sp>
        <p:nvSpPr>
          <p:cNvPr id="6" name="Textplatzhalter 5">
            <a:extLst>
              <a:ext uri="{FF2B5EF4-FFF2-40B4-BE49-F238E27FC236}">
                <a16:creationId xmlns:a16="http://schemas.microsoft.com/office/drawing/2014/main" id="{E23E0191-0CF2-4305-B423-934612EA010D}"/>
              </a:ext>
            </a:extLst>
          </p:cNvPr>
          <p:cNvSpPr>
            <a:spLocks noGrp="1"/>
          </p:cNvSpPr>
          <p:nvPr>
            <p:ph type="body" sz="quarter" idx="10"/>
          </p:nvPr>
        </p:nvSpPr>
        <p:spPr/>
        <p:txBody>
          <a:bodyPr/>
          <a:lstStyle/>
          <a:p>
            <a:r>
              <a:rPr lang="de-DE" dirty="0"/>
              <a:t>bei Hochwasser</a:t>
            </a:r>
          </a:p>
        </p:txBody>
      </p:sp>
      <p:sp>
        <p:nvSpPr>
          <p:cNvPr id="7" name="Textplatzhalter 6">
            <a:extLst>
              <a:ext uri="{FF2B5EF4-FFF2-40B4-BE49-F238E27FC236}">
                <a16:creationId xmlns:a16="http://schemas.microsoft.com/office/drawing/2014/main" id="{67C2026D-F366-4B35-BEE0-2BB23A3D9F1C}"/>
              </a:ext>
            </a:extLst>
          </p:cNvPr>
          <p:cNvSpPr>
            <a:spLocks noGrp="1"/>
          </p:cNvSpPr>
          <p:nvPr>
            <p:ph type="body" sz="quarter" idx="11"/>
          </p:nvPr>
        </p:nvSpPr>
        <p:spPr>
          <a:prstGeom prst="rect">
            <a:avLst/>
          </a:prstGeom>
        </p:spPr>
        <p:txBody>
          <a:bodyPr/>
          <a:lstStyle/>
          <a:p>
            <a:r>
              <a:rPr lang="de-DE" dirty="0"/>
              <a:t>Mögliche Folgen einer Hochwasserlage </a:t>
            </a:r>
          </a:p>
          <a:p>
            <a:pPr lvl="2"/>
            <a:r>
              <a:rPr lang="de-DE" dirty="0"/>
              <a:t>Einrichtung für Behinderte </a:t>
            </a:r>
          </a:p>
          <a:p>
            <a:pPr lvl="2"/>
            <a:r>
              <a:rPr lang="de-DE" dirty="0"/>
              <a:t>Gefahr</a:t>
            </a:r>
          </a:p>
          <a:p>
            <a:pPr marL="0" lvl="2" indent="0">
              <a:buNone/>
            </a:pPr>
            <a:endParaRPr lang="de-DE" dirty="0"/>
          </a:p>
          <a:p>
            <a:pPr marL="0" lvl="2" indent="0">
              <a:buNone/>
            </a:pPr>
            <a:r>
              <a:rPr lang="de-DE" b="1" dirty="0"/>
              <a:t>Maßnahmen: </a:t>
            </a:r>
          </a:p>
          <a:p>
            <a:pPr lvl="2"/>
            <a:r>
              <a:rPr lang="de-DE" dirty="0"/>
              <a:t>vorsorgliche Kontrolle durch Feuerwehr </a:t>
            </a:r>
          </a:p>
          <a:p>
            <a:pPr lvl="2"/>
            <a:r>
              <a:rPr lang="de-DE" dirty="0"/>
              <a:t>weitere Maßnahmen nach Lage </a:t>
            </a:r>
          </a:p>
          <a:p>
            <a:pPr marL="0" lvl="2" indent="0">
              <a:buNone/>
            </a:pPr>
            <a:endParaRPr lang="de-DE" dirty="0"/>
          </a:p>
        </p:txBody>
      </p:sp>
      <p:pic>
        <p:nvPicPr>
          <p:cNvPr id="8" name="Grafik 7">
            <a:extLst>
              <a:ext uri="{FF2B5EF4-FFF2-40B4-BE49-F238E27FC236}">
                <a16:creationId xmlns:a16="http://schemas.microsoft.com/office/drawing/2014/main" id="{0F7262F8-27CC-43A7-A9B5-A086B8BD5A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881" y="4539928"/>
            <a:ext cx="4740563" cy="5654736"/>
          </a:xfrm>
          <a:prstGeom prst="rect">
            <a:avLst/>
          </a:prstGeom>
        </p:spPr>
      </p:pic>
      <p:sp>
        <p:nvSpPr>
          <p:cNvPr id="4" name="Ellipse 3">
            <a:extLst>
              <a:ext uri="{FF2B5EF4-FFF2-40B4-BE49-F238E27FC236}">
                <a16:creationId xmlns:a16="http://schemas.microsoft.com/office/drawing/2014/main" id="{34042FE8-834E-4771-A416-ADC735750646}"/>
              </a:ext>
            </a:extLst>
          </p:cNvPr>
          <p:cNvSpPr/>
          <p:nvPr/>
        </p:nvSpPr>
        <p:spPr>
          <a:xfrm>
            <a:off x="1530223" y="5809593"/>
            <a:ext cx="2319752" cy="25962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401A4BC3-B618-4658-B2AC-A5637A82613B}"/>
              </a:ext>
            </a:extLst>
          </p:cNvPr>
          <p:cNvSpPr/>
          <p:nvPr/>
        </p:nvSpPr>
        <p:spPr>
          <a:xfrm>
            <a:off x="4074420" y="4235842"/>
            <a:ext cx="2811207" cy="7665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latin typeface="Arial" panose="020B0604020202020204" pitchFamily="34" charset="0"/>
                <a:ea typeface="Open Sans" panose="020B0604020202020204" charset="0"/>
                <a:cs typeface="Arial" panose="020B0604020202020204" pitchFamily="34" charset="0"/>
              </a:rPr>
              <a:t>Detailkarte : </a:t>
            </a:r>
          </a:p>
          <a:p>
            <a:pPr algn="ctr"/>
            <a:r>
              <a:rPr lang="de-DE" sz="1000" dirty="0">
                <a:solidFill>
                  <a:schemeClr val="tx1"/>
                </a:solidFill>
                <a:latin typeface="Arial" panose="020B0604020202020204" pitchFamily="34" charset="0"/>
                <a:ea typeface="Open Sans" panose="020B0604020202020204" charset="0"/>
                <a:cs typeface="Arial" panose="020B0604020202020204" pitchFamily="34" charset="0"/>
              </a:rPr>
              <a:t>Screenshot von Hochwassergefahrenkarte </a:t>
            </a:r>
          </a:p>
          <a:p>
            <a:pPr algn="ctr"/>
            <a:r>
              <a:rPr lang="de-DE" sz="1000" dirty="0">
                <a:solidFill>
                  <a:schemeClr val="tx1"/>
                </a:solidFill>
                <a:latin typeface="Arial" panose="020B0604020202020204" pitchFamily="34" charset="0"/>
                <a:ea typeface="Open Sans" panose="020B0604020202020204" charset="0"/>
                <a:cs typeface="Arial" panose="020B0604020202020204" pitchFamily="34" charset="0"/>
              </a:rPr>
              <a:t>oder </a:t>
            </a:r>
          </a:p>
          <a:p>
            <a:pPr algn="ctr"/>
            <a:r>
              <a:rPr lang="de-DE" sz="1000" dirty="0">
                <a:latin typeface="Arial" panose="020B0604020202020204" pitchFamily="34" charset="0"/>
                <a:cs typeface="Arial" panose="020B0604020202020204" pitchFamily="34" charset="0"/>
                <a:hlinkClick r:id="rId3"/>
              </a:rPr>
              <a:t>https://www.openstreetmap.de/</a:t>
            </a:r>
            <a:endParaRPr lang="de-DE" sz="1000" dirty="0">
              <a:solidFill>
                <a:schemeClr val="tx1"/>
              </a:solidFill>
              <a:latin typeface="Arial" panose="020B0604020202020204" pitchFamily="34" charset="0"/>
              <a:ea typeface="Open Sans" panose="020B0604020202020204" charset="0"/>
              <a:cs typeface="Arial" panose="020B0604020202020204" pitchFamily="34" charset="0"/>
            </a:endParaRPr>
          </a:p>
        </p:txBody>
      </p:sp>
    </p:spTree>
    <p:extLst>
      <p:ext uri="{BB962C8B-B14F-4D97-AF65-F5344CB8AC3E}">
        <p14:creationId xmlns:p14="http://schemas.microsoft.com/office/powerpoint/2010/main" val="34698286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Hochwasser</a:t>
            </a:r>
          </a:p>
        </p:txBody>
      </p:sp>
      <p:sp>
        <p:nvSpPr>
          <p:cNvPr id="3" name="Textplatzhalter 2"/>
          <p:cNvSpPr>
            <a:spLocks noGrp="1"/>
          </p:cNvSpPr>
          <p:nvPr>
            <p:ph type="body" sz="quarter" idx="10"/>
          </p:nvPr>
        </p:nvSpPr>
        <p:spPr/>
        <p:txBody>
          <a:bodyPr/>
          <a:lstStyle/>
          <a:p>
            <a:r>
              <a:rPr lang="de-DE" dirty="0"/>
              <a:t>Führungsmaßnahmen</a:t>
            </a:r>
          </a:p>
        </p:txBody>
      </p:sp>
      <p:sp>
        <p:nvSpPr>
          <p:cNvPr id="41" name="Flussdiagramm: Grenzstelle 40">
            <a:extLst>
              <a:ext uri="{FF2B5EF4-FFF2-40B4-BE49-F238E27FC236}">
                <a16:creationId xmlns:a16="http://schemas.microsoft.com/office/drawing/2014/main" id="{84892D05-4D27-40A3-9F72-8319B547CE71}"/>
              </a:ext>
            </a:extLst>
          </p:cNvPr>
          <p:cNvSpPr/>
          <p:nvPr/>
        </p:nvSpPr>
        <p:spPr>
          <a:xfrm>
            <a:off x="2323603" y="1673225"/>
            <a:ext cx="2553694" cy="661176"/>
          </a:xfrm>
          <a:prstGeom prst="flowChartTerminator">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Dauerregen </a:t>
            </a:r>
          </a:p>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Tauwetter, Starkregen </a:t>
            </a:r>
          </a:p>
        </p:txBody>
      </p:sp>
      <p:cxnSp>
        <p:nvCxnSpPr>
          <p:cNvPr id="29" name="Verbinder: gewinkelt 28">
            <a:extLst>
              <a:ext uri="{FF2B5EF4-FFF2-40B4-BE49-F238E27FC236}">
                <a16:creationId xmlns:a16="http://schemas.microsoft.com/office/drawing/2014/main" id="{FB77B38D-A231-4E9C-A3E8-6AC1BE70454F}"/>
              </a:ext>
            </a:extLst>
          </p:cNvPr>
          <p:cNvCxnSpPr>
            <a:cxnSpLocks/>
            <a:stCxn id="71" idx="0"/>
            <a:endCxn id="69" idx="1"/>
          </p:cNvCxnSpPr>
          <p:nvPr/>
        </p:nvCxnSpPr>
        <p:spPr>
          <a:xfrm rot="5400000" flipH="1" flipV="1">
            <a:off x="3075407" y="4612021"/>
            <a:ext cx="806760" cy="1434983"/>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30" name="Textfeld 29">
            <a:extLst>
              <a:ext uri="{FF2B5EF4-FFF2-40B4-BE49-F238E27FC236}">
                <a16:creationId xmlns:a16="http://schemas.microsoft.com/office/drawing/2014/main" id="{0A56FA84-5DF8-4466-95C2-07D2CEF302BC}"/>
              </a:ext>
            </a:extLst>
          </p:cNvPr>
          <p:cNvSpPr txBox="1"/>
          <p:nvPr/>
        </p:nvSpPr>
        <p:spPr>
          <a:xfrm>
            <a:off x="2051267" y="2787767"/>
            <a:ext cx="1440000" cy="360000"/>
          </a:xfrm>
          <a:prstGeom prst="rect">
            <a:avLst/>
          </a:prstGeom>
          <a:solidFill>
            <a:schemeClr val="bg1">
              <a:lumMod val="95000"/>
            </a:schemeClr>
          </a:solidFill>
          <a:ln w="12700">
            <a:noFill/>
          </a:ln>
        </p:spPr>
        <p:txBody>
          <a:bodyPr wrap="square" lIns="0" tIns="0" rIns="0" bIns="0" rtlCol="0" anchor="ctr">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lgn="ctr">
              <a:buNone/>
            </a:pPr>
            <a:r>
              <a:rPr lang="de-DE" dirty="0">
                <a:latin typeface="Arial" panose="020B0604020202020204" pitchFamily="34" charset="0"/>
                <a:cs typeface="Arial" panose="020B0604020202020204" pitchFamily="34" charset="0"/>
              </a:rPr>
              <a:t>geringes </a:t>
            </a:r>
          </a:p>
          <a:p>
            <a:pPr marL="0" indent="0" algn="ctr">
              <a:buNone/>
            </a:pPr>
            <a:r>
              <a:rPr lang="de-DE" dirty="0">
                <a:latin typeface="Arial" panose="020B0604020202020204" pitchFamily="34" charset="0"/>
                <a:cs typeface="Arial" panose="020B0604020202020204" pitchFamily="34" charset="0"/>
              </a:rPr>
              <a:t>Ausmaß</a:t>
            </a:r>
          </a:p>
        </p:txBody>
      </p:sp>
      <p:sp>
        <p:nvSpPr>
          <p:cNvPr id="31" name="Flussdiagramm: Verzweigung 30">
            <a:extLst>
              <a:ext uri="{FF2B5EF4-FFF2-40B4-BE49-F238E27FC236}">
                <a16:creationId xmlns:a16="http://schemas.microsoft.com/office/drawing/2014/main" id="{7A2DD626-3D6A-48DE-8529-942FCCC896F1}"/>
              </a:ext>
            </a:extLst>
          </p:cNvPr>
          <p:cNvSpPr/>
          <p:nvPr/>
        </p:nvSpPr>
        <p:spPr>
          <a:xfrm>
            <a:off x="3312450" y="2426207"/>
            <a:ext cx="576000" cy="3240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a:t>
            </a:r>
          </a:p>
        </p:txBody>
      </p:sp>
      <p:sp>
        <p:nvSpPr>
          <p:cNvPr id="33" name="Abgerundetes Rechteck 2">
            <a:hlinkClick r:id="rId2" action="ppaction://hlinksldjump"/>
            <a:extLst>
              <a:ext uri="{FF2B5EF4-FFF2-40B4-BE49-F238E27FC236}">
                <a16:creationId xmlns:a16="http://schemas.microsoft.com/office/drawing/2014/main" id="{8D6EBBB0-25C7-48A3-8ACF-E603AF01C267}"/>
              </a:ext>
            </a:extLst>
          </p:cNvPr>
          <p:cNvSpPr/>
          <p:nvPr/>
        </p:nvSpPr>
        <p:spPr>
          <a:xfrm>
            <a:off x="3764279" y="8383325"/>
            <a:ext cx="1440000" cy="3047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KoKo</a:t>
            </a:r>
            <a:endPar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34" name="Abgerundetes Rechteck 2">
            <a:hlinkClick r:id="rId3" action="ppaction://hlinksldjump"/>
            <a:extLst>
              <a:ext uri="{FF2B5EF4-FFF2-40B4-BE49-F238E27FC236}">
                <a16:creationId xmlns:a16="http://schemas.microsoft.com/office/drawing/2014/main" id="{2552488B-2C1A-45CF-B25B-63441C010AF4}"/>
              </a:ext>
            </a:extLst>
          </p:cNvPr>
          <p:cNvSpPr/>
          <p:nvPr/>
        </p:nvSpPr>
        <p:spPr>
          <a:xfrm>
            <a:off x="3764279" y="9659468"/>
            <a:ext cx="1440000" cy="3047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Vw-Stab</a:t>
            </a:r>
            <a:endPar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cxnSp>
        <p:nvCxnSpPr>
          <p:cNvPr id="35" name="Gerade Verbindung mit Pfeil 34">
            <a:extLst>
              <a:ext uri="{FF2B5EF4-FFF2-40B4-BE49-F238E27FC236}">
                <a16:creationId xmlns:a16="http://schemas.microsoft.com/office/drawing/2014/main" id="{E659F45F-482C-4464-9524-EC9EDC23BCC2}"/>
              </a:ext>
            </a:extLst>
          </p:cNvPr>
          <p:cNvCxnSpPr>
            <a:cxnSpLocks/>
            <a:stCxn id="33" idx="0"/>
            <a:endCxn id="53" idx="2"/>
          </p:cNvCxnSpPr>
          <p:nvPr/>
        </p:nvCxnSpPr>
        <p:spPr>
          <a:xfrm flipV="1">
            <a:off x="4484279" y="7295936"/>
            <a:ext cx="0" cy="1087389"/>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cxnSp>
        <p:nvCxnSpPr>
          <p:cNvPr id="36" name="Gerade Verbindung mit Pfeil 35">
            <a:extLst>
              <a:ext uri="{FF2B5EF4-FFF2-40B4-BE49-F238E27FC236}">
                <a16:creationId xmlns:a16="http://schemas.microsoft.com/office/drawing/2014/main" id="{427F8D82-11EB-40CB-880E-C96EEEDFFE20}"/>
              </a:ext>
            </a:extLst>
          </p:cNvPr>
          <p:cNvCxnSpPr>
            <a:cxnSpLocks/>
            <a:stCxn id="50" idx="0"/>
            <a:endCxn id="30" idx="2"/>
          </p:cNvCxnSpPr>
          <p:nvPr/>
        </p:nvCxnSpPr>
        <p:spPr>
          <a:xfrm flipV="1">
            <a:off x="2771267" y="3147767"/>
            <a:ext cx="0" cy="174636"/>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cxnSp>
        <p:nvCxnSpPr>
          <p:cNvPr id="37" name="Verbinder: gewinkelt 36">
            <a:extLst>
              <a:ext uri="{FF2B5EF4-FFF2-40B4-BE49-F238E27FC236}">
                <a16:creationId xmlns:a16="http://schemas.microsoft.com/office/drawing/2014/main" id="{03B1C635-54C6-4207-9693-0A3BBAE92F9F}"/>
              </a:ext>
            </a:extLst>
          </p:cNvPr>
          <p:cNvCxnSpPr>
            <a:cxnSpLocks/>
            <a:stCxn id="30" idx="0"/>
            <a:endCxn id="31" idx="1"/>
          </p:cNvCxnSpPr>
          <p:nvPr/>
        </p:nvCxnSpPr>
        <p:spPr>
          <a:xfrm rot="5400000" flipH="1" flipV="1">
            <a:off x="2942078" y="2417396"/>
            <a:ext cx="199560" cy="541183"/>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cxnSp>
        <p:nvCxnSpPr>
          <p:cNvPr id="39" name="Gerade Verbindung mit Pfeil 38">
            <a:extLst>
              <a:ext uri="{FF2B5EF4-FFF2-40B4-BE49-F238E27FC236}">
                <a16:creationId xmlns:a16="http://schemas.microsoft.com/office/drawing/2014/main" id="{30DC30FE-C328-4473-8465-436C1C530365}"/>
              </a:ext>
            </a:extLst>
          </p:cNvPr>
          <p:cNvCxnSpPr>
            <a:cxnSpLocks/>
            <a:stCxn id="31" idx="0"/>
            <a:endCxn id="41" idx="2"/>
          </p:cNvCxnSpPr>
          <p:nvPr/>
        </p:nvCxnSpPr>
        <p:spPr>
          <a:xfrm flipV="1">
            <a:off x="3600450" y="2334401"/>
            <a:ext cx="0" cy="91806"/>
          </a:xfrm>
          <a:prstGeom prst="straightConnector1">
            <a:avLst/>
          </a:prstGeom>
          <a:ln w="19050">
            <a:solidFill>
              <a:schemeClr val="tx1"/>
            </a:solidFill>
            <a:headEnd type="none"/>
            <a:tailEnd type="none"/>
          </a:ln>
        </p:spPr>
        <p:style>
          <a:lnRef idx="2">
            <a:schemeClr val="dk1"/>
          </a:lnRef>
          <a:fillRef idx="0">
            <a:schemeClr val="dk1"/>
          </a:fillRef>
          <a:effectRef idx="1">
            <a:schemeClr val="dk1"/>
          </a:effectRef>
          <a:fontRef idx="minor">
            <a:schemeClr val="tx1"/>
          </a:fontRef>
        </p:style>
      </p:cxnSp>
      <p:cxnSp>
        <p:nvCxnSpPr>
          <p:cNvPr id="40" name="Verbinder: gewinkelt 39">
            <a:extLst>
              <a:ext uri="{FF2B5EF4-FFF2-40B4-BE49-F238E27FC236}">
                <a16:creationId xmlns:a16="http://schemas.microsoft.com/office/drawing/2014/main" id="{9E0AD804-41B5-457D-A5AD-4ED0E29A0158}"/>
              </a:ext>
            </a:extLst>
          </p:cNvPr>
          <p:cNvCxnSpPr>
            <a:cxnSpLocks/>
            <a:stCxn id="63" idx="0"/>
            <a:endCxn id="31" idx="3"/>
          </p:cNvCxnSpPr>
          <p:nvPr/>
        </p:nvCxnSpPr>
        <p:spPr>
          <a:xfrm rot="16200000" flipV="1">
            <a:off x="4083089" y="2393569"/>
            <a:ext cx="206553" cy="595829"/>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42" name="Abgerundetes Rechteck 2">
            <a:hlinkClick r:id="rId4" action="ppaction://hlinksldjump"/>
            <a:extLst>
              <a:ext uri="{FF2B5EF4-FFF2-40B4-BE49-F238E27FC236}">
                <a16:creationId xmlns:a16="http://schemas.microsoft.com/office/drawing/2014/main" id="{61C0EC78-1C99-4E10-845B-E5524EBCCA32}"/>
              </a:ext>
            </a:extLst>
          </p:cNvPr>
          <p:cNvSpPr/>
          <p:nvPr/>
        </p:nvSpPr>
        <p:spPr>
          <a:xfrm>
            <a:off x="3764279" y="3691368"/>
            <a:ext cx="1440000" cy="432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Feuerwehr</a:t>
            </a:r>
          </a:p>
          <a:p>
            <a:pPr algn="ctr"/>
            <a:r>
              <a:rPr lang="de-DE" sz="1100" dirty="0">
                <a:solidFill>
                  <a:schemeClr val="tx1"/>
                </a:solidFill>
                <a:latin typeface="Arial" panose="020B0604020202020204" pitchFamily="34" charset="0"/>
                <a:ea typeface="Open Sans" panose="020B0606030504020204" pitchFamily="34" charset="0"/>
                <a:cs typeface="Arial" panose="020B0604020202020204" pitchFamily="34" charset="0"/>
              </a:rPr>
              <a:t>Führungsgruppe</a:t>
            </a:r>
          </a:p>
        </p:txBody>
      </p:sp>
      <p:cxnSp>
        <p:nvCxnSpPr>
          <p:cNvPr id="43" name="Gerade Verbindung mit Pfeil 42">
            <a:extLst>
              <a:ext uri="{FF2B5EF4-FFF2-40B4-BE49-F238E27FC236}">
                <a16:creationId xmlns:a16="http://schemas.microsoft.com/office/drawing/2014/main" id="{51447BC0-DE92-47F4-8987-52AD410E8345}"/>
              </a:ext>
            </a:extLst>
          </p:cNvPr>
          <p:cNvCxnSpPr>
            <a:cxnSpLocks/>
            <a:stCxn id="42" idx="0"/>
            <a:endCxn id="63" idx="2"/>
          </p:cNvCxnSpPr>
          <p:nvPr/>
        </p:nvCxnSpPr>
        <p:spPr>
          <a:xfrm flipV="1">
            <a:off x="4484279" y="3516513"/>
            <a:ext cx="0" cy="174855"/>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49" name="Textfeld 48">
            <a:extLst>
              <a:ext uri="{FF2B5EF4-FFF2-40B4-BE49-F238E27FC236}">
                <a16:creationId xmlns:a16="http://schemas.microsoft.com/office/drawing/2014/main" id="{BE302FA1-78F8-4142-BDAF-0C823F1BB3F3}"/>
              </a:ext>
            </a:extLst>
          </p:cNvPr>
          <p:cNvSpPr txBox="1"/>
          <p:nvPr/>
        </p:nvSpPr>
        <p:spPr>
          <a:xfrm>
            <a:off x="3764279" y="4305435"/>
            <a:ext cx="1440000" cy="365012"/>
          </a:xfrm>
          <a:prstGeom prst="rect">
            <a:avLst/>
          </a:prstGeom>
          <a:solidFill>
            <a:schemeClr val="bg1"/>
          </a:solidFill>
          <a:ln w="12700">
            <a:solidFill>
              <a:srgbClr val="FF0000"/>
            </a:solid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r>
              <a:rPr lang="de-DE" dirty="0">
                <a:latin typeface="Arial" panose="020B0604020202020204" pitchFamily="34" charset="0"/>
                <a:cs typeface="Arial" panose="020B0604020202020204" pitchFamily="34" charset="0"/>
              </a:rPr>
              <a:t>Erkunden </a:t>
            </a:r>
          </a:p>
          <a:p>
            <a:r>
              <a:rPr lang="de-DE" dirty="0">
                <a:latin typeface="Arial" panose="020B0604020202020204" pitchFamily="34" charset="0"/>
                <a:cs typeface="Arial" panose="020B0604020202020204" pitchFamily="34" charset="0"/>
              </a:rPr>
              <a:t>Info an BM </a:t>
            </a:r>
          </a:p>
        </p:txBody>
      </p:sp>
      <p:sp>
        <p:nvSpPr>
          <p:cNvPr id="50" name="Textfeld 49">
            <a:extLst>
              <a:ext uri="{FF2B5EF4-FFF2-40B4-BE49-F238E27FC236}">
                <a16:creationId xmlns:a16="http://schemas.microsoft.com/office/drawing/2014/main" id="{A27E09FF-8EC4-45A8-AD0A-0CDDD76DC909}"/>
              </a:ext>
            </a:extLst>
          </p:cNvPr>
          <p:cNvSpPr txBox="1"/>
          <p:nvPr/>
        </p:nvSpPr>
        <p:spPr>
          <a:xfrm>
            <a:off x="2051267" y="3322403"/>
            <a:ext cx="1440000" cy="626500"/>
          </a:xfrm>
          <a:prstGeom prst="rect">
            <a:avLst/>
          </a:prstGeom>
          <a:noFill/>
          <a:ln w="12700">
            <a:solidFill>
              <a:srgbClr val="FF0000"/>
            </a:solid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92075" indent="-92075"/>
            <a:r>
              <a:rPr lang="de-DE" dirty="0">
                <a:latin typeface="Arial" panose="020B0604020202020204" pitchFamily="34" charset="0"/>
                <a:cs typeface="Arial" panose="020B0604020202020204" pitchFamily="34" charset="0"/>
              </a:rPr>
              <a:t>Feuerwehr: Standardeinsatz</a:t>
            </a:r>
          </a:p>
          <a:p>
            <a:pPr marL="92075" indent="-92075"/>
            <a:r>
              <a:rPr lang="de-DE" dirty="0">
                <a:latin typeface="Arial" panose="020B0604020202020204" pitchFamily="34" charset="0"/>
                <a:cs typeface="Arial" panose="020B0604020202020204" pitchFamily="34" charset="0"/>
              </a:rPr>
              <a:t>ggf. Info an BM</a:t>
            </a:r>
          </a:p>
        </p:txBody>
      </p:sp>
      <p:cxnSp>
        <p:nvCxnSpPr>
          <p:cNvPr id="51" name="Gerade Verbindung mit Pfeil 50">
            <a:extLst>
              <a:ext uri="{FF2B5EF4-FFF2-40B4-BE49-F238E27FC236}">
                <a16:creationId xmlns:a16="http://schemas.microsoft.com/office/drawing/2014/main" id="{F69B4D51-6C68-4F84-9862-F772C43E96EE}"/>
              </a:ext>
            </a:extLst>
          </p:cNvPr>
          <p:cNvCxnSpPr>
            <a:cxnSpLocks/>
            <a:stCxn id="49" idx="0"/>
            <a:endCxn id="42" idx="2"/>
          </p:cNvCxnSpPr>
          <p:nvPr/>
        </p:nvCxnSpPr>
        <p:spPr>
          <a:xfrm flipV="1">
            <a:off x="4484279" y="4123368"/>
            <a:ext cx="0" cy="182067"/>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53" name="Textfeld 52">
            <a:extLst>
              <a:ext uri="{FF2B5EF4-FFF2-40B4-BE49-F238E27FC236}">
                <a16:creationId xmlns:a16="http://schemas.microsoft.com/office/drawing/2014/main" id="{372194FD-40D4-4262-808D-73DCD2C97173}"/>
              </a:ext>
            </a:extLst>
          </p:cNvPr>
          <p:cNvSpPr txBox="1"/>
          <p:nvPr/>
        </p:nvSpPr>
        <p:spPr>
          <a:xfrm>
            <a:off x="3764279" y="6221155"/>
            <a:ext cx="1440000" cy="1074781"/>
          </a:xfrm>
          <a:prstGeom prst="rect">
            <a:avLst/>
          </a:prstGeom>
          <a:solidFill>
            <a:schemeClr val="bg1"/>
          </a:solidFill>
          <a:ln w="12700">
            <a:solidFill>
              <a:srgbClr val="FF0000"/>
            </a:solidFill>
          </a:ln>
        </p:spPr>
        <p:txBody>
          <a:bodyPr wrap="square" lIns="36000" tIns="0" rIns="0" bIns="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buNone/>
            </a:pPr>
            <a:r>
              <a:rPr lang="de-DE" dirty="0">
                <a:latin typeface="Arial" panose="020B0604020202020204" pitchFamily="34" charset="0"/>
                <a:cs typeface="Arial" panose="020B0604020202020204" pitchFamily="34" charset="0"/>
              </a:rPr>
              <a:t>Feuerwehr-</a:t>
            </a:r>
            <a:r>
              <a:rPr lang="de-DE" dirty="0" err="1">
                <a:latin typeface="Arial" panose="020B0604020202020204" pitchFamily="34" charset="0"/>
                <a:cs typeface="Arial" panose="020B0604020202020204" pitchFamily="34" charset="0"/>
              </a:rPr>
              <a:t>Kdt</a:t>
            </a:r>
            <a:r>
              <a:rPr lang="de-DE" dirty="0">
                <a:latin typeface="Arial" panose="020B0604020202020204" pitchFamily="34" charset="0"/>
                <a:cs typeface="Arial" panose="020B0604020202020204" pitchFamily="34" charset="0"/>
              </a:rPr>
              <a:t>. oder BM:</a:t>
            </a:r>
          </a:p>
          <a:p>
            <a:r>
              <a:rPr lang="de-DE" b="1" dirty="0">
                <a:latin typeface="Arial" panose="020B0604020202020204" pitchFamily="34" charset="0"/>
                <a:cs typeface="Arial" panose="020B0604020202020204" pitchFamily="34" charset="0"/>
              </a:rPr>
              <a:t>„Öffentlicher Notstand!“</a:t>
            </a:r>
          </a:p>
          <a:p>
            <a:r>
              <a:rPr lang="de-DE" dirty="0">
                <a:latin typeface="Arial" panose="020B0604020202020204" pitchFamily="34" charset="0"/>
                <a:cs typeface="Arial" panose="020B0604020202020204" pitchFamily="34" charset="0"/>
              </a:rPr>
              <a:t>umfassende Hilfe leisten</a:t>
            </a:r>
          </a:p>
        </p:txBody>
      </p:sp>
      <p:cxnSp>
        <p:nvCxnSpPr>
          <p:cNvPr id="57" name="Verbinder: gewinkelt 56">
            <a:extLst>
              <a:ext uri="{FF2B5EF4-FFF2-40B4-BE49-F238E27FC236}">
                <a16:creationId xmlns:a16="http://schemas.microsoft.com/office/drawing/2014/main" id="{EED5AB1A-62FE-4C66-9A8E-E3011FB4E66C}"/>
              </a:ext>
            </a:extLst>
          </p:cNvPr>
          <p:cNvCxnSpPr>
            <a:cxnSpLocks/>
            <a:stCxn id="30" idx="1"/>
            <a:endCxn id="71" idx="1"/>
          </p:cNvCxnSpPr>
          <p:nvPr/>
        </p:nvCxnSpPr>
        <p:spPr>
          <a:xfrm rot="10800000" flipH="1" flipV="1">
            <a:off x="2051266" y="2967766"/>
            <a:ext cx="422029" cy="2927125"/>
          </a:xfrm>
          <a:prstGeom prst="bentConnector3">
            <a:avLst>
              <a:gd name="adj1" fmla="val -28588"/>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60" name="Textfeld 59">
            <a:extLst>
              <a:ext uri="{FF2B5EF4-FFF2-40B4-BE49-F238E27FC236}">
                <a16:creationId xmlns:a16="http://schemas.microsoft.com/office/drawing/2014/main" id="{AFA1BA3C-4177-49CE-B4BF-70E4D88ABF2F}"/>
              </a:ext>
            </a:extLst>
          </p:cNvPr>
          <p:cNvSpPr txBox="1"/>
          <p:nvPr/>
        </p:nvSpPr>
        <p:spPr>
          <a:xfrm>
            <a:off x="2051267" y="5173343"/>
            <a:ext cx="1440000" cy="396000"/>
          </a:xfrm>
          <a:prstGeom prst="rect">
            <a:avLst/>
          </a:prstGeom>
          <a:solidFill>
            <a:schemeClr val="bg1">
              <a:lumMod val="95000"/>
            </a:schemeClr>
          </a:solidFill>
          <a:ln w="12700">
            <a:no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lgn="ctr">
              <a:buNone/>
            </a:pPr>
            <a:r>
              <a:rPr lang="de-DE" b="1" u="sng" dirty="0">
                <a:latin typeface="Arial" panose="020B0604020202020204" pitchFamily="34" charset="0"/>
                <a:cs typeface="Arial" panose="020B0604020202020204" pitchFamily="34" charset="0"/>
              </a:rPr>
              <a:t>Kein</a:t>
            </a:r>
            <a:r>
              <a:rPr lang="de-DE" dirty="0">
                <a:latin typeface="Arial" panose="020B0604020202020204" pitchFamily="34" charset="0"/>
                <a:cs typeface="Arial" panose="020B0604020202020204" pitchFamily="34" charset="0"/>
                <a:hlinkClick r:id="rId5" action="ppaction://hlinksldjump"/>
              </a:rPr>
              <a:t> Öffentlicher Notstand</a:t>
            </a:r>
            <a:endParaRPr lang="de-DE" dirty="0">
              <a:latin typeface="Arial" panose="020B0604020202020204" pitchFamily="34" charset="0"/>
              <a:cs typeface="Arial" panose="020B0604020202020204" pitchFamily="34" charset="0"/>
            </a:endParaRPr>
          </a:p>
        </p:txBody>
      </p:sp>
      <p:sp>
        <p:nvSpPr>
          <p:cNvPr id="61" name="Flussdiagramm: Grenzstelle 60">
            <a:extLst>
              <a:ext uri="{FF2B5EF4-FFF2-40B4-BE49-F238E27FC236}">
                <a16:creationId xmlns:a16="http://schemas.microsoft.com/office/drawing/2014/main" id="{6A0DD273-2EE9-415E-AEC3-543708243B8E}"/>
              </a:ext>
            </a:extLst>
          </p:cNvPr>
          <p:cNvSpPr/>
          <p:nvPr/>
        </p:nvSpPr>
        <p:spPr>
          <a:xfrm>
            <a:off x="2325756" y="4076210"/>
            <a:ext cx="892471" cy="186008"/>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100" b="1" dirty="0">
                <a:solidFill>
                  <a:schemeClr val="tx1"/>
                </a:solidFill>
                <a:latin typeface="Arial" panose="020B0604020202020204" pitchFamily="34" charset="0"/>
                <a:ea typeface="Open Sans" panose="020B0606030504020204" pitchFamily="34" charset="0"/>
                <a:cs typeface="Arial" panose="020B0604020202020204" pitchFamily="34" charset="0"/>
              </a:rPr>
              <a:t>Ende</a:t>
            </a:r>
          </a:p>
        </p:txBody>
      </p:sp>
      <p:cxnSp>
        <p:nvCxnSpPr>
          <p:cNvPr id="62" name="Gerade Verbindung mit Pfeil 61">
            <a:extLst>
              <a:ext uri="{FF2B5EF4-FFF2-40B4-BE49-F238E27FC236}">
                <a16:creationId xmlns:a16="http://schemas.microsoft.com/office/drawing/2014/main" id="{DB2A0F2F-C5C0-4C21-872B-61529D40C495}"/>
              </a:ext>
            </a:extLst>
          </p:cNvPr>
          <p:cNvCxnSpPr>
            <a:cxnSpLocks/>
            <a:stCxn id="61" idx="0"/>
            <a:endCxn id="50" idx="2"/>
          </p:cNvCxnSpPr>
          <p:nvPr/>
        </p:nvCxnSpPr>
        <p:spPr>
          <a:xfrm flipH="1" flipV="1">
            <a:off x="2771267" y="3948903"/>
            <a:ext cx="725" cy="127307"/>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63" name="Textfeld 62">
            <a:extLst>
              <a:ext uri="{FF2B5EF4-FFF2-40B4-BE49-F238E27FC236}">
                <a16:creationId xmlns:a16="http://schemas.microsoft.com/office/drawing/2014/main" id="{EEED5285-8B8D-4CA8-98C9-C6F78926957C}"/>
              </a:ext>
            </a:extLst>
          </p:cNvPr>
          <p:cNvSpPr txBox="1"/>
          <p:nvPr/>
        </p:nvSpPr>
        <p:spPr>
          <a:xfrm>
            <a:off x="3764279" y="2794760"/>
            <a:ext cx="1440000" cy="721753"/>
          </a:xfrm>
          <a:prstGeom prst="rect">
            <a:avLst/>
          </a:prstGeom>
          <a:solidFill>
            <a:schemeClr val="bg1">
              <a:lumMod val="95000"/>
            </a:schemeClr>
          </a:solidFill>
          <a:ln w="12700">
            <a:no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92075" indent="-92075"/>
            <a:r>
              <a:rPr lang="de-DE" dirty="0">
                <a:latin typeface="Arial" panose="020B0604020202020204" pitchFamily="34" charset="0"/>
                <a:cs typeface="Arial" panose="020B0604020202020204" pitchFamily="34" charset="0"/>
              </a:rPr>
              <a:t>viele Einsatzstellen</a:t>
            </a:r>
          </a:p>
          <a:p>
            <a:pPr marL="92075" indent="-92075"/>
            <a:r>
              <a:rPr lang="de-DE" dirty="0">
                <a:latin typeface="Arial" panose="020B0604020202020204" pitchFamily="34" charset="0"/>
                <a:cs typeface="Arial" panose="020B0604020202020204" pitchFamily="34" charset="0"/>
              </a:rPr>
              <a:t>gravierende Ausmaße</a:t>
            </a:r>
          </a:p>
        </p:txBody>
      </p:sp>
      <p:cxnSp>
        <p:nvCxnSpPr>
          <p:cNvPr id="66" name="Gerade Verbindung mit Pfeil 65">
            <a:extLst>
              <a:ext uri="{FF2B5EF4-FFF2-40B4-BE49-F238E27FC236}">
                <a16:creationId xmlns:a16="http://schemas.microsoft.com/office/drawing/2014/main" id="{FE81C686-5C3E-4205-811D-46ED8E4AB0B6}"/>
              </a:ext>
            </a:extLst>
          </p:cNvPr>
          <p:cNvCxnSpPr>
            <a:cxnSpLocks/>
            <a:stCxn id="53" idx="0"/>
            <a:endCxn id="49" idx="2"/>
          </p:cNvCxnSpPr>
          <p:nvPr/>
        </p:nvCxnSpPr>
        <p:spPr>
          <a:xfrm flipV="1">
            <a:off x="4484279" y="4670447"/>
            <a:ext cx="0" cy="1550708"/>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67" name="Textfeld 66">
            <a:extLst>
              <a:ext uri="{FF2B5EF4-FFF2-40B4-BE49-F238E27FC236}">
                <a16:creationId xmlns:a16="http://schemas.microsoft.com/office/drawing/2014/main" id="{0EFFB371-E8F7-430D-966C-247D0E9CFD85}"/>
              </a:ext>
            </a:extLst>
          </p:cNvPr>
          <p:cNvSpPr txBox="1"/>
          <p:nvPr/>
        </p:nvSpPr>
        <p:spPr>
          <a:xfrm>
            <a:off x="3764279" y="5173343"/>
            <a:ext cx="1440000" cy="396000"/>
          </a:xfrm>
          <a:prstGeom prst="rect">
            <a:avLst/>
          </a:prstGeom>
          <a:solidFill>
            <a:schemeClr val="bg1">
              <a:lumMod val="95000"/>
            </a:schemeClr>
          </a:solidFill>
          <a:ln w="12700">
            <a:no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lgn="ctr">
              <a:buNone/>
            </a:pPr>
            <a:r>
              <a:rPr lang="de-DE" dirty="0">
                <a:latin typeface="Arial" panose="020B0604020202020204" pitchFamily="34" charset="0"/>
                <a:cs typeface="Arial" panose="020B0604020202020204" pitchFamily="34" charset="0"/>
                <a:hlinkClick r:id="rId5" action="ppaction://hlinksldjump"/>
              </a:rPr>
              <a:t>Öffentlicher Notstand</a:t>
            </a:r>
            <a:endParaRPr lang="de-DE" dirty="0">
              <a:latin typeface="Arial" panose="020B0604020202020204" pitchFamily="34" charset="0"/>
              <a:cs typeface="Arial" panose="020B0604020202020204" pitchFamily="34" charset="0"/>
            </a:endParaRPr>
          </a:p>
        </p:txBody>
      </p:sp>
      <p:sp>
        <p:nvSpPr>
          <p:cNvPr id="69" name="Flussdiagramm: Verzweigung 68">
            <a:extLst>
              <a:ext uri="{FF2B5EF4-FFF2-40B4-BE49-F238E27FC236}">
                <a16:creationId xmlns:a16="http://schemas.microsoft.com/office/drawing/2014/main" id="{6EB05A79-F556-4B09-A3EE-7C87D6EBE353}"/>
              </a:ext>
            </a:extLst>
          </p:cNvPr>
          <p:cNvSpPr/>
          <p:nvPr/>
        </p:nvSpPr>
        <p:spPr>
          <a:xfrm>
            <a:off x="4196279" y="4764132"/>
            <a:ext cx="576000" cy="3240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a:t>
            </a:r>
          </a:p>
        </p:txBody>
      </p:sp>
      <p:cxnSp>
        <p:nvCxnSpPr>
          <p:cNvPr id="70" name="Verbinder: gewinkelt 69">
            <a:extLst>
              <a:ext uri="{FF2B5EF4-FFF2-40B4-BE49-F238E27FC236}">
                <a16:creationId xmlns:a16="http://schemas.microsoft.com/office/drawing/2014/main" id="{992A7866-9007-400B-8248-9AD9C2FA3814}"/>
              </a:ext>
            </a:extLst>
          </p:cNvPr>
          <p:cNvCxnSpPr>
            <a:cxnSpLocks/>
            <a:stCxn id="33" idx="1"/>
            <a:endCxn id="71" idx="2"/>
          </p:cNvCxnSpPr>
          <p:nvPr/>
        </p:nvCxnSpPr>
        <p:spPr>
          <a:xfrm rot="10800000">
            <a:off x="2761297" y="6056893"/>
            <a:ext cx="1002983" cy="2478821"/>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71" name="Flussdiagramm: Verzweigung 70">
            <a:extLst>
              <a:ext uri="{FF2B5EF4-FFF2-40B4-BE49-F238E27FC236}">
                <a16:creationId xmlns:a16="http://schemas.microsoft.com/office/drawing/2014/main" id="{CF0FE030-D0FD-4DF0-ADE3-A8A65434964A}"/>
              </a:ext>
            </a:extLst>
          </p:cNvPr>
          <p:cNvSpPr/>
          <p:nvPr/>
        </p:nvSpPr>
        <p:spPr>
          <a:xfrm>
            <a:off x="2473296" y="5732892"/>
            <a:ext cx="576000" cy="3240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a:t>
            </a:r>
          </a:p>
        </p:txBody>
      </p:sp>
      <p:sp>
        <p:nvSpPr>
          <p:cNvPr id="72" name="Textfeld 71">
            <a:extLst>
              <a:ext uri="{FF2B5EF4-FFF2-40B4-BE49-F238E27FC236}">
                <a16:creationId xmlns:a16="http://schemas.microsoft.com/office/drawing/2014/main" id="{0B73F603-E60A-48D8-A334-E5431F8C9F50}"/>
              </a:ext>
            </a:extLst>
          </p:cNvPr>
          <p:cNvSpPr txBox="1"/>
          <p:nvPr/>
        </p:nvSpPr>
        <p:spPr>
          <a:xfrm>
            <a:off x="2051267" y="6176705"/>
            <a:ext cx="1440000" cy="2208525"/>
          </a:xfrm>
          <a:prstGeom prst="rect">
            <a:avLst/>
          </a:prstGeom>
          <a:solidFill>
            <a:schemeClr val="bg1">
              <a:lumMod val="95000"/>
            </a:schemeClr>
          </a:solidFill>
          <a:ln w="12700">
            <a:noFill/>
          </a:ln>
        </p:spPr>
        <p:txBody>
          <a:bodyPr wrap="square" lIns="36000" tIns="0" rIns="0" bIns="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buNone/>
            </a:pPr>
            <a:r>
              <a:rPr lang="de-DE" dirty="0">
                <a:latin typeface="Arial" panose="020B0604020202020204" pitchFamily="34" charset="0"/>
                <a:cs typeface="Arial" panose="020B0604020202020204" pitchFamily="34" charset="0"/>
              </a:rPr>
              <a:t>besonders großer</a:t>
            </a:r>
          </a:p>
          <a:p>
            <a:pPr marL="92075" indent="-92075"/>
            <a:r>
              <a:rPr lang="de-DE" sz="800" dirty="0">
                <a:latin typeface="Arial" panose="020B0604020202020204" pitchFamily="34" charset="0"/>
                <a:cs typeface="Arial" panose="020B0604020202020204" pitchFamily="34" charset="0"/>
              </a:rPr>
              <a:t>Informationsbedarf</a:t>
            </a:r>
          </a:p>
          <a:p>
            <a:pPr marL="92075" indent="-92075"/>
            <a:r>
              <a:rPr lang="de-DE" sz="800" dirty="0">
                <a:latin typeface="Arial" panose="020B0604020202020204" pitchFamily="34" charset="0"/>
                <a:cs typeface="Arial" panose="020B0604020202020204" pitchFamily="34" charset="0"/>
              </a:rPr>
              <a:t>Kommunikationsbedarf</a:t>
            </a:r>
          </a:p>
          <a:p>
            <a:pPr marL="92075" indent="-92075"/>
            <a:r>
              <a:rPr lang="de-DE" sz="800" dirty="0">
                <a:latin typeface="Arial" panose="020B0604020202020204" pitchFamily="34" charset="0"/>
                <a:cs typeface="Arial" panose="020B0604020202020204" pitchFamily="34" charset="0"/>
              </a:rPr>
              <a:t>Koordinationsbedarf</a:t>
            </a:r>
          </a:p>
          <a:p>
            <a:pPr marL="92075" indent="-92075"/>
            <a:r>
              <a:rPr lang="de-DE" sz="800" dirty="0">
                <a:latin typeface="Arial" panose="020B0604020202020204" pitchFamily="34" charset="0"/>
                <a:cs typeface="Arial" panose="020B0604020202020204" pitchFamily="34" charset="0"/>
              </a:rPr>
              <a:t>Entscheidungsbedarf </a:t>
            </a:r>
          </a:p>
          <a:p>
            <a:pPr marL="0" indent="0">
              <a:buNone/>
            </a:pPr>
            <a:r>
              <a:rPr lang="de-DE" dirty="0">
                <a:latin typeface="Arial" panose="020B0604020202020204" pitchFamily="34" charset="0"/>
                <a:cs typeface="Arial" panose="020B0604020202020204" pitchFamily="34" charset="0"/>
              </a:rPr>
              <a:t>oder </a:t>
            </a:r>
          </a:p>
          <a:p>
            <a:pPr marL="92075" indent="-92075"/>
            <a:r>
              <a:rPr lang="de-DE" dirty="0">
                <a:latin typeface="Arial" panose="020B0604020202020204" pitchFamily="34" charset="0"/>
                <a:cs typeface="Arial" panose="020B0604020202020204" pitchFamily="34" charset="0"/>
              </a:rPr>
              <a:t>Tote</a:t>
            </a:r>
          </a:p>
          <a:p>
            <a:pPr marL="92075" indent="-92075"/>
            <a:r>
              <a:rPr lang="de-DE" dirty="0">
                <a:latin typeface="Arial" panose="020B0604020202020204" pitchFamily="34" charset="0"/>
                <a:cs typeface="Arial" panose="020B0604020202020204" pitchFamily="34" charset="0"/>
              </a:rPr>
              <a:t>viele Verletzte </a:t>
            </a:r>
          </a:p>
          <a:p>
            <a:pPr marL="92075" indent="-92075"/>
            <a:r>
              <a:rPr lang="de-DE" dirty="0">
                <a:latin typeface="Arial" panose="020B0604020202020204" pitchFamily="34" charset="0"/>
                <a:cs typeface="Arial" panose="020B0604020202020204" pitchFamily="34" charset="0"/>
              </a:rPr>
              <a:t>Einrichtungen der Stadt erheblich betroffen  </a:t>
            </a:r>
          </a:p>
          <a:p>
            <a:pPr marL="92075" indent="-92075"/>
            <a:r>
              <a:rPr lang="de-DE" dirty="0" err="1">
                <a:latin typeface="Arial" panose="020B0604020202020204" pitchFamily="34" charset="0"/>
                <a:cs typeface="Arial" panose="020B0604020202020204" pitchFamily="34" charset="0"/>
              </a:rPr>
              <a:t>Vw</a:t>
            </a:r>
            <a:r>
              <a:rPr lang="de-DE" dirty="0">
                <a:latin typeface="Arial" panose="020B0604020202020204" pitchFamily="34" charset="0"/>
                <a:cs typeface="Arial" panose="020B0604020202020204" pitchFamily="34" charset="0"/>
              </a:rPr>
              <a:t>-Betrieb gefährdet</a:t>
            </a:r>
          </a:p>
        </p:txBody>
      </p:sp>
      <p:cxnSp>
        <p:nvCxnSpPr>
          <p:cNvPr id="73" name="Gerade Verbindung mit Pfeil 72">
            <a:extLst>
              <a:ext uri="{FF2B5EF4-FFF2-40B4-BE49-F238E27FC236}">
                <a16:creationId xmlns:a16="http://schemas.microsoft.com/office/drawing/2014/main" id="{80B06B09-80B2-44BA-8929-AA0B3A117609}"/>
              </a:ext>
            </a:extLst>
          </p:cNvPr>
          <p:cNvCxnSpPr>
            <a:cxnSpLocks/>
            <a:stCxn id="34" idx="0"/>
            <a:endCxn id="33" idx="2"/>
          </p:cNvCxnSpPr>
          <p:nvPr/>
        </p:nvCxnSpPr>
        <p:spPr>
          <a:xfrm flipV="1">
            <a:off x="4484279" y="8688100"/>
            <a:ext cx="0" cy="971368"/>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74" name="Textfeld 73">
            <a:extLst>
              <a:ext uri="{FF2B5EF4-FFF2-40B4-BE49-F238E27FC236}">
                <a16:creationId xmlns:a16="http://schemas.microsoft.com/office/drawing/2014/main" id="{5C5096EB-6879-46F6-9E9A-5BD911463062}"/>
              </a:ext>
            </a:extLst>
          </p:cNvPr>
          <p:cNvSpPr txBox="1"/>
          <p:nvPr/>
        </p:nvSpPr>
        <p:spPr>
          <a:xfrm>
            <a:off x="3764279" y="9019109"/>
            <a:ext cx="1440000" cy="355070"/>
          </a:xfrm>
          <a:prstGeom prst="rect">
            <a:avLst/>
          </a:prstGeom>
          <a:solidFill>
            <a:schemeClr val="bg1">
              <a:lumMod val="95000"/>
            </a:schemeClr>
          </a:solidFill>
          <a:ln w="12700">
            <a:noFill/>
          </a:ln>
        </p:spPr>
        <p:txBody>
          <a:bodyPr wrap="square" lIns="36000" tIns="7200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buNone/>
            </a:pPr>
            <a:r>
              <a:rPr lang="de-DE" dirty="0">
                <a:latin typeface="Arial" panose="020B0604020202020204" pitchFamily="34" charset="0"/>
                <a:cs typeface="Arial" panose="020B0604020202020204" pitchFamily="34" charset="0"/>
              </a:rPr>
              <a:t>wenn erforderlich</a:t>
            </a:r>
          </a:p>
        </p:txBody>
      </p:sp>
      <p:sp>
        <p:nvSpPr>
          <p:cNvPr id="75" name="Abgerundetes Rechteck 2">
            <a:hlinkClick r:id="rId6" action="ppaction://hlinksldjump"/>
            <a:extLst>
              <a:ext uri="{FF2B5EF4-FFF2-40B4-BE49-F238E27FC236}">
                <a16:creationId xmlns:a16="http://schemas.microsoft.com/office/drawing/2014/main" id="{A8743CB4-DBDD-464A-A535-F6F1ED1F0A7D}"/>
              </a:ext>
            </a:extLst>
          </p:cNvPr>
          <p:cNvSpPr/>
          <p:nvPr/>
        </p:nvSpPr>
        <p:spPr>
          <a:xfrm>
            <a:off x="2051267" y="10137551"/>
            <a:ext cx="3276600" cy="389961"/>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Notfallplan Hochwasser</a:t>
            </a:r>
          </a:p>
        </p:txBody>
      </p:sp>
    </p:spTree>
    <p:extLst>
      <p:ext uri="{BB962C8B-B14F-4D97-AF65-F5344CB8AC3E}">
        <p14:creationId xmlns:p14="http://schemas.microsoft.com/office/powerpoint/2010/main" val="14654476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5A760BB-D141-4C34-8A59-3273C30F957F}"/>
              </a:ext>
            </a:extLst>
          </p:cNvPr>
          <p:cNvSpPr>
            <a:spLocks noGrp="1"/>
          </p:cNvSpPr>
          <p:nvPr>
            <p:ph type="title"/>
          </p:nvPr>
        </p:nvSpPr>
        <p:spPr/>
        <p:txBody>
          <a:bodyPr/>
          <a:lstStyle/>
          <a:p>
            <a:r>
              <a:rPr lang="de-DE" dirty="0"/>
              <a:t>Hochwasser</a:t>
            </a:r>
          </a:p>
        </p:txBody>
      </p:sp>
      <p:sp>
        <p:nvSpPr>
          <p:cNvPr id="5" name="Textplatzhalter 4">
            <a:extLst>
              <a:ext uri="{FF2B5EF4-FFF2-40B4-BE49-F238E27FC236}">
                <a16:creationId xmlns:a16="http://schemas.microsoft.com/office/drawing/2014/main" id="{838D9192-A4E7-4E41-8E3E-AA4FB53C83C6}"/>
              </a:ext>
            </a:extLst>
          </p:cNvPr>
          <p:cNvSpPr>
            <a:spLocks noGrp="1"/>
          </p:cNvSpPr>
          <p:nvPr>
            <p:ph type="body" sz="quarter" idx="10"/>
          </p:nvPr>
        </p:nvSpPr>
        <p:spPr/>
        <p:txBody>
          <a:bodyPr/>
          <a:lstStyle/>
          <a:p>
            <a:r>
              <a:rPr lang="de-DE" dirty="0"/>
              <a:t>Sofort- und Erstmaßnahmen der Vw </a:t>
            </a:r>
          </a:p>
        </p:txBody>
      </p:sp>
      <p:sp>
        <p:nvSpPr>
          <p:cNvPr id="6" name="Textplatzhalter 5">
            <a:extLst>
              <a:ext uri="{FF2B5EF4-FFF2-40B4-BE49-F238E27FC236}">
                <a16:creationId xmlns:a16="http://schemas.microsoft.com/office/drawing/2014/main" id="{155F089C-3E56-458D-8FCA-0B10912A6FE2}"/>
              </a:ext>
            </a:extLst>
          </p:cNvPr>
          <p:cNvSpPr>
            <a:spLocks noGrp="1"/>
          </p:cNvSpPr>
          <p:nvPr>
            <p:ph type="body" sz="quarter" idx="11"/>
          </p:nvPr>
        </p:nvSpPr>
        <p:spPr>
          <a:prstGeom prst="rect">
            <a:avLst/>
          </a:prstGeom>
        </p:spPr>
        <p:txBody>
          <a:bodyPr/>
          <a:lstStyle/>
          <a:p>
            <a:pPr lvl="2"/>
            <a:r>
              <a:rPr lang="de-DE" dirty="0"/>
              <a:t>Drohendes Hochwasser</a:t>
            </a:r>
          </a:p>
          <a:p>
            <a:pPr lvl="3"/>
            <a:r>
              <a:rPr lang="de-DE" dirty="0">
                <a:hlinkClick r:id="rId2" action="ppaction://hlinksldjump"/>
              </a:rPr>
              <a:t>Evakuierungen</a:t>
            </a:r>
            <a:r>
              <a:rPr lang="de-DE" dirty="0"/>
              <a:t> anordnen? </a:t>
            </a:r>
          </a:p>
          <a:p>
            <a:pPr lvl="3"/>
            <a:r>
              <a:rPr lang="de-DE" dirty="0"/>
              <a:t>Veranstaltungen absagen? </a:t>
            </a:r>
          </a:p>
          <a:p>
            <a:pPr lvl="1"/>
            <a:r>
              <a:rPr lang="de-DE" dirty="0"/>
              <a:t>Bei Hochwasser </a:t>
            </a:r>
          </a:p>
          <a:p>
            <a:pPr lvl="2"/>
            <a:r>
              <a:rPr lang="de-DE" dirty="0"/>
              <a:t>Öffentliche Sicherheit sicherstellen</a:t>
            </a:r>
          </a:p>
          <a:p>
            <a:pPr lvl="3"/>
            <a:r>
              <a:rPr lang="de-DE" dirty="0"/>
              <a:t>Unterstützung Feuerwehr </a:t>
            </a:r>
          </a:p>
          <a:p>
            <a:pPr lvl="3"/>
            <a:r>
              <a:rPr lang="de-DE" dirty="0"/>
              <a:t>Sandsäcke für Bevölkerung, wo sinnvoll </a:t>
            </a:r>
          </a:p>
          <a:p>
            <a:pPr lvl="3"/>
            <a:r>
              <a:rPr lang="de-DE" dirty="0"/>
              <a:t>Information ILS über Ausfall von Rettungswegen</a:t>
            </a:r>
          </a:p>
          <a:p>
            <a:pPr lvl="3"/>
            <a:r>
              <a:rPr lang="de-DE" dirty="0"/>
              <a:t>Information Bevölkerung über Entwicklung + Verhalten</a:t>
            </a:r>
          </a:p>
          <a:p>
            <a:pPr lvl="3"/>
            <a:r>
              <a:rPr lang="de-DE" dirty="0"/>
              <a:t>Mobilität sichern</a:t>
            </a:r>
          </a:p>
          <a:p>
            <a:pPr lvl="4"/>
            <a:r>
              <a:rPr lang="de-DE" dirty="0"/>
              <a:t>Provisorische Rettungswege festlegen (mit Feuerwehr) </a:t>
            </a:r>
          </a:p>
          <a:p>
            <a:pPr lvl="4"/>
            <a:r>
              <a:rPr lang="de-DE" dirty="0"/>
              <a:t>Umleitungen einrichten, aufheben </a:t>
            </a:r>
          </a:p>
          <a:p>
            <a:pPr lvl="2"/>
            <a:r>
              <a:rPr lang="de-DE" dirty="0"/>
              <a:t>Nach Hochwasser </a:t>
            </a:r>
          </a:p>
          <a:p>
            <a:pPr lvl="3"/>
            <a:r>
              <a:rPr lang="de-DE" dirty="0"/>
              <a:t>Definieren, welche Rettungswege (=Straßen) Priorität freigeräumt werden müssen. </a:t>
            </a:r>
          </a:p>
          <a:p>
            <a:pPr lvl="3"/>
            <a:r>
              <a:rPr lang="de-DE" dirty="0"/>
              <a:t>Bevölkerung unterstützen</a:t>
            </a:r>
          </a:p>
          <a:p>
            <a:pPr lvl="3"/>
            <a:r>
              <a:rPr lang="de-DE" dirty="0"/>
              <a:t>Bereitstellen von </a:t>
            </a:r>
          </a:p>
          <a:p>
            <a:pPr lvl="4"/>
            <a:r>
              <a:rPr lang="de-DE" dirty="0"/>
              <a:t>Schuttmulden, ggf. zusätzliche Sperrmüllabfuhr</a:t>
            </a:r>
          </a:p>
          <a:p>
            <a:pPr lvl="4"/>
            <a:r>
              <a:rPr lang="de-DE" dirty="0"/>
              <a:t>Werkzeugen wie Gummischrapper, Sauger </a:t>
            </a:r>
          </a:p>
          <a:p>
            <a:pPr lvl="4"/>
            <a:r>
              <a:rPr lang="de-DE" dirty="0"/>
              <a:t>Öfftl. Bädern zur Hygiene </a:t>
            </a:r>
          </a:p>
          <a:p>
            <a:pPr lvl="3"/>
            <a:r>
              <a:rPr lang="de-DE" dirty="0"/>
              <a:t>Öfftl. Einrichtungen einschl. Vw schließen / einschränken?  </a:t>
            </a:r>
          </a:p>
          <a:p>
            <a:pPr lvl="3"/>
            <a:r>
              <a:rPr lang="de-DE" dirty="0"/>
              <a:t>Informieren über</a:t>
            </a:r>
          </a:p>
          <a:p>
            <a:pPr lvl="4"/>
            <a:r>
              <a:rPr lang="de-DE" dirty="0"/>
              <a:t>Maßnahmen der Stadt </a:t>
            </a:r>
          </a:p>
          <a:p>
            <a:pPr lvl="4"/>
            <a:r>
              <a:rPr lang="de-DE" dirty="0"/>
              <a:t>Hinweise zur Schadenbewältigung </a:t>
            </a:r>
          </a:p>
          <a:p>
            <a:pPr lvl="4"/>
            <a:r>
              <a:rPr lang="de-DE" dirty="0"/>
              <a:t>finanzielle Hilfen z. B. des Landes </a:t>
            </a:r>
          </a:p>
          <a:p>
            <a:endParaRPr lang="de-DE" dirty="0"/>
          </a:p>
        </p:txBody>
      </p:sp>
      <p:sp>
        <p:nvSpPr>
          <p:cNvPr id="12" name="Abgerundetes Rechteck 2">
            <a:hlinkClick r:id="rId2" action="ppaction://hlinksldjump"/>
            <a:extLst>
              <a:ext uri="{FF2B5EF4-FFF2-40B4-BE49-F238E27FC236}">
                <a16:creationId xmlns:a16="http://schemas.microsoft.com/office/drawing/2014/main" id="{103A9DFB-4C72-461A-B89C-357E43DDB9C0}"/>
              </a:ext>
            </a:extLst>
          </p:cNvPr>
          <p:cNvSpPr/>
          <p:nvPr/>
        </p:nvSpPr>
        <p:spPr>
          <a:xfrm>
            <a:off x="508793" y="8567413"/>
            <a:ext cx="6183313" cy="468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Evakuierung</a:t>
            </a:r>
          </a:p>
        </p:txBody>
      </p:sp>
    </p:spTree>
    <p:extLst>
      <p:ext uri="{BB962C8B-B14F-4D97-AF65-F5344CB8AC3E}">
        <p14:creationId xmlns:p14="http://schemas.microsoft.com/office/powerpoint/2010/main" val="2522483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4">
            <a:extLst>
              <a:ext uri="{FF2B5EF4-FFF2-40B4-BE49-F238E27FC236}">
                <a16:creationId xmlns:a16="http://schemas.microsoft.com/office/drawing/2014/main" id="{FF189679-40FC-43B1-B640-AF6030FC1062}"/>
              </a:ext>
            </a:extLst>
          </p:cNvPr>
          <p:cNvGraphicFramePr>
            <a:graphicFrameLocks noGrp="1"/>
          </p:cNvGraphicFramePr>
          <p:nvPr>
            <p:extLst>
              <p:ext uri="{D42A27DB-BD31-4B8C-83A1-F6EECF244321}">
                <p14:modId xmlns:p14="http://schemas.microsoft.com/office/powerpoint/2010/main" val="1124230939"/>
              </p:ext>
            </p:extLst>
          </p:nvPr>
        </p:nvGraphicFramePr>
        <p:xfrm>
          <a:off x="503238" y="1677829"/>
          <a:ext cx="6805611" cy="7951947"/>
        </p:xfrm>
        <a:graphic>
          <a:graphicData uri="http://schemas.openxmlformats.org/drawingml/2006/table">
            <a:tbl>
              <a:tblPr firstRow="1" bandRow="1">
                <a:tableStyleId>{5C22544A-7EE6-4342-B048-85BDC9FD1C3A}</a:tableStyleId>
              </a:tblPr>
              <a:tblGrid>
                <a:gridCol w="6805611">
                  <a:extLst>
                    <a:ext uri="{9D8B030D-6E8A-4147-A177-3AD203B41FA5}">
                      <a16:colId xmlns:a16="http://schemas.microsoft.com/office/drawing/2014/main" val="2163817742"/>
                    </a:ext>
                  </a:extLst>
                </a:gridCol>
              </a:tblGrid>
              <a:tr h="453687">
                <a:tc>
                  <a:txBody>
                    <a:bodyPr/>
                    <a:lstStyle/>
                    <a:p>
                      <a:pPr algn="l"/>
                      <a:r>
                        <a:rPr lang="de-DE" dirty="0">
                          <a:latin typeface="Open Sans" panose="020B0604020202020204" charset="0"/>
                          <a:ea typeface="Open Sans" panose="020B0604020202020204" charset="0"/>
                          <a:cs typeface="Open Sans" panose="020B0604020202020204" charset="0"/>
                        </a:rPr>
                        <a:t>Pegel</a:t>
                      </a:r>
                    </a:p>
                  </a:txBody>
                  <a:tcPr/>
                </a:tc>
                <a:extLst>
                  <a:ext uri="{0D108BD9-81ED-4DB2-BD59-A6C34878D82A}">
                    <a16:rowId xmlns:a16="http://schemas.microsoft.com/office/drawing/2014/main" val="1422071515"/>
                  </a:ext>
                </a:extLst>
              </a:tr>
              <a:tr h="1071180">
                <a:tc>
                  <a:txBody>
                    <a:bodyPr/>
                    <a:lstStyle/>
                    <a:p>
                      <a:pPr algn="l"/>
                      <a:r>
                        <a:rPr lang="de-DE" dirty="0"/>
                        <a:t>&gt; 2,10 m</a:t>
                      </a:r>
                    </a:p>
                  </a:txBody>
                  <a:tcPr anchor="ctr"/>
                </a:tc>
                <a:extLst>
                  <a:ext uri="{0D108BD9-81ED-4DB2-BD59-A6C34878D82A}">
                    <a16:rowId xmlns:a16="http://schemas.microsoft.com/office/drawing/2014/main" val="668538241"/>
                  </a:ext>
                </a:extLst>
              </a:tr>
              <a:tr h="1071180">
                <a:tc>
                  <a:txBody>
                    <a:bodyPr/>
                    <a:lstStyle/>
                    <a:p>
                      <a:pPr algn="l"/>
                      <a:r>
                        <a:rPr lang="de-DE" dirty="0"/>
                        <a:t>2,00 m</a:t>
                      </a:r>
                    </a:p>
                  </a:txBody>
                  <a:tcPr anchor="ctr"/>
                </a:tc>
                <a:extLst>
                  <a:ext uri="{0D108BD9-81ED-4DB2-BD59-A6C34878D82A}">
                    <a16:rowId xmlns:a16="http://schemas.microsoft.com/office/drawing/2014/main" val="3170155259"/>
                  </a:ext>
                </a:extLst>
              </a:tr>
              <a:tr h="1071180">
                <a:tc>
                  <a:txBody>
                    <a:bodyPr/>
                    <a:lstStyle/>
                    <a:p>
                      <a:pPr algn="l"/>
                      <a:r>
                        <a:rPr lang="de-DE" dirty="0"/>
                        <a:t>1,80</a:t>
                      </a:r>
                    </a:p>
                  </a:txBody>
                  <a:tcPr anchor="ctr"/>
                </a:tc>
                <a:extLst>
                  <a:ext uri="{0D108BD9-81ED-4DB2-BD59-A6C34878D82A}">
                    <a16:rowId xmlns:a16="http://schemas.microsoft.com/office/drawing/2014/main" val="2884285556"/>
                  </a:ext>
                </a:extLst>
              </a:tr>
              <a:tr h="1071180">
                <a:tc>
                  <a:txBody>
                    <a:bodyPr/>
                    <a:lstStyle/>
                    <a:p>
                      <a:pPr algn="l"/>
                      <a:r>
                        <a:rPr lang="de-DE" dirty="0"/>
                        <a:t>1,50 m</a:t>
                      </a:r>
                    </a:p>
                  </a:txBody>
                  <a:tcPr anchor="ctr"/>
                </a:tc>
                <a:extLst>
                  <a:ext uri="{0D108BD9-81ED-4DB2-BD59-A6C34878D82A}">
                    <a16:rowId xmlns:a16="http://schemas.microsoft.com/office/drawing/2014/main" val="4227502718"/>
                  </a:ext>
                </a:extLst>
              </a:tr>
              <a:tr h="1071180">
                <a:tc>
                  <a:txBody>
                    <a:bodyPr/>
                    <a:lstStyle/>
                    <a:p>
                      <a:pPr algn="l"/>
                      <a:r>
                        <a:rPr lang="de-DE" dirty="0"/>
                        <a:t>1,10 m</a:t>
                      </a:r>
                    </a:p>
                  </a:txBody>
                  <a:tcPr anchor="ctr"/>
                </a:tc>
                <a:extLst>
                  <a:ext uri="{0D108BD9-81ED-4DB2-BD59-A6C34878D82A}">
                    <a16:rowId xmlns:a16="http://schemas.microsoft.com/office/drawing/2014/main" val="614316406"/>
                  </a:ext>
                </a:extLst>
              </a:tr>
              <a:tr h="1071180">
                <a:tc>
                  <a:txBody>
                    <a:bodyPr/>
                    <a:lstStyle/>
                    <a:p>
                      <a:pPr algn="l"/>
                      <a:r>
                        <a:rPr lang="de-DE" dirty="0"/>
                        <a:t>1,00 m</a:t>
                      </a:r>
                    </a:p>
                  </a:txBody>
                  <a:tcPr anchor="ctr"/>
                </a:tc>
                <a:extLst>
                  <a:ext uri="{0D108BD9-81ED-4DB2-BD59-A6C34878D82A}">
                    <a16:rowId xmlns:a16="http://schemas.microsoft.com/office/drawing/2014/main" val="1906728053"/>
                  </a:ext>
                </a:extLst>
              </a:tr>
              <a:tr h="1071180">
                <a:tc>
                  <a:txBody>
                    <a:bodyPr/>
                    <a:lstStyle/>
                    <a:p>
                      <a:pPr algn="l"/>
                      <a:r>
                        <a:rPr lang="de-DE" dirty="0"/>
                        <a:t>0,90 m</a:t>
                      </a:r>
                    </a:p>
                  </a:txBody>
                  <a:tcPr anchor="ctr"/>
                </a:tc>
                <a:extLst>
                  <a:ext uri="{0D108BD9-81ED-4DB2-BD59-A6C34878D82A}">
                    <a16:rowId xmlns:a16="http://schemas.microsoft.com/office/drawing/2014/main" val="3300289415"/>
                  </a:ext>
                </a:extLst>
              </a:tr>
            </a:tbl>
          </a:graphicData>
        </a:graphic>
      </p:graphicFrame>
      <p:sp>
        <p:nvSpPr>
          <p:cNvPr id="2" name="Titel 1"/>
          <p:cNvSpPr>
            <a:spLocks noGrp="1"/>
          </p:cNvSpPr>
          <p:nvPr>
            <p:ph type="title"/>
          </p:nvPr>
        </p:nvSpPr>
        <p:spPr/>
        <p:txBody>
          <a:bodyPr/>
          <a:lstStyle/>
          <a:p>
            <a:r>
              <a:rPr lang="de-DE" dirty="0"/>
              <a:t>Pegelabhängige Maßnahmen </a:t>
            </a:r>
          </a:p>
        </p:txBody>
      </p:sp>
      <p:sp>
        <p:nvSpPr>
          <p:cNvPr id="3" name="Textplatzhalter 2"/>
          <p:cNvSpPr>
            <a:spLocks noGrp="1"/>
          </p:cNvSpPr>
          <p:nvPr>
            <p:ph type="body" sz="quarter" idx="10"/>
          </p:nvPr>
        </p:nvSpPr>
        <p:spPr/>
        <p:txBody>
          <a:bodyPr/>
          <a:lstStyle/>
          <a:p>
            <a:r>
              <a:rPr lang="de-DE" dirty="0"/>
              <a:t>bei steigendem Hochwasser</a:t>
            </a:r>
          </a:p>
        </p:txBody>
      </p:sp>
      <p:sp>
        <p:nvSpPr>
          <p:cNvPr id="35" name="Rechteck 34">
            <a:hlinkClick r:id="" action="ppaction://noaction"/>
          </p:cNvPr>
          <p:cNvSpPr/>
          <p:nvPr/>
        </p:nvSpPr>
        <p:spPr>
          <a:xfrm>
            <a:off x="1583790" y="9276195"/>
            <a:ext cx="3080886"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Ständige Beobachtung Pegel</a:t>
            </a:r>
          </a:p>
        </p:txBody>
      </p:sp>
      <p:sp>
        <p:nvSpPr>
          <p:cNvPr id="40" name="Abgerundetes Rechteck 2">
            <a:hlinkClick r:id="" action="ppaction://noaction"/>
          </p:cNvPr>
          <p:cNvSpPr/>
          <p:nvPr/>
        </p:nvSpPr>
        <p:spPr>
          <a:xfrm>
            <a:off x="865188" y="10023738"/>
            <a:ext cx="58674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Hochwasser (Übersicht) </a:t>
            </a:r>
          </a:p>
        </p:txBody>
      </p:sp>
      <p:sp>
        <p:nvSpPr>
          <p:cNvPr id="28" name="Rechteck 27">
            <a:hlinkClick r:id="rId2" action="ppaction://hlinksldjump"/>
          </p:cNvPr>
          <p:cNvSpPr/>
          <p:nvPr/>
        </p:nvSpPr>
        <p:spPr>
          <a:xfrm>
            <a:off x="4940092" y="2141783"/>
            <a:ext cx="960933" cy="5352215"/>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Führungs-</a:t>
            </a:r>
          </a:p>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gruppe</a:t>
            </a:r>
          </a:p>
        </p:txBody>
      </p:sp>
      <p:sp>
        <p:nvSpPr>
          <p:cNvPr id="33" name="Rechteck 32">
            <a:hlinkClick r:id="rId3" action="ppaction://hlinksldjump"/>
          </p:cNvPr>
          <p:cNvSpPr/>
          <p:nvPr/>
        </p:nvSpPr>
        <p:spPr>
          <a:xfrm>
            <a:off x="6095504" y="4289702"/>
            <a:ext cx="960933" cy="1056204"/>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KoKo</a:t>
            </a:r>
          </a:p>
        </p:txBody>
      </p:sp>
      <p:sp>
        <p:nvSpPr>
          <p:cNvPr id="43" name="Rechteck 42">
            <a:hlinkClick r:id="" action="ppaction://noaction"/>
          </p:cNvPr>
          <p:cNvSpPr/>
          <p:nvPr/>
        </p:nvSpPr>
        <p:spPr>
          <a:xfrm>
            <a:off x="1582459" y="6470386"/>
            <a:ext cx="3078224"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Rathaus EDV-Zentrum schützen</a:t>
            </a:r>
          </a:p>
        </p:txBody>
      </p:sp>
      <p:sp>
        <p:nvSpPr>
          <p:cNvPr id="45" name="Rechteck 44">
            <a:hlinkClick r:id="" action="ppaction://noaction"/>
          </p:cNvPr>
          <p:cNvSpPr/>
          <p:nvPr/>
        </p:nvSpPr>
        <p:spPr>
          <a:xfrm>
            <a:off x="1582459" y="5369507"/>
            <a:ext cx="3078224"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Brücken kontrollieren</a:t>
            </a:r>
          </a:p>
        </p:txBody>
      </p:sp>
      <p:sp>
        <p:nvSpPr>
          <p:cNvPr id="46" name="Rechteck 45">
            <a:hlinkClick r:id="" action="ppaction://noaction"/>
          </p:cNvPr>
          <p:cNvSpPr/>
          <p:nvPr/>
        </p:nvSpPr>
        <p:spPr>
          <a:xfrm>
            <a:off x="1583790" y="7769471"/>
            <a:ext cx="3078224"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Kindergarten Betrieb einstellen</a:t>
            </a:r>
          </a:p>
        </p:txBody>
      </p:sp>
      <p:sp>
        <p:nvSpPr>
          <p:cNvPr id="49" name="Rechteck 48">
            <a:hlinkClick r:id="" action="ppaction://noaction"/>
          </p:cNvPr>
          <p:cNvSpPr/>
          <p:nvPr/>
        </p:nvSpPr>
        <p:spPr>
          <a:xfrm>
            <a:off x="1582459" y="5820364"/>
            <a:ext cx="3079555"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Stadtbücherei sichern</a:t>
            </a:r>
          </a:p>
        </p:txBody>
      </p:sp>
      <p:sp>
        <p:nvSpPr>
          <p:cNvPr id="52" name="Rechteck 51">
            <a:hlinkClick r:id="" action="ppaction://noaction"/>
          </p:cNvPr>
          <p:cNvSpPr/>
          <p:nvPr/>
        </p:nvSpPr>
        <p:spPr>
          <a:xfrm>
            <a:off x="1582459" y="4312204"/>
            <a:ext cx="3078224"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Bahnverkehr einstellen </a:t>
            </a:r>
          </a:p>
        </p:txBody>
      </p:sp>
      <p:sp>
        <p:nvSpPr>
          <p:cNvPr id="53" name="Rechteck 52">
            <a:hlinkClick r:id="" action="ppaction://noaction"/>
          </p:cNvPr>
          <p:cNvSpPr/>
          <p:nvPr/>
        </p:nvSpPr>
        <p:spPr>
          <a:xfrm>
            <a:off x="1583790" y="7129394"/>
            <a:ext cx="3079555"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Baubetriebsamt: Bevorratung</a:t>
            </a:r>
          </a:p>
        </p:txBody>
      </p:sp>
      <p:sp>
        <p:nvSpPr>
          <p:cNvPr id="25" name="Rechteck 24">
            <a:hlinkClick r:id="" action="ppaction://noaction"/>
            <a:extLst>
              <a:ext uri="{FF2B5EF4-FFF2-40B4-BE49-F238E27FC236}">
                <a16:creationId xmlns:a16="http://schemas.microsoft.com/office/drawing/2014/main" id="{CB9F4128-6817-4D63-891A-235DC31F8C9C}"/>
              </a:ext>
            </a:extLst>
          </p:cNvPr>
          <p:cNvSpPr/>
          <p:nvPr/>
        </p:nvSpPr>
        <p:spPr>
          <a:xfrm>
            <a:off x="1583790" y="8807859"/>
            <a:ext cx="3080886"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Uferwege sperren</a:t>
            </a:r>
          </a:p>
        </p:txBody>
      </p:sp>
      <p:sp>
        <p:nvSpPr>
          <p:cNvPr id="26" name="Rechteck 25">
            <a:hlinkClick r:id="" action="ppaction://noaction"/>
            <a:extLst>
              <a:ext uri="{FF2B5EF4-FFF2-40B4-BE49-F238E27FC236}">
                <a16:creationId xmlns:a16="http://schemas.microsoft.com/office/drawing/2014/main" id="{7357EA26-A657-4EF3-8333-1C3B85D18B7E}"/>
              </a:ext>
            </a:extLst>
          </p:cNvPr>
          <p:cNvSpPr/>
          <p:nvPr/>
        </p:nvSpPr>
        <p:spPr>
          <a:xfrm>
            <a:off x="1582459" y="8337014"/>
            <a:ext cx="3080886"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Bachstraße sperren</a:t>
            </a:r>
          </a:p>
        </p:txBody>
      </p:sp>
      <p:sp>
        <p:nvSpPr>
          <p:cNvPr id="27" name="Rechteck 26">
            <a:hlinkClick r:id="" action="ppaction://noaction"/>
            <a:extLst>
              <a:ext uri="{FF2B5EF4-FFF2-40B4-BE49-F238E27FC236}">
                <a16:creationId xmlns:a16="http://schemas.microsoft.com/office/drawing/2014/main" id="{60C39739-CBBF-4A20-A9A5-A4AE611398DC}"/>
              </a:ext>
            </a:extLst>
          </p:cNvPr>
          <p:cNvSpPr/>
          <p:nvPr/>
        </p:nvSpPr>
        <p:spPr>
          <a:xfrm>
            <a:off x="1582459" y="4691595"/>
            <a:ext cx="3078224"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Parkplatz </a:t>
            </a:r>
            <a:r>
              <a:rPr lang="de-DE" sz="1400" b="1" dirty="0" err="1">
                <a:solidFill>
                  <a:schemeClr val="tx1"/>
                </a:solidFill>
                <a:latin typeface="Arial" panose="020B0604020202020204" pitchFamily="34" charset="0"/>
                <a:ea typeface="Open Sans" panose="020B0606030504020204" pitchFamily="34" charset="0"/>
                <a:cs typeface="Arial" panose="020B0604020202020204" pitchFamily="34" charset="0"/>
              </a:rPr>
              <a:t>Aumatte</a:t>
            </a: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 sperren</a:t>
            </a:r>
          </a:p>
        </p:txBody>
      </p:sp>
      <p:sp>
        <p:nvSpPr>
          <p:cNvPr id="30" name="Rechteck 29">
            <a:hlinkClick r:id="rId3" action="ppaction://hlinksldjump"/>
            <a:extLst>
              <a:ext uri="{FF2B5EF4-FFF2-40B4-BE49-F238E27FC236}">
                <a16:creationId xmlns:a16="http://schemas.microsoft.com/office/drawing/2014/main" id="{8D54D93E-2FFA-45AA-AB71-4CCD6AE55C8A}"/>
              </a:ext>
            </a:extLst>
          </p:cNvPr>
          <p:cNvSpPr/>
          <p:nvPr/>
        </p:nvSpPr>
        <p:spPr>
          <a:xfrm>
            <a:off x="6095503" y="2141783"/>
            <a:ext cx="960933" cy="2055865"/>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Vw-Stab</a:t>
            </a:r>
          </a:p>
        </p:txBody>
      </p:sp>
    </p:spTree>
    <p:extLst>
      <p:ext uri="{BB962C8B-B14F-4D97-AF65-F5344CB8AC3E}">
        <p14:creationId xmlns:p14="http://schemas.microsoft.com/office/powerpoint/2010/main" val="1350322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panose="020B0604020202020204" pitchFamily="34" charset="0"/>
                <a:cs typeface="Arial" panose="020B0604020202020204" pitchFamily="34" charset="0"/>
              </a:rPr>
              <a:t>Impressum </a:t>
            </a:r>
          </a:p>
        </p:txBody>
      </p:sp>
      <p:sp>
        <p:nvSpPr>
          <p:cNvPr id="7" name="Textplatzhalter 6">
            <a:extLst>
              <a:ext uri="{FF2B5EF4-FFF2-40B4-BE49-F238E27FC236}">
                <a16:creationId xmlns:a16="http://schemas.microsoft.com/office/drawing/2014/main" id="{A1C4E679-3869-42DB-A4FC-28B37CFDE1EB}"/>
              </a:ext>
            </a:extLst>
          </p:cNvPr>
          <p:cNvSpPr>
            <a:spLocks noGrp="1"/>
          </p:cNvSpPr>
          <p:nvPr>
            <p:ph type="body" sz="quarter" idx="10"/>
          </p:nvPr>
        </p:nvSpPr>
        <p:spPr/>
        <p:txBody>
          <a:bodyPr/>
          <a:lstStyle/>
          <a:p>
            <a:endParaRPr lang="de-DE">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F02DA979-D15E-498C-8EEB-6107A64C977E}"/>
              </a:ext>
            </a:extLst>
          </p:cNvPr>
          <p:cNvSpPr txBox="1"/>
          <p:nvPr/>
        </p:nvSpPr>
        <p:spPr>
          <a:xfrm>
            <a:off x="863600" y="1720850"/>
            <a:ext cx="5868988" cy="1477328"/>
          </a:xfrm>
          <a:prstGeom prst="rect">
            <a:avLst/>
          </a:prstGeom>
          <a:noFill/>
        </p:spPr>
        <p:txBody>
          <a:bodyPr wrap="square" rtlCol="0">
            <a:spAutoFit/>
          </a:bodyPr>
          <a:lstStyle/>
          <a:p>
            <a:r>
              <a:rPr lang="de-DE" b="1" dirty="0">
                <a:latin typeface="Arial" panose="020B0604020202020204" pitchFamily="34" charset="0"/>
                <a:ea typeface="Open Sans" panose="020B0606030504020204" pitchFamily="34" charset="0"/>
                <a:cs typeface="Arial" panose="020B0604020202020204" pitchFamily="34" charset="0"/>
              </a:rPr>
              <a:t>Herausgeber </a:t>
            </a:r>
          </a:p>
          <a:p>
            <a:r>
              <a:rPr lang="de-DE" dirty="0">
                <a:latin typeface="Arial" panose="020B0604020202020204" pitchFamily="34" charset="0"/>
                <a:ea typeface="Open Sans" panose="020B0606030504020204" pitchFamily="34" charset="0"/>
                <a:cs typeface="Arial" panose="020B0604020202020204" pitchFamily="34" charset="0"/>
              </a:rPr>
              <a:t>Kommune</a:t>
            </a:r>
          </a:p>
          <a:p>
            <a:endParaRPr lang="de-DE" dirty="0">
              <a:latin typeface="Arial" panose="020B0604020202020204" pitchFamily="34" charset="0"/>
              <a:ea typeface="Open Sans" panose="020B0606030504020204" pitchFamily="34" charset="0"/>
              <a:cs typeface="Arial" panose="020B0604020202020204" pitchFamily="34" charset="0"/>
            </a:endParaRPr>
          </a:p>
          <a:p>
            <a:r>
              <a:rPr lang="de-DE" b="1" dirty="0">
                <a:latin typeface="Arial" panose="020B0604020202020204" pitchFamily="34" charset="0"/>
                <a:ea typeface="Open Sans" panose="020B0606030504020204" pitchFamily="34" charset="0"/>
                <a:cs typeface="Arial" panose="020B0604020202020204" pitchFamily="34" charset="0"/>
              </a:rPr>
              <a:t>Redaktion </a:t>
            </a:r>
          </a:p>
          <a:p>
            <a:endParaRPr lang="de-DE" dirty="0">
              <a:latin typeface="Arial" panose="020B0604020202020204" pitchFamily="34" charset="0"/>
              <a:ea typeface="Open Sans" panose="020B0606030504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9300E7E6-09BC-443D-8AF4-AA4DCDA690FB}"/>
              </a:ext>
            </a:extLst>
          </p:cNvPr>
          <p:cNvSpPr txBox="1"/>
          <p:nvPr/>
        </p:nvSpPr>
        <p:spPr>
          <a:xfrm>
            <a:off x="3946034" y="2595057"/>
            <a:ext cx="1490578" cy="369332"/>
          </a:xfrm>
          <a:prstGeom prst="rect">
            <a:avLst/>
          </a:prstGeom>
          <a:solidFill>
            <a:srgbClr val="FFFF00"/>
          </a:solidFill>
        </p:spPr>
        <p:txBody>
          <a:bodyPr wrap="square" rtlCol="0">
            <a:spAutoFit/>
          </a:bodyPr>
          <a:lstStyle/>
          <a:p>
            <a:pPr algn="ctr"/>
            <a:r>
              <a:rPr lang="de-DE" dirty="0">
                <a:latin typeface="Arial" panose="020B0604020202020204" pitchFamily="34" charset="0"/>
                <a:ea typeface="Open Sans" panose="020B0604020202020204" charset="0"/>
                <a:cs typeface="Arial" panose="020B0604020202020204" pitchFamily="34" charset="0"/>
              </a:rPr>
              <a:t>Anpassen!</a:t>
            </a:r>
          </a:p>
        </p:txBody>
      </p:sp>
    </p:spTree>
    <p:extLst>
      <p:ext uri="{BB962C8B-B14F-4D97-AF65-F5344CB8AC3E}">
        <p14:creationId xmlns:p14="http://schemas.microsoft.com/office/powerpoint/2010/main" val="38796525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Hochwasser</a:t>
            </a:r>
          </a:p>
        </p:txBody>
      </p:sp>
      <p:sp>
        <p:nvSpPr>
          <p:cNvPr id="3" name="Textplatzhalter 2"/>
          <p:cNvSpPr>
            <a:spLocks noGrp="1"/>
          </p:cNvSpPr>
          <p:nvPr>
            <p:ph type="body" sz="quarter" idx="10"/>
          </p:nvPr>
        </p:nvSpPr>
        <p:spPr/>
        <p:txBody>
          <a:bodyPr/>
          <a:lstStyle/>
          <a:p>
            <a:r>
              <a:rPr lang="de-DE" dirty="0"/>
              <a:t>Situationsabhängige Maßnahme</a:t>
            </a:r>
          </a:p>
        </p:txBody>
      </p:sp>
      <p:sp>
        <p:nvSpPr>
          <p:cNvPr id="35" name="Rechteck 34">
            <a:hlinkClick r:id="" action="ppaction://noaction"/>
          </p:cNvPr>
          <p:cNvSpPr/>
          <p:nvPr/>
        </p:nvSpPr>
        <p:spPr>
          <a:xfrm>
            <a:off x="2125927" y="9009419"/>
            <a:ext cx="3080886"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Ständige Beobachtung Pegel</a:t>
            </a:r>
          </a:p>
        </p:txBody>
      </p:sp>
      <p:sp>
        <p:nvSpPr>
          <p:cNvPr id="40" name="Abgerundetes Rechteck 2">
            <a:hlinkClick r:id="" action="ppaction://noaction"/>
          </p:cNvPr>
          <p:cNvSpPr/>
          <p:nvPr/>
        </p:nvSpPr>
        <p:spPr>
          <a:xfrm>
            <a:off x="865188" y="10023738"/>
            <a:ext cx="58674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Hochwasser (Übersicht) </a:t>
            </a:r>
          </a:p>
        </p:txBody>
      </p:sp>
      <p:sp>
        <p:nvSpPr>
          <p:cNvPr id="18" name="Textfeld 17">
            <a:hlinkClick r:id="rId2" action="ppaction://hlinksldjump"/>
          </p:cNvPr>
          <p:cNvSpPr txBox="1"/>
          <p:nvPr/>
        </p:nvSpPr>
        <p:spPr>
          <a:xfrm>
            <a:off x="503238" y="8900344"/>
            <a:ext cx="1547812" cy="734329"/>
          </a:xfrm>
          <a:prstGeom prst="rect">
            <a:avLst/>
          </a:prstGeom>
          <a:solidFill>
            <a:srgbClr val="FFFF00"/>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b="1">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solidFill>
                <a:latin typeface="Arial" panose="020B0604020202020204" pitchFamily="34" charset="0"/>
                <a:cs typeface="Arial" panose="020B0604020202020204" pitchFamily="34" charset="0"/>
              </a:rPr>
              <a:t>Warnphase</a:t>
            </a:r>
          </a:p>
        </p:txBody>
      </p:sp>
      <p:sp>
        <p:nvSpPr>
          <p:cNvPr id="19" name="Textfeld 18">
            <a:hlinkClick r:id="rId2" action="ppaction://hlinksldjump"/>
          </p:cNvPr>
          <p:cNvSpPr txBox="1"/>
          <p:nvPr/>
        </p:nvSpPr>
        <p:spPr>
          <a:xfrm>
            <a:off x="503238" y="7174051"/>
            <a:ext cx="1520493" cy="1625122"/>
          </a:xfrm>
          <a:prstGeom prst="rect">
            <a:avLst/>
          </a:prstGeom>
          <a:solidFill>
            <a:srgbClr val="FFC000"/>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b="1">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solidFill>
                <a:latin typeface="Arial" panose="020B0604020202020204" pitchFamily="34" charset="0"/>
                <a:cs typeface="Arial" panose="020B0604020202020204" pitchFamily="34" charset="0"/>
              </a:rPr>
              <a:t>Wasser ist noch unter Kontrolle </a:t>
            </a:r>
          </a:p>
        </p:txBody>
      </p:sp>
      <p:sp>
        <p:nvSpPr>
          <p:cNvPr id="24" name="Textfeld 23">
            <a:hlinkClick r:id="rId2" action="ppaction://hlinksldjump"/>
          </p:cNvPr>
          <p:cNvSpPr txBox="1"/>
          <p:nvPr/>
        </p:nvSpPr>
        <p:spPr>
          <a:xfrm>
            <a:off x="503238" y="4048232"/>
            <a:ext cx="1547812" cy="3049832"/>
          </a:xfrm>
          <a:prstGeom prst="rect">
            <a:avLst/>
          </a:prstGeom>
          <a:solidFill>
            <a:srgbClr val="FFC000"/>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b="1">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de-DE" sz="1600" dirty="0">
              <a:solidFill>
                <a:schemeClr val="tx1"/>
              </a:solidFill>
              <a:latin typeface="Arial" panose="020B0604020202020204" pitchFamily="34" charset="0"/>
              <a:cs typeface="Arial" panose="020B0604020202020204" pitchFamily="34" charset="0"/>
            </a:endParaRPr>
          </a:p>
          <a:p>
            <a:r>
              <a:rPr lang="de-DE" sz="1600" dirty="0">
                <a:solidFill>
                  <a:schemeClr val="tx1"/>
                </a:solidFill>
                <a:latin typeface="Arial" panose="020B0604020202020204" pitchFamily="34" charset="0"/>
                <a:cs typeface="Arial" panose="020B0604020202020204" pitchFamily="34" charset="0"/>
              </a:rPr>
              <a:t>Wasser ist teilweise außer Kontrolle</a:t>
            </a:r>
          </a:p>
        </p:txBody>
      </p:sp>
      <p:sp>
        <p:nvSpPr>
          <p:cNvPr id="28" name="Rechteck 27">
            <a:hlinkClick r:id="rId3" action="ppaction://hlinksldjump"/>
          </p:cNvPr>
          <p:cNvSpPr/>
          <p:nvPr/>
        </p:nvSpPr>
        <p:spPr>
          <a:xfrm>
            <a:off x="5338991" y="1673225"/>
            <a:ext cx="960933" cy="5551761"/>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Führungs-</a:t>
            </a:r>
          </a:p>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gruppe</a:t>
            </a:r>
          </a:p>
        </p:txBody>
      </p:sp>
      <p:sp>
        <p:nvSpPr>
          <p:cNvPr id="29" name="Textfeld 28">
            <a:hlinkClick r:id="rId2" action="ppaction://hlinksldjump"/>
          </p:cNvPr>
          <p:cNvSpPr txBox="1"/>
          <p:nvPr/>
        </p:nvSpPr>
        <p:spPr>
          <a:xfrm>
            <a:off x="503238" y="1677813"/>
            <a:ext cx="1547812" cy="2269248"/>
          </a:xfrm>
          <a:prstGeom prst="rect">
            <a:avLst/>
          </a:prstGeom>
          <a:solidFill>
            <a:srgbClr val="FF0000"/>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b="1">
                <a:latin typeface="Open Sans" panose="020B0606030504020204" pitchFamily="34" charset="0"/>
                <a:ea typeface="Open Sans" panose="020B0606030504020204" pitchFamily="34" charset="0"/>
                <a:cs typeface="Open Sans" panose="020B06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bg1"/>
                </a:solidFill>
                <a:latin typeface="Arial" panose="020B0604020202020204" pitchFamily="34" charset="0"/>
                <a:cs typeface="Arial" panose="020B0604020202020204" pitchFamily="34" charset="0"/>
              </a:rPr>
              <a:t>Wasser ist außer Kontrolle</a:t>
            </a:r>
          </a:p>
          <a:p>
            <a:r>
              <a:rPr lang="de-DE" sz="1600" dirty="0">
                <a:solidFill>
                  <a:schemeClr val="bg1"/>
                </a:solidFill>
                <a:latin typeface="Arial" panose="020B0604020202020204" pitchFamily="34" charset="0"/>
                <a:cs typeface="Arial" panose="020B0604020202020204" pitchFamily="34" charset="0"/>
              </a:rPr>
              <a:t>Akute Gefahr </a:t>
            </a:r>
          </a:p>
        </p:txBody>
      </p:sp>
      <p:sp>
        <p:nvSpPr>
          <p:cNvPr id="33" name="Rechteck 32">
            <a:hlinkClick r:id="rId4" action="ppaction://hlinksldjump"/>
          </p:cNvPr>
          <p:cNvSpPr/>
          <p:nvPr/>
        </p:nvSpPr>
        <p:spPr>
          <a:xfrm>
            <a:off x="6347917" y="3841707"/>
            <a:ext cx="960933" cy="1878531"/>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KoKo</a:t>
            </a:r>
          </a:p>
        </p:txBody>
      </p:sp>
      <p:sp>
        <p:nvSpPr>
          <p:cNvPr id="43" name="Rechteck 42">
            <a:hlinkClick r:id="" action="ppaction://noaction"/>
          </p:cNvPr>
          <p:cNvSpPr/>
          <p:nvPr/>
        </p:nvSpPr>
        <p:spPr>
          <a:xfrm>
            <a:off x="2140918" y="6259179"/>
            <a:ext cx="3078224"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B 444 sperren</a:t>
            </a:r>
          </a:p>
        </p:txBody>
      </p:sp>
      <p:sp>
        <p:nvSpPr>
          <p:cNvPr id="45" name="Rechteck 44">
            <a:hlinkClick r:id="" action="ppaction://noaction"/>
          </p:cNvPr>
          <p:cNvSpPr/>
          <p:nvPr/>
        </p:nvSpPr>
        <p:spPr>
          <a:xfrm>
            <a:off x="2140918" y="5360821"/>
            <a:ext cx="3078224"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Umspannwerk sichern</a:t>
            </a:r>
          </a:p>
        </p:txBody>
      </p:sp>
      <p:sp>
        <p:nvSpPr>
          <p:cNvPr id="46" name="Rechteck 45">
            <a:hlinkClick r:id="" action="ppaction://noaction"/>
          </p:cNvPr>
          <p:cNvSpPr/>
          <p:nvPr/>
        </p:nvSpPr>
        <p:spPr>
          <a:xfrm>
            <a:off x="2128589" y="6864986"/>
            <a:ext cx="3078224"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Kindergarten schließen</a:t>
            </a:r>
          </a:p>
        </p:txBody>
      </p:sp>
      <p:sp>
        <p:nvSpPr>
          <p:cNvPr id="52" name="Rechteck 51">
            <a:hlinkClick r:id="" action="ppaction://noaction"/>
          </p:cNvPr>
          <p:cNvSpPr/>
          <p:nvPr/>
        </p:nvSpPr>
        <p:spPr>
          <a:xfrm>
            <a:off x="2155908" y="3839947"/>
            <a:ext cx="3078224"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B 555 sperren</a:t>
            </a:r>
          </a:p>
        </p:txBody>
      </p:sp>
      <p:sp>
        <p:nvSpPr>
          <p:cNvPr id="25" name="Rechteck 24">
            <a:hlinkClick r:id="" action="ppaction://noaction"/>
            <a:extLst>
              <a:ext uri="{FF2B5EF4-FFF2-40B4-BE49-F238E27FC236}">
                <a16:creationId xmlns:a16="http://schemas.microsoft.com/office/drawing/2014/main" id="{CB9F4128-6817-4D63-891A-235DC31F8C9C}"/>
              </a:ext>
            </a:extLst>
          </p:cNvPr>
          <p:cNvSpPr/>
          <p:nvPr/>
        </p:nvSpPr>
        <p:spPr>
          <a:xfrm>
            <a:off x="2140918" y="7737708"/>
            <a:ext cx="3080886"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Rettungsachsen sichern</a:t>
            </a:r>
          </a:p>
        </p:txBody>
      </p:sp>
      <p:sp>
        <p:nvSpPr>
          <p:cNvPr id="27" name="Rechteck 26">
            <a:hlinkClick r:id="" action="ppaction://noaction"/>
            <a:extLst>
              <a:ext uri="{FF2B5EF4-FFF2-40B4-BE49-F238E27FC236}">
                <a16:creationId xmlns:a16="http://schemas.microsoft.com/office/drawing/2014/main" id="{60C39739-CBBF-4A20-A9A5-A4AE611398DC}"/>
              </a:ext>
            </a:extLst>
          </p:cNvPr>
          <p:cNvSpPr/>
          <p:nvPr/>
        </p:nvSpPr>
        <p:spPr>
          <a:xfrm>
            <a:off x="2140918" y="4479626"/>
            <a:ext cx="3078224" cy="360000"/>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Reiterhof evakuieren</a:t>
            </a:r>
          </a:p>
        </p:txBody>
      </p:sp>
      <p:sp>
        <p:nvSpPr>
          <p:cNvPr id="30" name="Rechteck 29">
            <a:hlinkClick r:id="rId4" action="ppaction://hlinksldjump"/>
            <a:extLst>
              <a:ext uri="{FF2B5EF4-FFF2-40B4-BE49-F238E27FC236}">
                <a16:creationId xmlns:a16="http://schemas.microsoft.com/office/drawing/2014/main" id="{8D54D93E-2FFA-45AA-AB71-4CCD6AE55C8A}"/>
              </a:ext>
            </a:extLst>
          </p:cNvPr>
          <p:cNvSpPr/>
          <p:nvPr/>
        </p:nvSpPr>
        <p:spPr>
          <a:xfrm>
            <a:off x="6347917" y="1673225"/>
            <a:ext cx="960933" cy="2109398"/>
          </a:xfrm>
          <a:prstGeom prst="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Vw-Stab</a:t>
            </a:r>
          </a:p>
        </p:txBody>
      </p:sp>
    </p:spTree>
    <p:extLst>
      <p:ext uri="{BB962C8B-B14F-4D97-AF65-F5344CB8AC3E}">
        <p14:creationId xmlns:p14="http://schemas.microsoft.com/office/powerpoint/2010/main" val="42348425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Wind (Sturm)</a:t>
            </a:r>
          </a:p>
        </p:txBody>
      </p:sp>
      <p:sp>
        <p:nvSpPr>
          <p:cNvPr id="3" name="Textplatzhalter 2"/>
          <p:cNvSpPr>
            <a:spLocks noGrp="1"/>
          </p:cNvSpPr>
          <p:nvPr>
            <p:ph type="body" sz="quarter" idx="10"/>
          </p:nvPr>
        </p:nvSpPr>
        <p:spPr/>
        <p:txBody>
          <a:bodyPr/>
          <a:lstStyle/>
          <a:p>
            <a:r>
              <a:rPr lang="de-DE" dirty="0"/>
              <a:t>Übersicht </a:t>
            </a:r>
          </a:p>
        </p:txBody>
      </p:sp>
      <p:sp>
        <p:nvSpPr>
          <p:cNvPr id="7" name="Abgerundetes Rechteck 2">
            <a:hlinkClick r:id="rId2" action="ppaction://hlinksldjump"/>
          </p:cNvPr>
          <p:cNvSpPr/>
          <p:nvPr/>
        </p:nvSpPr>
        <p:spPr>
          <a:xfrm>
            <a:off x="503238" y="1673225"/>
            <a:ext cx="6210300" cy="90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Hintergrundinformation</a:t>
            </a:r>
          </a:p>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Beaufort-Skala</a:t>
            </a:r>
          </a:p>
        </p:txBody>
      </p:sp>
      <p:sp>
        <p:nvSpPr>
          <p:cNvPr id="8" name="Abgerundetes Rechteck 2">
            <a:hlinkClick r:id="rId3" action="ppaction://hlinksldjump"/>
          </p:cNvPr>
          <p:cNvSpPr/>
          <p:nvPr/>
        </p:nvSpPr>
        <p:spPr>
          <a:xfrm>
            <a:off x="503238" y="4681061"/>
            <a:ext cx="622935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Sturmereignis</a:t>
            </a:r>
          </a:p>
        </p:txBody>
      </p:sp>
      <p:sp>
        <p:nvSpPr>
          <p:cNvPr id="9" name="Abgerundetes Rechteck 2">
            <a:hlinkClick r:id="rId4" action="ppaction://hlinksldjump"/>
            <a:extLst>
              <a:ext uri="{FF2B5EF4-FFF2-40B4-BE49-F238E27FC236}">
                <a16:creationId xmlns:a16="http://schemas.microsoft.com/office/drawing/2014/main" id="{5D406932-3FF7-4397-A769-D90E1CC3285B}"/>
              </a:ext>
            </a:extLst>
          </p:cNvPr>
          <p:cNvSpPr/>
          <p:nvPr/>
        </p:nvSpPr>
        <p:spPr>
          <a:xfrm>
            <a:off x="503238" y="3894449"/>
            <a:ext cx="622935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Sturm: Schutzmaßnahmen</a:t>
            </a:r>
          </a:p>
        </p:txBody>
      </p:sp>
      <p:sp>
        <p:nvSpPr>
          <p:cNvPr id="10" name="Abgerundetes Rechteck 2">
            <a:hlinkClick r:id="rId5" action="ppaction://hlinksldjump"/>
            <a:extLst>
              <a:ext uri="{FF2B5EF4-FFF2-40B4-BE49-F238E27FC236}">
                <a16:creationId xmlns:a16="http://schemas.microsoft.com/office/drawing/2014/main" id="{BDE60DDE-71C3-4471-8D7E-10AFD5BEF285}"/>
              </a:ext>
            </a:extLst>
          </p:cNvPr>
          <p:cNvSpPr/>
          <p:nvPr/>
        </p:nvSpPr>
        <p:spPr>
          <a:xfrm>
            <a:off x="503238" y="2783837"/>
            <a:ext cx="6229350" cy="90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Hintergrundinformation</a:t>
            </a:r>
          </a:p>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Gefährlichkeit von Wind </a:t>
            </a:r>
          </a:p>
        </p:txBody>
      </p:sp>
    </p:spTree>
    <p:extLst>
      <p:ext uri="{BB962C8B-B14F-4D97-AF65-F5344CB8AC3E}">
        <p14:creationId xmlns:p14="http://schemas.microsoft.com/office/powerpoint/2010/main" val="4000627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Beaufortskala</a:t>
            </a:r>
          </a:p>
        </p:txBody>
      </p:sp>
      <p:sp>
        <p:nvSpPr>
          <p:cNvPr id="3" name="Textplatzhalter 2"/>
          <p:cNvSpPr>
            <a:spLocks noGrp="1"/>
          </p:cNvSpPr>
          <p:nvPr>
            <p:ph type="body" sz="quarter" idx="10"/>
          </p:nvPr>
        </p:nvSpPr>
        <p:spPr/>
        <p:txBody>
          <a:bodyPr/>
          <a:lstStyle/>
          <a:p>
            <a:r>
              <a:rPr lang="de-DE" dirty="0"/>
              <a:t>Beurteilung der Warnung </a:t>
            </a:r>
          </a:p>
        </p:txBody>
      </p:sp>
      <p:graphicFrame>
        <p:nvGraphicFramePr>
          <p:cNvPr id="7" name="Tabelle 6"/>
          <p:cNvGraphicFramePr>
            <a:graphicFrameLocks noGrp="1"/>
          </p:cNvGraphicFramePr>
          <p:nvPr>
            <p:extLst>
              <p:ext uri="{D42A27DB-BD31-4B8C-83A1-F6EECF244321}">
                <p14:modId xmlns:p14="http://schemas.microsoft.com/office/powerpoint/2010/main" val="4015074201"/>
              </p:ext>
            </p:extLst>
          </p:nvPr>
        </p:nvGraphicFramePr>
        <p:xfrm>
          <a:off x="865188" y="1673225"/>
          <a:ext cx="5868000" cy="6776085"/>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3357963534"/>
                    </a:ext>
                  </a:extLst>
                </a:gridCol>
                <a:gridCol w="1224000">
                  <a:extLst>
                    <a:ext uri="{9D8B030D-6E8A-4147-A177-3AD203B41FA5}">
                      <a16:colId xmlns:a16="http://schemas.microsoft.com/office/drawing/2014/main" val="3310204108"/>
                    </a:ext>
                  </a:extLst>
                </a:gridCol>
                <a:gridCol w="792000">
                  <a:extLst>
                    <a:ext uri="{9D8B030D-6E8A-4147-A177-3AD203B41FA5}">
                      <a16:colId xmlns:a16="http://schemas.microsoft.com/office/drawing/2014/main" val="1124973249"/>
                    </a:ext>
                  </a:extLst>
                </a:gridCol>
                <a:gridCol w="612000">
                  <a:extLst>
                    <a:ext uri="{9D8B030D-6E8A-4147-A177-3AD203B41FA5}">
                      <a16:colId xmlns:a16="http://schemas.microsoft.com/office/drawing/2014/main" val="1454574219"/>
                    </a:ext>
                  </a:extLst>
                </a:gridCol>
                <a:gridCol w="2556000">
                  <a:extLst>
                    <a:ext uri="{9D8B030D-6E8A-4147-A177-3AD203B41FA5}">
                      <a16:colId xmlns:a16="http://schemas.microsoft.com/office/drawing/2014/main" val="2605240275"/>
                    </a:ext>
                  </a:extLst>
                </a:gridCol>
              </a:tblGrid>
              <a:tr h="448824">
                <a:tc>
                  <a:txBody>
                    <a:bodyPr/>
                    <a:lstStyle/>
                    <a:p>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Wind-stärke</a:t>
                      </a:r>
                    </a:p>
                    <a:p>
                      <a:r>
                        <a:rPr lang="de-DE"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Beaufort</a:t>
                      </a:r>
                    </a:p>
                  </a:txBody>
                  <a:tcPr marL="36000" marR="36000"/>
                </a:tc>
                <a:tc>
                  <a:txBody>
                    <a:bodyPr/>
                    <a:lstStyle/>
                    <a:p>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Bezeichnung</a:t>
                      </a:r>
                    </a:p>
                  </a:txBody>
                  <a:tcPr marL="36000" marR="36000"/>
                </a:tc>
                <a:tc>
                  <a:txBody>
                    <a:bodyPr/>
                    <a:lstStyle/>
                    <a:p>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km/h</a:t>
                      </a:r>
                    </a:p>
                  </a:txBody>
                  <a:tcPr marL="36000" marR="36000"/>
                </a:tc>
                <a:tc>
                  <a:txBody>
                    <a:bodyPr/>
                    <a:lstStyle/>
                    <a:p>
                      <a:pPr marL="0" algn="l" defTabSz="755934" rtl="0" eaLnBrk="1" latinLnBrk="0" hangingPunct="1"/>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Warn-stufe </a:t>
                      </a:r>
                    </a:p>
                    <a:p>
                      <a:pPr marL="0" algn="l" defTabSz="755934" rtl="0" eaLnBrk="1" latinLnBrk="0" hangingPunct="1"/>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DWD</a:t>
                      </a:r>
                    </a:p>
                  </a:txBody>
                  <a:tcPr marL="36000" marR="36000"/>
                </a:tc>
                <a:tc>
                  <a:txBody>
                    <a:bodyPr/>
                    <a:lstStyle/>
                    <a:p>
                      <a:pPr marL="0" algn="l" defTabSz="755934" rtl="0" eaLnBrk="1" latinLnBrk="0" hangingPunct="1"/>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Schäden an…</a:t>
                      </a:r>
                    </a:p>
                    <a:p>
                      <a:pPr marL="0" algn="l" defTabSz="755934" rtl="0" eaLnBrk="1" latinLnBrk="0" hangingPunct="1"/>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Gefahren für…</a:t>
                      </a:r>
                    </a:p>
                  </a:txBody>
                  <a:tcPr marL="36000" marR="36000"/>
                </a:tc>
                <a:extLst>
                  <a:ext uri="{0D108BD9-81ED-4DB2-BD59-A6C34878D82A}">
                    <a16:rowId xmlns:a16="http://schemas.microsoft.com/office/drawing/2014/main" val="598242785"/>
                  </a:ext>
                </a:extLst>
              </a:tr>
              <a:tr h="259846">
                <a:tc>
                  <a:txBody>
                    <a:bodyPr/>
                    <a:lstStyle/>
                    <a:p>
                      <a:pPr marL="0" algn="l" defTabSz="755934" rtl="0" eaLnBrk="1" fontAlgn="b" latinLnBrk="0" hangingPunct="1"/>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7</a:t>
                      </a:r>
                    </a:p>
                  </a:txBody>
                  <a:tcPr marL="36000" marR="36000" marT="9525" marB="0" anchor="ctr"/>
                </a:tc>
                <a:tc>
                  <a:txBody>
                    <a:bodyPr/>
                    <a:lstStyle/>
                    <a:p>
                      <a:pPr marL="0" algn="l" defTabSz="755934" rtl="0" eaLnBrk="1" fontAlgn="b"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steifer</a:t>
                      </a:r>
                    </a:p>
                    <a:p>
                      <a:pPr marL="0" algn="l" defTabSz="755934" rtl="0" eaLnBrk="1" fontAlgn="b"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Wind</a:t>
                      </a:r>
                    </a:p>
                  </a:txBody>
                  <a:tcPr marL="36000" marR="36000" marT="9525" marB="0" anchor="ctr"/>
                </a:tc>
                <a:tc>
                  <a:txBody>
                    <a:bodyPr/>
                    <a:lstStyle/>
                    <a:p>
                      <a:pPr marL="0" algn="l" defTabSz="755934" rtl="0" eaLnBrk="1" fontAlgn="b"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50–61</a:t>
                      </a:r>
                    </a:p>
                  </a:txBody>
                  <a:tcPr marL="36000" marR="36000" marT="9525" marB="0" anchor="ctr"/>
                </a:tc>
                <a:tc>
                  <a:txBody>
                    <a:bodyPr/>
                    <a:lstStyle/>
                    <a:p>
                      <a:pPr marL="0" algn="l" defTabSz="755934" rtl="0" eaLnBrk="1" latinLnBrk="0" hangingPunct="1"/>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FFFF00"/>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Nicht befestigte Gegenstände </a:t>
                      </a:r>
                    </a:p>
                  </a:txBody>
                  <a:tcPr marL="36000" marR="36000" anchor="ctr">
                    <a:solidFill>
                      <a:schemeClr val="bg1"/>
                    </a:solidFill>
                  </a:tcPr>
                </a:tc>
                <a:extLst>
                  <a:ext uri="{0D108BD9-81ED-4DB2-BD59-A6C34878D82A}">
                    <a16:rowId xmlns:a16="http://schemas.microsoft.com/office/drawing/2014/main" val="1314814435"/>
                  </a:ext>
                </a:extLst>
              </a:tr>
              <a:tr h="259846">
                <a:tc>
                  <a:txBody>
                    <a:bodyPr/>
                    <a:lstStyle/>
                    <a:p>
                      <a:pPr algn="l" fontAlgn="b"/>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a:t>
                      </a:r>
                    </a:p>
                  </a:txBody>
                  <a:tcPr marL="36000" marR="36000" marT="9525" marB="0" anchor="ctr"/>
                </a:tc>
                <a:tc>
                  <a:txBody>
                    <a:bodyPr/>
                    <a:lstStyle/>
                    <a:p>
                      <a:pPr algn="l" fontAlgn="b"/>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stürmischer Wind </a:t>
                      </a:r>
                    </a:p>
                  </a:txBody>
                  <a:tcPr marL="36000" marR="36000" marT="9525" marB="0" anchor="ctr"/>
                </a:tc>
                <a:tc>
                  <a:txBody>
                    <a:bodyPr/>
                    <a:lstStyle/>
                    <a:p>
                      <a:pPr algn="l" fontAlgn="b"/>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62–74 </a:t>
                      </a:r>
                    </a:p>
                  </a:txBody>
                  <a:tcPr marL="36000" marR="36000" marT="9525" marB="0" anchor="ctr"/>
                </a:tc>
                <a:tc rowSpan="3">
                  <a:txBody>
                    <a:bodyPr/>
                    <a:lstStyle/>
                    <a:p>
                      <a:pPr marL="0" algn="l" defTabSz="755934" rtl="0" eaLnBrk="1" latinLnBrk="0" hangingPunct="1"/>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FFC000"/>
                    </a:solidFill>
                  </a:tcPr>
                </a:tc>
                <a:tc rowSpan="3">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Zweigen,</a:t>
                      </a:r>
                    </a:p>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einzelnen Bäume </a:t>
                      </a:r>
                    </a:p>
                    <a:p>
                      <a:pPr marL="0" algn="l" defTabSz="755934" rtl="0" eaLnBrk="1" latinLnBrk="0" hangingPunct="1"/>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algn="l" defTabSz="755934" rtl="0" eaLnBrk="1" latinLnBrk="0" hangingPunct="1"/>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Fliegende Bauten, Zelte</a:t>
                      </a:r>
                    </a:p>
                    <a:p>
                      <a:pPr marL="0" algn="l" defTabSz="755934" rtl="0" eaLnBrk="1" latinLnBrk="0" hangingPunct="1"/>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einzelne Gebäude</a:t>
                      </a:r>
                    </a:p>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marL="36000" marR="36000" anchor="ctr">
                    <a:solidFill>
                      <a:schemeClr val="bg1"/>
                    </a:solidFill>
                  </a:tcPr>
                </a:tc>
                <a:extLst>
                  <a:ext uri="{0D108BD9-81ED-4DB2-BD59-A6C34878D82A}">
                    <a16:rowId xmlns:a16="http://schemas.microsoft.com/office/drawing/2014/main" val="499884590"/>
                  </a:ext>
                </a:extLst>
              </a:tr>
              <a:tr h="259846">
                <a:tc>
                  <a:txBody>
                    <a:bodyPr/>
                    <a:lstStyle/>
                    <a:p>
                      <a:pPr algn="l" fontAlgn="b"/>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9 </a:t>
                      </a:r>
                    </a:p>
                  </a:txBody>
                  <a:tcPr marL="36000" marR="36000" marT="9525" marB="0" anchor="ctr"/>
                </a:tc>
                <a:tc>
                  <a:txBody>
                    <a:bodyPr/>
                    <a:lstStyle/>
                    <a:p>
                      <a:pPr algn="l" fontAlgn="b"/>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Sturm</a:t>
                      </a:r>
                    </a:p>
                  </a:txBody>
                  <a:tcPr marL="36000" marR="36000" marT="9525" marB="0" anchor="ctr"/>
                </a:tc>
                <a:tc>
                  <a:txBody>
                    <a:bodyPr/>
                    <a:lstStyle/>
                    <a:p>
                      <a:pPr algn="l" fontAlgn="b"/>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75–88 </a:t>
                      </a:r>
                    </a:p>
                  </a:txBody>
                  <a:tcPr marL="36000" marR="36000" marT="9525" marB="0" anchor="ctr"/>
                </a:tc>
                <a:tc vMerge="1">
                  <a:txBody>
                    <a:bodyPr/>
                    <a:lstStyle/>
                    <a:p>
                      <a:pPr marL="0" algn="l" defTabSz="755934" rtl="0" eaLnBrk="1" latinLnBrk="0" hangingPunct="1"/>
                      <a:endPar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72000" anchor="ctr">
                    <a:solidFill>
                      <a:srgbClr val="FFC000"/>
                    </a:solidFill>
                  </a:tcPr>
                </a:tc>
                <a:tc vMerge="1">
                  <a:txBody>
                    <a:bodyPr/>
                    <a:lstStyle/>
                    <a:p>
                      <a:pPr marL="0" algn="l" defTabSz="755934" rtl="0" eaLnBrk="1" latinLnBrk="0" hangingPunct="1"/>
                      <a:endPar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72000" anchor="ctr">
                    <a:solidFill>
                      <a:schemeClr val="bg1"/>
                    </a:solidFill>
                  </a:tcPr>
                </a:tc>
                <a:extLst>
                  <a:ext uri="{0D108BD9-81ED-4DB2-BD59-A6C34878D82A}">
                    <a16:rowId xmlns:a16="http://schemas.microsoft.com/office/drawing/2014/main" val="1882121348"/>
                  </a:ext>
                </a:extLst>
              </a:tr>
              <a:tr h="259846">
                <a:tc>
                  <a:txBody>
                    <a:bodyPr/>
                    <a:lstStyle/>
                    <a:p>
                      <a:pPr algn="l" fontAlgn="b"/>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10 </a:t>
                      </a:r>
                    </a:p>
                  </a:txBody>
                  <a:tcPr marL="36000" marR="36000" marT="9525" marB="0" anchor="ctr"/>
                </a:tc>
                <a:tc>
                  <a:txBody>
                    <a:bodyPr/>
                    <a:lstStyle/>
                    <a:p>
                      <a:pPr algn="l" fontAlgn="b"/>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schwerer Sturm</a:t>
                      </a:r>
                    </a:p>
                  </a:txBody>
                  <a:tcPr marL="36000" marR="36000" marT="9525" marB="0" anchor="ctr"/>
                </a:tc>
                <a:tc>
                  <a:txBody>
                    <a:bodyPr/>
                    <a:lstStyle/>
                    <a:p>
                      <a:pPr algn="l" fontAlgn="b"/>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89–102 </a:t>
                      </a:r>
                    </a:p>
                  </a:txBody>
                  <a:tcPr marL="36000" marR="36000" marT="9525" marB="0" anchor="ctr"/>
                </a:tc>
                <a:tc vMerge="1">
                  <a:txBody>
                    <a:bodyPr/>
                    <a:lstStyle/>
                    <a:p>
                      <a:pPr marL="0" algn="l" defTabSz="755934" rtl="0" eaLnBrk="1" latinLnBrk="0" hangingPunct="1"/>
                      <a:endPar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72000" anchor="ctr">
                    <a:noFill/>
                  </a:tcPr>
                </a:tc>
                <a:tc vMerge="1">
                  <a:txBody>
                    <a:bodyPr/>
                    <a:lstStyle/>
                    <a:p>
                      <a:pPr marL="0" algn="l" defTabSz="755934" rtl="0" eaLnBrk="1" latinLnBrk="0" hangingPunct="1"/>
                      <a:endPar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72000" anchor="ctr">
                    <a:solidFill>
                      <a:schemeClr val="bg1"/>
                    </a:solidFill>
                  </a:tcPr>
                </a:tc>
                <a:extLst>
                  <a:ext uri="{0D108BD9-81ED-4DB2-BD59-A6C34878D82A}">
                    <a16:rowId xmlns:a16="http://schemas.microsoft.com/office/drawing/2014/main" val="420559994"/>
                  </a:ext>
                </a:extLst>
              </a:tr>
              <a:tr h="259846">
                <a:tc>
                  <a:txBody>
                    <a:bodyPr/>
                    <a:lstStyle/>
                    <a:p>
                      <a:pPr algn="l" fontAlgn="b"/>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11</a:t>
                      </a:r>
                    </a:p>
                  </a:txBody>
                  <a:tcPr marL="36000" marR="36000" marT="9525" marB="0" anchor="ctr"/>
                </a:tc>
                <a:tc>
                  <a:txBody>
                    <a:bodyPr/>
                    <a:lstStyle/>
                    <a:p>
                      <a:pPr algn="l" fontAlgn="b"/>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orkanartiger Sturm </a:t>
                      </a:r>
                    </a:p>
                  </a:txBody>
                  <a:tcPr marL="36000" marR="36000" marT="9525" marB="0" anchor="ctr"/>
                </a:tc>
                <a:tc>
                  <a:txBody>
                    <a:bodyPr/>
                    <a:lstStyle/>
                    <a:p>
                      <a:pPr algn="l" fontAlgn="b"/>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103–117 </a:t>
                      </a:r>
                    </a:p>
                  </a:txBody>
                  <a:tcPr marL="36000" marR="36000" marT="9525" marB="0" anchor="ctr"/>
                </a:tc>
                <a:tc rowSpan="2">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FF0000"/>
                    </a:solidFill>
                  </a:tcPr>
                </a:tc>
                <a:tc rowSpan="2">
                  <a:txBody>
                    <a:bodyPr/>
                    <a:lstStyle/>
                    <a:p>
                      <a:pPr marL="0" algn="l" defTabSz="755934" rtl="0" eaLnBrk="1" latinLnBrk="0" hangingPunct="1"/>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Lebensgefahr</a:t>
                      </a: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in / durch</a:t>
                      </a:r>
                    </a:p>
                    <a:p>
                      <a:pPr marL="285750" indent="-285750" algn="l" defTabSz="755934" rtl="0" eaLnBrk="1" latinLnBrk="0" hangingPunct="1">
                        <a:buFontTx/>
                        <a:buChar char="-"/>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Fliegenden Bauten, Zelten, Wäldern, Parks</a:t>
                      </a:r>
                    </a:p>
                    <a:p>
                      <a:pPr marL="285750" indent="-285750" algn="l" defTabSz="755934" rtl="0" eaLnBrk="1" latinLnBrk="0" hangingPunct="1">
                        <a:buFontTx/>
                        <a:buChar char="-"/>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auf Friedhöfen etc.</a:t>
                      </a:r>
                    </a:p>
                    <a:p>
                      <a:pPr marL="0" algn="l" defTabSz="755934" rtl="0" eaLnBrk="1" latinLnBrk="0" hangingPunct="1"/>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Schäden an Dächern </a:t>
                      </a:r>
                    </a:p>
                    <a:p>
                      <a:pPr marL="0" algn="l" defTabSz="755934" rtl="0" eaLnBrk="1" latinLnBrk="0" hangingPunct="1"/>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Fahrende Fahrzeuge werden verschoben</a:t>
                      </a:r>
                    </a:p>
                  </a:txBody>
                  <a:tcPr marL="36000" marR="36000" anchor="ctr">
                    <a:solidFill>
                      <a:schemeClr val="bg1"/>
                    </a:solidFill>
                  </a:tcPr>
                </a:tc>
                <a:extLst>
                  <a:ext uri="{0D108BD9-81ED-4DB2-BD59-A6C34878D82A}">
                    <a16:rowId xmlns:a16="http://schemas.microsoft.com/office/drawing/2014/main" val="4248655496"/>
                  </a:ext>
                </a:extLst>
              </a:tr>
              <a:tr h="259846">
                <a:tc>
                  <a:txBody>
                    <a:bodyPr/>
                    <a:lstStyle/>
                    <a:p>
                      <a:pPr algn="l" fontAlgn="b"/>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12</a:t>
                      </a:r>
                    </a:p>
                  </a:txBody>
                  <a:tcPr marL="36000" marR="36000" marT="9525" marB="0" anchor="ctr"/>
                </a:tc>
                <a:tc rowSpan="2">
                  <a:txBody>
                    <a:bodyPr/>
                    <a:lstStyle/>
                    <a:p>
                      <a:pPr algn="l" fontAlgn="b"/>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Orkan </a:t>
                      </a:r>
                    </a:p>
                  </a:txBody>
                  <a:tcPr marL="36000" marR="36000" marT="9525" marB="0" anchor="ctr"/>
                </a:tc>
                <a:tc>
                  <a:txBody>
                    <a:bodyPr/>
                    <a:lstStyle/>
                    <a:p>
                      <a:pPr algn="l" fontAlgn="b"/>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118-133</a:t>
                      </a:r>
                    </a:p>
                  </a:txBody>
                  <a:tcPr marL="36000" marR="36000" marT="9525" marB="0" anchor="ctr"/>
                </a:tc>
                <a:tc vMerge="1">
                  <a:txBody>
                    <a:bodyPr/>
                    <a:lstStyle/>
                    <a:p>
                      <a:pPr marL="0" algn="l" defTabSz="755934" rtl="0" eaLnBrk="1" latinLnBrk="0" hangingPunct="1"/>
                      <a:endPar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72000" anchor="ctr">
                    <a:solidFill>
                      <a:srgbClr val="FF0000"/>
                    </a:solidFill>
                  </a:tcPr>
                </a:tc>
                <a:tc vMerge="1">
                  <a:txBody>
                    <a:bodyPr/>
                    <a:lstStyle/>
                    <a:p>
                      <a:pPr marL="0" algn="l" defTabSz="755934" rtl="0" eaLnBrk="1" latinLnBrk="0" hangingPunct="1"/>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chemeClr val="bg1"/>
                    </a:solidFill>
                  </a:tcPr>
                </a:tc>
                <a:extLst>
                  <a:ext uri="{0D108BD9-81ED-4DB2-BD59-A6C34878D82A}">
                    <a16:rowId xmlns:a16="http://schemas.microsoft.com/office/drawing/2014/main" val="3495393638"/>
                  </a:ext>
                </a:extLst>
              </a:tr>
              <a:tr h="259846">
                <a:tc>
                  <a:txBody>
                    <a:bodyPr/>
                    <a:lstStyle/>
                    <a:p>
                      <a:pPr algn="l" fontAlgn="b"/>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&gt; 12</a:t>
                      </a:r>
                    </a:p>
                  </a:txBody>
                  <a:tcPr marL="36000" marR="36000" marT="9525" marB="0" anchor="ctr"/>
                </a:tc>
                <a:tc vMerge="1">
                  <a:txBody>
                    <a:bodyPr/>
                    <a:lstStyle/>
                    <a:p>
                      <a:pPr algn="l" fontAlgn="b"/>
                      <a:endPar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72000" marR="9525" marT="9525" marB="0" anchor="ctr"/>
                </a:tc>
                <a:tc>
                  <a:txBody>
                    <a:bodyPr/>
                    <a:lstStyle/>
                    <a:p>
                      <a:pPr algn="l" fontAlgn="b"/>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&gt; 134</a:t>
                      </a:r>
                    </a:p>
                  </a:txBody>
                  <a:tcPr marL="36000" marR="36000" marT="9525" marB="0" anchor="ctr"/>
                </a:tc>
                <a:tc>
                  <a:txBody>
                    <a:bodyPr/>
                    <a:lstStyle/>
                    <a:p>
                      <a:pPr marL="0" algn="l" defTabSz="755934" rtl="0" eaLnBrk="1" latinLnBrk="0" hangingPunct="1"/>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36000" marR="36000" anchor="ctr">
                    <a:solidFill>
                      <a:srgbClr val="D60093"/>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Verbreitet </a:t>
                      </a:r>
                    </a:p>
                    <a:p>
                      <a:pPr marL="285750" indent="-285750" algn="l" defTabSz="755934" rtl="0" eaLnBrk="1" latinLnBrk="0" hangingPunct="1">
                        <a:buFontTx/>
                        <a:buChar char="-"/>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Gebäudeschäden </a:t>
                      </a:r>
                    </a:p>
                    <a:p>
                      <a:pPr marL="285750" indent="-285750" algn="l" defTabSz="755934" rtl="0" eaLnBrk="1" latinLnBrk="0" hangingPunct="1">
                        <a:buFontTx/>
                        <a:buChar char="-"/>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Windwurf im Wald </a:t>
                      </a:r>
                    </a:p>
                    <a:p>
                      <a:pPr marL="0" algn="l" defTabSz="755934" rtl="0" eaLnBrk="1" latinLnBrk="0" hangingPunct="1"/>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Lastwagen, Bahnwaggons werden umgeworfen </a:t>
                      </a:r>
                    </a:p>
                    <a:p>
                      <a:pPr marL="0" algn="l" defTabSz="755934" rtl="0" eaLnBrk="1" latinLnBrk="0" hangingPunct="1"/>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algn="l" defTabSz="755934" rtl="0" eaLnBrk="1" latinLnBrk="0" hangingPunct="1"/>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Akute Lebensgefahr beim Aufenthalt im Freien </a:t>
                      </a:r>
                    </a:p>
                  </a:txBody>
                  <a:tcPr marL="36000" marR="36000">
                    <a:solidFill>
                      <a:schemeClr val="bg1"/>
                    </a:solidFill>
                  </a:tcPr>
                </a:tc>
                <a:extLst>
                  <a:ext uri="{0D108BD9-81ED-4DB2-BD59-A6C34878D82A}">
                    <a16:rowId xmlns:a16="http://schemas.microsoft.com/office/drawing/2014/main" val="920098013"/>
                  </a:ext>
                </a:extLst>
              </a:tr>
            </a:tbl>
          </a:graphicData>
        </a:graphic>
      </p:graphicFrame>
      <p:sp>
        <p:nvSpPr>
          <p:cNvPr id="5" name="Textfeld 4">
            <a:extLst>
              <a:ext uri="{FF2B5EF4-FFF2-40B4-BE49-F238E27FC236}">
                <a16:creationId xmlns:a16="http://schemas.microsoft.com/office/drawing/2014/main" id="{2C59C859-414E-4C58-8541-A468E67CF2EC}"/>
              </a:ext>
            </a:extLst>
          </p:cNvPr>
          <p:cNvSpPr txBox="1"/>
          <p:nvPr/>
        </p:nvSpPr>
        <p:spPr>
          <a:xfrm>
            <a:off x="765883" y="8770938"/>
            <a:ext cx="5966705" cy="923330"/>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Beachte:  Maßgeblich sind die amtlichen Warnungen des Deutschen Wetterdienstes, nicht die der (privaten) Unwetterzentrale, die ihre Warnungen anders abstuft. </a:t>
            </a:r>
          </a:p>
        </p:txBody>
      </p:sp>
    </p:spTree>
    <p:extLst>
      <p:ext uri="{BB962C8B-B14F-4D97-AF65-F5344CB8AC3E}">
        <p14:creationId xmlns:p14="http://schemas.microsoft.com/office/powerpoint/2010/main" val="2707828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Wind: Gefahren</a:t>
            </a:r>
          </a:p>
        </p:txBody>
      </p:sp>
      <p:sp>
        <p:nvSpPr>
          <p:cNvPr id="3" name="Textplatzhalter 2"/>
          <p:cNvSpPr>
            <a:spLocks noGrp="1"/>
          </p:cNvSpPr>
          <p:nvPr>
            <p:ph type="body" sz="quarter" idx="10"/>
          </p:nvPr>
        </p:nvSpPr>
        <p:spPr/>
        <p:txBody>
          <a:bodyPr/>
          <a:lstStyle/>
          <a:p>
            <a:r>
              <a:rPr lang="de-DE" dirty="0"/>
              <a:t>Wirkskalen</a:t>
            </a:r>
          </a:p>
        </p:txBody>
      </p:sp>
      <p:graphicFrame>
        <p:nvGraphicFramePr>
          <p:cNvPr id="7" name="Tabelle 6"/>
          <p:cNvGraphicFramePr>
            <a:graphicFrameLocks noGrp="1"/>
          </p:cNvGraphicFramePr>
          <p:nvPr>
            <p:extLst>
              <p:ext uri="{D42A27DB-BD31-4B8C-83A1-F6EECF244321}">
                <p14:modId xmlns:p14="http://schemas.microsoft.com/office/powerpoint/2010/main" val="1695404176"/>
              </p:ext>
            </p:extLst>
          </p:nvPr>
        </p:nvGraphicFramePr>
        <p:xfrm>
          <a:off x="865188" y="1673225"/>
          <a:ext cx="5751109" cy="5935224"/>
        </p:xfrm>
        <a:graphic>
          <a:graphicData uri="http://schemas.openxmlformats.org/drawingml/2006/table">
            <a:tbl>
              <a:tblPr firstRow="1" bandRow="1">
                <a:tableStyleId>{5940675A-B579-460E-94D1-54222C63F5DA}</a:tableStyleId>
              </a:tblPr>
              <a:tblGrid>
                <a:gridCol w="794313">
                  <a:extLst>
                    <a:ext uri="{9D8B030D-6E8A-4147-A177-3AD203B41FA5}">
                      <a16:colId xmlns:a16="http://schemas.microsoft.com/office/drawing/2014/main" val="1124973249"/>
                    </a:ext>
                  </a:extLst>
                </a:gridCol>
                <a:gridCol w="1577009">
                  <a:extLst>
                    <a:ext uri="{9D8B030D-6E8A-4147-A177-3AD203B41FA5}">
                      <a16:colId xmlns:a16="http://schemas.microsoft.com/office/drawing/2014/main" val="2605240275"/>
                    </a:ext>
                  </a:extLst>
                </a:gridCol>
                <a:gridCol w="3379787">
                  <a:extLst>
                    <a:ext uri="{9D8B030D-6E8A-4147-A177-3AD203B41FA5}">
                      <a16:colId xmlns:a16="http://schemas.microsoft.com/office/drawing/2014/main" val="2244406044"/>
                    </a:ext>
                  </a:extLst>
                </a:gridCol>
              </a:tblGrid>
              <a:tr h="448824">
                <a:tc>
                  <a:txBody>
                    <a:bodyPr/>
                    <a:lstStyle/>
                    <a:p>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km/h</a:t>
                      </a:r>
                    </a:p>
                  </a:txBody>
                  <a:tcPr marL="72000"/>
                </a:tc>
                <a:tc>
                  <a:txBody>
                    <a:bodyPr/>
                    <a:lstStyle/>
                    <a:p>
                      <a:pPr marL="0" algn="l" defTabSz="755934" rtl="0" eaLnBrk="1" latinLnBrk="0" hangingPunct="1"/>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Bezeichnung</a:t>
                      </a:r>
                    </a:p>
                  </a:txBody>
                  <a:tcPr marL="72000"/>
                </a:tc>
                <a:tc>
                  <a:txBody>
                    <a:bodyPr/>
                    <a:lstStyle/>
                    <a:p>
                      <a:pPr marL="0" algn="l" defTabSz="755934" rtl="0" eaLnBrk="1" latinLnBrk="0" hangingPunct="1"/>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Wirkung </a:t>
                      </a:r>
                    </a:p>
                  </a:txBody>
                  <a:tcPr marL="72000"/>
                </a:tc>
                <a:extLst>
                  <a:ext uri="{0D108BD9-81ED-4DB2-BD59-A6C34878D82A}">
                    <a16:rowId xmlns:a16="http://schemas.microsoft.com/office/drawing/2014/main" val="598242785"/>
                  </a:ext>
                </a:extLst>
              </a:tr>
              <a:tr h="259846">
                <a:tc>
                  <a:txBody>
                    <a:bodyPr/>
                    <a:lstStyle/>
                    <a:p>
                      <a:pPr marL="0" algn="l" defTabSz="755934" rtl="0" eaLnBrk="1" fontAlgn="b" latinLnBrk="0" hangingPunct="1"/>
                      <a:r>
                        <a:rPr lang="de-DE" sz="1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419-512</a:t>
                      </a:r>
                    </a:p>
                  </a:txBody>
                  <a:tcPr marL="72000" marR="9525" marT="9525" marB="0" anchor="ctr">
                    <a:solidFill>
                      <a:srgbClr val="D60093"/>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Tornado F 5 </a:t>
                      </a:r>
                    </a:p>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D sehr selten) </a:t>
                      </a:r>
                    </a:p>
                  </a:txBody>
                  <a:tcPr marL="72000" marR="0" anchor="ctr">
                    <a:solidFill>
                      <a:schemeClr val="bg1"/>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Gebäudezerstörungen</a:t>
                      </a:r>
                    </a:p>
                  </a:txBody>
                  <a:tcPr marL="72000" marR="0" anchor="ctr">
                    <a:solidFill>
                      <a:schemeClr val="bg1"/>
                    </a:solidFill>
                  </a:tcPr>
                </a:tc>
                <a:extLst>
                  <a:ext uri="{0D108BD9-81ED-4DB2-BD59-A6C34878D82A}">
                    <a16:rowId xmlns:a16="http://schemas.microsoft.com/office/drawing/2014/main" val="1864125494"/>
                  </a:ext>
                </a:extLst>
              </a:tr>
              <a:tr h="259846">
                <a:tc>
                  <a:txBody>
                    <a:bodyPr/>
                    <a:lstStyle/>
                    <a:p>
                      <a:pPr marL="0" algn="l" defTabSz="755934" rtl="0" eaLnBrk="1" fontAlgn="b" latinLnBrk="0" hangingPunct="1"/>
                      <a:r>
                        <a:rPr lang="de-DE" sz="1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333-418</a:t>
                      </a:r>
                    </a:p>
                  </a:txBody>
                  <a:tcPr marL="72000" marR="9525" marT="9525" marB="0" anchor="ctr">
                    <a:solidFill>
                      <a:srgbClr val="D60093"/>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Tornado F 4 **</a:t>
                      </a:r>
                    </a:p>
                  </a:txBody>
                  <a:tcPr marL="72000" marR="0" anchor="ctr">
                    <a:solidFill>
                      <a:schemeClr val="bg1"/>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Holzhäuser werden verschoben, </a:t>
                      </a:r>
                    </a:p>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Mähdrescher durch Luft geschleudert.</a:t>
                      </a:r>
                    </a:p>
                  </a:txBody>
                  <a:tcPr marL="72000" marR="0" anchor="ctr">
                    <a:solidFill>
                      <a:schemeClr val="bg1"/>
                    </a:solidFill>
                  </a:tcPr>
                </a:tc>
                <a:extLst>
                  <a:ext uri="{0D108BD9-81ED-4DB2-BD59-A6C34878D82A}">
                    <a16:rowId xmlns:a16="http://schemas.microsoft.com/office/drawing/2014/main" val="1037952394"/>
                  </a:ext>
                </a:extLst>
              </a:tr>
              <a:tr h="259846">
                <a:tc>
                  <a:txBody>
                    <a:bodyPr/>
                    <a:lstStyle/>
                    <a:p>
                      <a:pPr marL="0" algn="l" defTabSz="755934" rtl="0" eaLnBrk="1" fontAlgn="b" latinLnBrk="0" hangingPunct="1"/>
                      <a:r>
                        <a:rPr lang="de-DE" sz="1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254-332</a:t>
                      </a:r>
                    </a:p>
                  </a:txBody>
                  <a:tcPr marL="72000" marR="9525" marT="9525" marB="0" anchor="ctr">
                    <a:solidFill>
                      <a:srgbClr val="D60093"/>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Tornado F 3</a:t>
                      </a:r>
                    </a:p>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D keine Seltenheit)</a:t>
                      </a:r>
                    </a:p>
                  </a:txBody>
                  <a:tcPr marL="72000" marR="0" anchor="ctr">
                    <a:solidFill>
                      <a:schemeClr val="bg1"/>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Ganze Dächer, leichte Wände werden weggeweht. LKW werden umgeworfen, PKW verfrachtet. </a:t>
                      </a:r>
                    </a:p>
                  </a:txBody>
                  <a:tcPr marL="72000" marR="0" anchor="ctr">
                    <a:solidFill>
                      <a:schemeClr val="bg1"/>
                    </a:solidFill>
                  </a:tcPr>
                </a:tc>
                <a:extLst>
                  <a:ext uri="{0D108BD9-81ED-4DB2-BD59-A6C34878D82A}">
                    <a16:rowId xmlns:a16="http://schemas.microsoft.com/office/drawing/2014/main" val="599973695"/>
                  </a:ext>
                </a:extLst>
              </a:tr>
              <a:tr h="259846">
                <a:tc>
                  <a:txBody>
                    <a:bodyPr/>
                    <a:lstStyle/>
                    <a:p>
                      <a:pPr marL="0" algn="l" defTabSz="755934" rtl="0" eaLnBrk="1" fontAlgn="b" latinLnBrk="0" hangingPunct="1"/>
                      <a:r>
                        <a:rPr lang="de-DE" sz="1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181-253</a:t>
                      </a:r>
                    </a:p>
                  </a:txBody>
                  <a:tcPr marL="72000" marR="9525" marT="9525" marB="0" anchor="ctr">
                    <a:solidFill>
                      <a:srgbClr val="D60093"/>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Tornado F 2</a:t>
                      </a:r>
                    </a:p>
                  </a:txBody>
                  <a:tcPr marL="72000" marR="0" anchor="ctr">
                    <a:solidFill>
                      <a:schemeClr val="bg1"/>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Dächer als Ganzes werden abgedeckt,</a:t>
                      </a:r>
                    </a:p>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herumfliegende Gegenstände zu gefährlichen Projektilen.</a:t>
                      </a:r>
                    </a:p>
                  </a:txBody>
                  <a:tcPr marL="72000" marR="0" anchor="ctr">
                    <a:solidFill>
                      <a:schemeClr val="bg1"/>
                    </a:solidFill>
                  </a:tcPr>
                </a:tc>
                <a:extLst>
                  <a:ext uri="{0D108BD9-81ED-4DB2-BD59-A6C34878D82A}">
                    <a16:rowId xmlns:a16="http://schemas.microsoft.com/office/drawing/2014/main" val="3095086984"/>
                  </a:ext>
                </a:extLst>
              </a:tr>
              <a:tr h="259846">
                <a:tc>
                  <a:txBody>
                    <a:bodyPr/>
                    <a:lstStyle/>
                    <a:p>
                      <a:pPr marL="0" algn="l" defTabSz="755934" rtl="0" eaLnBrk="1" fontAlgn="b" latinLnBrk="0" hangingPunct="1"/>
                      <a:r>
                        <a:rPr lang="de-DE" sz="1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118-180</a:t>
                      </a:r>
                    </a:p>
                  </a:txBody>
                  <a:tcPr marL="72000" marR="9525" marT="9525" marB="0" anchor="ctr">
                    <a:solidFill>
                      <a:srgbClr val="D60093"/>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Tornado F 1</a:t>
                      </a:r>
                    </a:p>
                  </a:txBody>
                  <a:tcPr marL="72000" marR="0" anchor="ctr">
                    <a:solidFill>
                      <a:schemeClr val="bg1"/>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Wohnmobile werden umgeworfen, PKW verschoben </a:t>
                      </a:r>
                    </a:p>
                  </a:txBody>
                  <a:tcPr marL="72000" marR="0" anchor="ctr">
                    <a:solidFill>
                      <a:schemeClr val="bg1"/>
                    </a:solidFill>
                  </a:tcPr>
                </a:tc>
                <a:extLst>
                  <a:ext uri="{0D108BD9-81ED-4DB2-BD59-A6C34878D82A}">
                    <a16:rowId xmlns:a16="http://schemas.microsoft.com/office/drawing/2014/main" val="2122361474"/>
                  </a:ext>
                </a:extLst>
              </a:tr>
              <a:tr h="259846">
                <a:tc>
                  <a:txBody>
                    <a:bodyPr/>
                    <a:lstStyle/>
                    <a:p>
                      <a:pPr marL="0" algn="l" defTabSz="755934" rtl="0" eaLnBrk="1" fontAlgn="b"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63-117</a:t>
                      </a:r>
                    </a:p>
                  </a:txBody>
                  <a:tcPr marL="72000" marR="9525" marT="9525" marB="0" anchor="ct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Tornado F 0 *</a:t>
                      </a:r>
                    </a:p>
                  </a:txBody>
                  <a:tcPr marL="72000" marR="0" anchor="ctr">
                    <a:solidFill>
                      <a:schemeClr val="bg1"/>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leichte Schäden </a:t>
                      </a:r>
                    </a:p>
                  </a:txBody>
                  <a:tcPr marL="72000" marR="0" anchor="ctr">
                    <a:solidFill>
                      <a:schemeClr val="bg1"/>
                    </a:solidFill>
                  </a:tcPr>
                </a:tc>
                <a:extLst>
                  <a:ext uri="{0D108BD9-81ED-4DB2-BD59-A6C34878D82A}">
                    <a16:rowId xmlns:a16="http://schemas.microsoft.com/office/drawing/2014/main" val="3940396148"/>
                  </a:ext>
                </a:extLst>
              </a:tr>
              <a:tr h="259846">
                <a:tc>
                  <a:txBody>
                    <a:bodyPr/>
                    <a:lstStyle/>
                    <a:p>
                      <a:pPr marL="0" algn="l" defTabSz="755934" rtl="0" eaLnBrk="1" fontAlgn="b" latinLnBrk="0" hangingPunct="1"/>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72000" marR="9525" marT="9525" marB="0" anchor="ctr"/>
                </a:tc>
                <a:tc>
                  <a:txBody>
                    <a:bodyPr/>
                    <a:lstStyle/>
                    <a:p>
                      <a:pPr marL="0" algn="l" defTabSz="755934" rtl="0" eaLnBrk="1" latinLnBrk="0" hangingPunct="1"/>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72000" marR="0" anchor="ctr">
                    <a:solidFill>
                      <a:schemeClr val="bg1"/>
                    </a:solidFill>
                  </a:tcPr>
                </a:tc>
                <a:tc>
                  <a:txBody>
                    <a:bodyPr/>
                    <a:lstStyle/>
                    <a:p>
                      <a:pPr marL="0" algn="l" defTabSz="755934" rtl="0" eaLnBrk="1" latinLnBrk="0" hangingPunct="1"/>
                      <a:endPar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72000" marR="0" anchor="ctr">
                    <a:solidFill>
                      <a:schemeClr val="bg1"/>
                    </a:solidFill>
                  </a:tcPr>
                </a:tc>
                <a:extLst>
                  <a:ext uri="{0D108BD9-81ED-4DB2-BD59-A6C34878D82A}">
                    <a16:rowId xmlns:a16="http://schemas.microsoft.com/office/drawing/2014/main" val="2605911183"/>
                  </a:ext>
                </a:extLst>
              </a:tr>
              <a:tr h="304800">
                <a:tc>
                  <a:txBody>
                    <a:bodyPr/>
                    <a:lstStyle/>
                    <a:p>
                      <a:pPr marL="0" algn="l" defTabSz="755934" rtl="0" eaLnBrk="1" fontAlgn="b" latinLnBrk="0" hangingPunct="1"/>
                      <a:r>
                        <a:rPr lang="de-DE" sz="1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ab 120</a:t>
                      </a:r>
                    </a:p>
                  </a:txBody>
                  <a:tcPr marL="72000" marR="9525" marT="9525" marB="0" anchor="ctr">
                    <a:solidFill>
                      <a:srgbClr val="D60093"/>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Orkan</a:t>
                      </a:r>
                    </a:p>
                  </a:txBody>
                  <a:tcPr marL="72000" marR="0" anchor="ctr">
                    <a:solidFill>
                      <a:schemeClr val="bg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schwere Verwüstungen</a:t>
                      </a:r>
                    </a:p>
                  </a:txBody>
                  <a:tcPr marL="72000" marR="0" anchor="ctr">
                    <a:solidFill>
                      <a:schemeClr val="bg1"/>
                    </a:solidFill>
                  </a:tcPr>
                </a:tc>
                <a:extLst>
                  <a:ext uri="{0D108BD9-81ED-4DB2-BD59-A6C34878D82A}">
                    <a16:rowId xmlns:a16="http://schemas.microsoft.com/office/drawing/2014/main" val="1314814435"/>
                  </a:ext>
                </a:extLst>
              </a:tr>
              <a:tr h="259846">
                <a:tc>
                  <a:txBody>
                    <a:bodyPr/>
                    <a:lstStyle/>
                    <a:p>
                      <a:pPr algn="l" fontAlgn="b"/>
                      <a:r>
                        <a:rPr lang="de-DE" sz="1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ab 105</a:t>
                      </a:r>
                    </a:p>
                  </a:txBody>
                  <a:tcPr marL="72000" marR="9525" marT="9525" marB="0" anchor="ctr">
                    <a:solidFill>
                      <a:srgbClr val="FF0000"/>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Orkanartiger Sturm </a:t>
                      </a:r>
                    </a:p>
                  </a:txBody>
                  <a:tcPr marL="72000" anchor="ctr">
                    <a:solidFill>
                      <a:schemeClr val="bg1"/>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Entwurzelte Bäume, verbreitet Sturmschäden</a:t>
                      </a:r>
                    </a:p>
                  </a:txBody>
                  <a:tcPr marL="72000" anchor="ctr">
                    <a:solidFill>
                      <a:schemeClr val="bg1"/>
                    </a:solidFill>
                  </a:tcPr>
                </a:tc>
                <a:extLst>
                  <a:ext uri="{0D108BD9-81ED-4DB2-BD59-A6C34878D82A}">
                    <a16:rowId xmlns:a16="http://schemas.microsoft.com/office/drawing/2014/main" val="499884590"/>
                  </a:ext>
                </a:extLst>
              </a:tr>
              <a:tr h="259846">
                <a:tc>
                  <a:txBody>
                    <a:bodyPr/>
                    <a:lstStyle/>
                    <a:p>
                      <a:pPr algn="l" fontAlgn="b"/>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ab 90</a:t>
                      </a:r>
                    </a:p>
                  </a:txBody>
                  <a:tcPr marL="72000" marR="9525" marT="9525" marB="0" anchor="ctr">
                    <a:solidFill>
                      <a:srgbClr val="FFC000"/>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Schwerer Sturm</a:t>
                      </a:r>
                    </a:p>
                  </a:txBody>
                  <a:tcPr marL="72000" anchor="ctr">
                    <a:solidFill>
                      <a:schemeClr val="bg1"/>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Windbruch an Bäumen </a:t>
                      </a:r>
                    </a:p>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schwere Schäden an Gebäuden</a:t>
                      </a:r>
                    </a:p>
                  </a:txBody>
                  <a:tcPr marL="72000" anchor="ctr">
                    <a:solidFill>
                      <a:schemeClr val="bg1"/>
                    </a:solidFill>
                  </a:tcPr>
                </a:tc>
                <a:extLst>
                  <a:ext uri="{0D108BD9-81ED-4DB2-BD59-A6C34878D82A}">
                    <a16:rowId xmlns:a16="http://schemas.microsoft.com/office/drawing/2014/main" val="1882121348"/>
                  </a:ext>
                </a:extLst>
              </a:tr>
              <a:tr h="259846">
                <a:tc>
                  <a:txBody>
                    <a:bodyPr/>
                    <a:lstStyle/>
                    <a:p>
                      <a:pPr algn="l" fontAlgn="b"/>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ab 75</a:t>
                      </a:r>
                    </a:p>
                  </a:txBody>
                  <a:tcPr marL="72000" marR="9525" marT="9525" marB="0" anchor="ctr">
                    <a:solidFill>
                      <a:srgbClr val="FFC000"/>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Sturm</a:t>
                      </a:r>
                    </a:p>
                  </a:txBody>
                  <a:tcPr marL="72000" anchor="ctr">
                    <a:solidFill>
                      <a:schemeClr val="bg1"/>
                    </a:solidFill>
                  </a:tcPr>
                </a:tc>
                <a:tc>
                  <a:txBody>
                    <a:bodyPr/>
                    <a:lstStyle/>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Äste brechen ab</a:t>
                      </a:r>
                    </a:p>
                    <a:p>
                      <a:pPr marL="0" algn="l" defTabSz="755934" rtl="0" eaLnBrk="1" latinLnBrk="0" hangingPunct="1"/>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Dachziegel werden abgehoben </a:t>
                      </a:r>
                    </a:p>
                  </a:txBody>
                  <a:tcPr marL="72000" anchor="ctr">
                    <a:solidFill>
                      <a:schemeClr val="bg1"/>
                    </a:solidFill>
                  </a:tcPr>
                </a:tc>
                <a:extLst>
                  <a:ext uri="{0D108BD9-81ED-4DB2-BD59-A6C34878D82A}">
                    <a16:rowId xmlns:a16="http://schemas.microsoft.com/office/drawing/2014/main" val="420559994"/>
                  </a:ext>
                </a:extLst>
              </a:tr>
            </a:tbl>
          </a:graphicData>
        </a:graphic>
      </p:graphicFrame>
      <p:sp>
        <p:nvSpPr>
          <p:cNvPr id="4" name="Textfeld 3"/>
          <p:cNvSpPr txBox="1"/>
          <p:nvPr/>
        </p:nvSpPr>
        <p:spPr>
          <a:xfrm>
            <a:off x="842031" y="8784216"/>
            <a:ext cx="5867400" cy="461665"/>
          </a:xfrm>
          <a:prstGeom prst="rect">
            <a:avLst/>
          </a:prstGeom>
          <a:noFill/>
        </p:spPr>
        <p:txBody>
          <a:bodyPr wrap="square" rtlCol="0">
            <a:spAutoFit/>
          </a:bodyPr>
          <a:lstStyle/>
          <a:p>
            <a:r>
              <a:rPr lang="de-DE" sz="1200" dirty="0">
                <a:latin typeface="Arial" panose="020B0604020202020204" pitchFamily="34" charset="0"/>
                <a:ea typeface="Open Sans" panose="020B0606030504020204" pitchFamily="34" charset="0"/>
                <a:cs typeface="Arial" panose="020B0604020202020204" pitchFamily="34" charset="0"/>
              </a:rPr>
              <a:t>* Tornado = offizieller Begriff für Windhose </a:t>
            </a:r>
          </a:p>
          <a:p>
            <a:r>
              <a:rPr lang="de-DE" sz="1200" dirty="0">
                <a:latin typeface="Arial" panose="020B0604020202020204" pitchFamily="34" charset="0"/>
                <a:ea typeface="Open Sans" panose="020B0606030504020204" pitchFamily="34" charset="0"/>
                <a:cs typeface="Arial" panose="020B0604020202020204" pitchFamily="34" charset="0"/>
              </a:rPr>
              <a:t>** Der Pforzheimer Tornado am 10. Juli 1968 erreichte Stärke F 4</a:t>
            </a:r>
          </a:p>
        </p:txBody>
      </p:sp>
      <p:sp>
        <p:nvSpPr>
          <p:cNvPr id="9" name="Abgerundetes Rechteck 2">
            <a:hlinkClick r:id="rId2" action="ppaction://hlinksldjump"/>
          </p:cNvPr>
          <p:cNvSpPr/>
          <p:nvPr/>
        </p:nvSpPr>
        <p:spPr>
          <a:xfrm>
            <a:off x="865188" y="9342438"/>
            <a:ext cx="58674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Wind (Übersicht) </a:t>
            </a:r>
          </a:p>
        </p:txBody>
      </p:sp>
      <p:sp>
        <p:nvSpPr>
          <p:cNvPr id="10" name="Abgerundetes Rechteck 2">
            <a:hlinkClick r:id="rId3" action="ppaction://hlinksldjump"/>
          </p:cNvPr>
          <p:cNvSpPr/>
          <p:nvPr/>
        </p:nvSpPr>
        <p:spPr>
          <a:xfrm>
            <a:off x="865188" y="9990400"/>
            <a:ext cx="5867400" cy="576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Wetterereignisse (Übersicht) </a:t>
            </a:r>
          </a:p>
        </p:txBody>
      </p:sp>
    </p:spTree>
    <p:extLst>
      <p:ext uri="{BB962C8B-B14F-4D97-AF65-F5344CB8AC3E}">
        <p14:creationId xmlns:p14="http://schemas.microsoft.com/office/powerpoint/2010/main" val="41469813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elle 25">
            <a:extLst>
              <a:ext uri="{FF2B5EF4-FFF2-40B4-BE49-F238E27FC236}">
                <a16:creationId xmlns:a16="http://schemas.microsoft.com/office/drawing/2014/main" id="{DE515ACE-BF57-4F79-8274-6EB835246E3D}"/>
              </a:ext>
            </a:extLst>
          </p:cNvPr>
          <p:cNvGraphicFramePr>
            <a:graphicFrameLocks noGrp="1"/>
          </p:cNvGraphicFramePr>
          <p:nvPr>
            <p:extLst>
              <p:ext uri="{D42A27DB-BD31-4B8C-83A1-F6EECF244321}">
                <p14:modId xmlns:p14="http://schemas.microsoft.com/office/powerpoint/2010/main" val="109878489"/>
              </p:ext>
            </p:extLst>
          </p:nvPr>
        </p:nvGraphicFramePr>
        <p:xfrm>
          <a:off x="503238" y="1673225"/>
          <a:ext cx="6805612" cy="7209222"/>
        </p:xfrm>
        <a:graphic>
          <a:graphicData uri="http://schemas.openxmlformats.org/drawingml/2006/table">
            <a:tbl>
              <a:tblPr firstRow="1" bandRow="1">
                <a:tableStyleId>{5940675A-B579-460E-94D1-54222C63F5DA}</a:tableStyleId>
              </a:tblPr>
              <a:tblGrid>
                <a:gridCol w="1634242">
                  <a:extLst>
                    <a:ext uri="{9D8B030D-6E8A-4147-A177-3AD203B41FA5}">
                      <a16:colId xmlns:a16="http://schemas.microsoft.com/office/drawing/2014/main" val="3280107549"/>
                    </a:ext>
                  </a:extLst>
                </a:gridCol>
                <a:gridCol w="5171370">
                  <a:extLst>
                    <a:ext uri="{9D8B030D-6E8A-4147-A177-3AD203B41FA5}">
                      <a16:colId xmlns:a16="http://schemas.microsoft.com/office/drawing/2014/main" val="489223145"/>
                    </a:ext>
                  </a:extLst>
                </a:gridCol>
              </a:tblGrid>
              <a:tr h="315116">
                <a:tc>
                  <a:txBody>
                    <a:bodyPr/>
                    <a:lstStyle/>
                    <a:p>
                      <a:r>
                        <a:rPr lang="de-DE" sz="1400" b="1" i="0" dirty="0">
                          <a:latin typeface="Open Sans" panose="020B0606030504020204" pitchFamily="34" charset="0"/>
                          <a:ea typeface="Open Sans" panose="020B0606030504020204" pitchFamily="34" charset="0"/>
                          <a:cs typeface="Open Sans" panose="020B0606030504020204" pitchFamily="34" charset="0"/>
                        </a:rPr>
                        <a:t>DWD Warnstufe</a:t>
                      </a:r>
                    </a:p>
                    <a:p>
                      <a:r>
                        <a:rPr lang="de-DE" sz="1400" b="1" i="0" dirty="0">
                          <a:latin typeface="Open Sans" panose="020B0606030504020204" pitchFamily="34" charset="0"/>
                          <a:ea typeface="Open Sans" panose="020B0606030504020204" pitchFamily="34" charset="0"/>
                          <a:cs typeface="Open Sans" panose="020B0606030504020204" pitchFamily="34" charset="0"/>
                        </a:rPr>
                        <a:t>Windstärke</a:t>
                      </a:r>
                    </a:p>
                  </a:txBody>
                  <a:tcPr/>
                </a:tc>
                <a:tc>
                  <a:txBody>
                    <a:bodyPr/>
                    <a:lstStyle/>
                    <a:p>
                      <a:r>
                        <a:rPr lang="de-DE" sz="1400" b="1" i="0" dirty="0">
                          <a:latin typeface="Open Sans" panose="020B0606030504020204" pitchFamily="34" charset="0"/>
                          <a:ea typeface="Open Sans" panose="020B0606030504020204" pitchFamily="34" charset="0"/>
                          <a:cs typeface="Open Sans" panose="020B0606030504020204" pitchFamily="34" charset="0"/>
                        </a:rPr>
                        <a:t>Maßnahmen der Ortspolizeibehörde</a:t>
                      </a:r>
                    </a:p>
                  </a:txBody>
                  <a:tcPr/>
                </a:tc>
                <a:extLst>
                  <a:ext uri="{0D108BD9-81ED-4DB2-BD59-A6C34878D82A}">
                    <a16:rowId xmlns:a16="http://schemas.microsoft.com/office/drawing/2014/main" val="598242785"/>
                  </a:ext>
                </a:extLst>
              </a:tr>
              <a:tr h="756278">
                <a:tc>
                  <a:txBody>
                    <a:bodyPr/>
                    <a:lstStyle/>
                    <a:p>
                      <a:pPr marL="0" indent="0" algn="l" defTabSz="755934" rtl="0" eaLnBrk="1" latinLnBrk="0" hangingPunct="1">
                        <a:buFont typeface="Symbol" panose="05050102010706020507" pitchFamily="18" charset="2"/>
                        <a:buNone/>
                      </a:pPr>
                      <a:r>
                        <a:rPr lang="de-DE" sz="1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&lt; 140 km/h</a:t>
                      </a:r>
                    </a:p>
                  </a:txBody>
                  <a:tcPr anchor="ctr">
                    <a:solidFill>
                      <a:srgbClr val="D60093"/>
                    </a:solidFill>
                  </a:tcPr>
                </a:tc>
                <a:tc>
                  <a:txBody>
                    <a:bodyPr/>
                    <a:lstStyle/>
                    <a:p>
                      <a:pPr marL="0" indent="0">
                        <a:buFont typeface="Symbol" panose="05050102010706020507" pitchFamily="18" charset="2"/>
                        <a:buNone/>
                      </a:pPr>
                      <a:r>
                        <a:rPr lang="de-DE" sz="1400" b="0" i="0" dirty="0">
                          <a:latin typeface="Open Sans" panose="020B0606030504020204" pitchFamily="34" charset="0"/>
                          <a:ea typeface="Open Sans" panose="020B0606030504020204" pitchFamily="34" charset="0"/>
                          <a:cs typeface="Open Sans" panose="020B0606030504020204" pitchFamily="34" charset="0"/>
                        </a:rPr>
                        <a:t>Ziel: „Alle von der Straße“ </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Verwaltungsbetrieb einstellen</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Öffentliche Einrichtungen schließen</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Alle Veranstaltungen absagen</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Waldgebiete sperren</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Bewaldete Flächen sperren</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Baustellen sichern lassen </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Kräne sichern lassen </a:t>
                      </a:r>
                    </a:p>
                  </a:txBody>
                  <a:tcPr marR="0"/>
                </a:tc>
                <a:extLst>
                  <a:ext uri="{0D108BD9-81ED-4DB2-BD59-A6C34878D82A}">
                    <a16:rowId xmlns:a16="http://schemas.microsoft.com/office/drawing/2014/main" val="4074529254"/>
                  </a:ext>
                </a:extLst>
              </a:tr>
              <a:tr h="1284521">
                <a:tc>
                  <a:txBody>
                    <a:bodyPr/>
                    <a:lstStyle/>
                    <a:p>
                      <a:pPr marL="0" indent="0" algn="l" defTabSz="755934" rtl="0" eaLnBrk="1" latinLnBrk="0" hangingPunct="1">
                        <a:buFont typeface="Symbol" panose="05050102010706020507" pitchFamily="18" charset="2"/>
                        <a:buNone/>
                      </a:pPr>
                      <a:r>
                        <a:rPr lang="de-DE" sz="1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&gt; 120 km/h</a:t>
                      </a:r>
                    </a:p>
                  </a:txBody>
                  <a:tcPr anchor="ctr">
                    <a:solidFill>
                      <a:srgbClr val="FF0000"/>
                    </a:solidFill>
                  </a:tcPr>
                </a:tc>
                <a:tc>
                  <a:txBody>
                    <a:bodyPr/>
                    <a:lstStyle/>
                    <a:p>
                      <a:pPr marL="0" indent="0">
                        <a:buFont typeface="Symbol" panose="05050102010706020507" pitchFamily="18" charset="2"/>
                        <a:buNone/>
                      </a:pPr>
                      <a:r>
                        <a:rPr lang="de-DE" sz="1400" b="0" i="0" dirty="0">
                          <a:latin typeface="Open Sans" panose="020B0606030504020204" pitchFamily="34" charset="0"/>
                          <a:ea typeface="Open Sans" panose="020B0606030504020204" pitchFamily="34" charset="0"/>
                          <a:cs typeface="Open Sans" panose="020B0606030504020204" pitchFamily="34" charset="0"/>
                        </a:rPr>
                        <a:t>Ziel: „Möglichst wenig Verkehr“</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Verwaltungsbetrieb reduzieren</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Einrichtungen für Kinder schließen</a:t>
                      </a:r>
                    </a:p>
                    <a:p>
                      <a:pPr marL="285750" marR="0" lvl="0" indent="-285750" algn="l" defTabSz="755934"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2" action="ppaction://hlinksldjump"/>
                        </a:rPr>
                        <a:t>Veranstaltungen im Freien:</a:t>
                      </a:r>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1400" b="0" i="0" dirty="0">
                          <a:latin typeface="Open Sans" panose="020B0606030504020204" pitchFamily="34" charset="0"/>
                          <a:ea typeface="Open Sans" panose="020B0606030504020204" pitchFamily="34" charset="0"/>
                          <a:cs typeface="Open Sans" panose="020B0606030504020204" pitchFamily="34" charset="0"/>
                        </a:rPr>
                        <a:t>absagen</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Waldgebiete sperren </a:t>
                      </a:r>
                    </a:p>
                    <a:p>
                      <a:pPr marL="285750" indent="-285750">
                        <a:buFont typeface="Symbol" panose="05050102010706020507" pitchFamily="18" charset="2"/>
                        <a:buChar char="-"/>
                      </a:pPr>
                      <a:r>
                        <a:rPr lang="de-DE" sz="1400" b="0" i="0" dirty="0">
                          <a:latin typeface="Open Sans" panose="020B0606030504020204" pitchFamily="34" charset="0"/>
                          <a:ea typeface="Open Sans" panose="020B0606030504020204" pitchFamily="34" charset="0"/>
                          <a:cs typeface="Open Sans" panose="020B0606030504020204" pitchFamily="34" charset="0"/>
                        </a:rPr>
                        <a:t>Bewaldete Flächen sperren </a:t>
                      </a:r>
                    </a:p>
                  </a:txBody>
                  <a:tcPr marR="0"/>
                </a:tc>
                <a:extLst>
                  <a:ext uri="{0D108BD9-81ED-4DB2-BD59-A6C34878D82A}">
                    <a16:rowId xmlns:a16="http://schemas.microsoft.com/office/drawing/2014/main" val="50097124"/>
                  </a:ext>
                </a:extLst>
              </a:tr>
              <a:tr h="877832">
                <a:tc>
                  <a:txBody>
                    <a:bodyPr/>
                    <a:lstStyle/>
                    <a:p>
                      <a:pPr marL="0" indent="0" algn="l" defTabSz="755934" rtl="0" eaLnBrk="1" latinLnBrk="0" hangingPunct="1">
                        <a:buFont typeface="Symbol" panose="05050102010706020507" pitchFamily="18" charset="2"/>
                        <a:buNone/>
                      </a:pPr>
                      <a:r>
                        <a:rPr lang="de-DE" sz="1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&gt; 105 km/h</a:t>
                      </a:r>
                    </a:p>
                  </a:txBody>
                  <a:tcPr anchor="ctr">
                    <a:solidFill>
                      <a:srgbClr val="FF0000"/>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2" action="ppaction://hlinksldjump"/>
                        </a:rPr>
                        <a:t>Veranstaltungen im Freien:</a:t>
                      </a:r>
                      <a:endPar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defTabSz="755934" rtl="0" eaLnBrk="1" latinLnBrk="0" hangingPunct="1">
                        <a:buFont typeface="Symbol" panose="05050102010706020507" pitchFamily="18" charset="2"/>
                        <a:buChar char="-"/>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absagen, abbrechen </a:t>
                      </a:r>
                    </a:p>
                    <a:p>
                      <a:pPr marL="285750" indent="-285750" algn="l" defTabSz="755934" rtl="0" eaLnBrk="1" latinLnBrk="0" hangingPunct="1">
                        <a:buFont typeface="Symbol" panose="05050102010706020507" pitchFamily="18" charset="2"/>
                        <a:buChar char="-"/>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oder Bauten ausreichend sichern lassen. </a:t>
                      </a:r>
                    </a:p>
                    <a:p>
                      <a:pPr algn="l" defTabSz="755934" rtl="0" eaLnBrk="1" latinLnBrk="0" hangingPunct="1">
                        <a:buFont typeface="Symbol" panose="05050102010706020507" pitchFamily="18" charset="2"/>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siehe auch: Veranstaltungssicherheit</a:t>
                      </a:r>
                    </a:p>
                  </a:txBody>
                  <a:tcPr/>
                </a:tc>
                <a:extLst>
                  <a:ext uri="{0D108BD9-81ED-4DB2-BD59-A6C34878D82A}">
                    <a16:rowId xmlns:a16="http://schemas.microsoft.com/office/drawing/2014/main" val="3927396139"/>
                  </a:ext>
                </a:extLst>
              </a:tr>
              <a:tr h="1418022">
                <a:tc>
                  <a:txBody>
                    <a:bodyPr/>
                    <a:lstStyle/>
                    <a:p>
                      <a:pPr marL="0" indent="0" algn="l" defTabSz="755934" rtl="0" eaLnBrk="1" latinLnBrk="0" hangingPunct="1">
                        <a:buFont typeface="Symbol" panose="05050102010706020507" pitchFamily="18" charset="2"/>
                        <a:buNone/>
                      </a:pPr>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&gt; 80 km/h </a:t>
                      </a:r>
                    </a:p>
                    <a:p>
                      <a:pPr marL="0" indent="0">
                        <a:buFont typeface="Symbol" panose="05050102010706020507" pitchFamily="18" charset="2"/>
                        <a:buNone/>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FFC000"/>
                    </a:solidFill>
                  </a:tcPr>
                </a:tc>
                <a:tc>
                  <a:txBody>
                    <a:bodyPr/>
                    <a:lstStyle/>
                    <a:p>
                      <a:pPr marL="0" indent="0">
                        <a:buFont typeface="Symbol" panose="05050102010706020507" pitchFamily="18" charset="2"/>
                        <a:buNone/>
                      </a:pPr>
                      <a:r>
                        <a:rPr lang="de-DE" sz="1400" b="1" i="0" dirty="0">
                          <a:latin typeface="Open Sans" panose="020B0606030504020204" pitchFamily="34" charset="0"/>
                          <a:ea typeface="Open Sans" panose="020B0606030504020204" pitchFamily="34" charset="0"/>
                          <a:cs typeface="Open Sans" panose="020B0606030504020204" pitchFamily="34" charset="0"/>
                        </a:rPr>
                        <a:t>im Wald: </a:t>
                      </a:r>
                    </a:p>
                    <a:p>
                      <a:pPr marL="0" marR="0" lvl="0" indent="0" algn="l" defTabSz="755934" rtl="0" eaLnBrk="1" fontAlgn="auto" latinLnBrk="0" hangingPunct="1">
                        <a:lnSpc>
                          <a:spcPct val="100000"/>
                        </a:lnSpc>
                        <a:spcBef>
                          <a:spcPts val="0"/>
                        </a:spcBef>
                        <a:spcAft>
                          <a:spcPts val="0"/>
                        </a:spcAft>
                        <a:buClrTx/>
                        <a:buSzTx/>
                        <a:buFontTx/>
                        <a:buNone/>
                        <a:tabLst/>
                        <a:defRPr/>
                      </a:pPr>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2" action="ppaction://hlinksldjump"/>
                        </a:rPr>
                        <a:t>Veranstaltungen im Freien:</a:t>
                      </a:r>
                      <a:endPar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defTabSz="755934" rtl="0" eaLnBrk="1" latinLnBrk="0" hangingPunct="1">
                        <a:buFont typeface="Symbol" panose="05050102010706020507" pitchFamily="18" charset="2"/>
                        <a:buChar char="-"/>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absagen, abbrechen </a:t>
                      </a:r>
                    </a:p>
                    <a:p>
                      <a:pPr marL="285750" indent="-285750" algn="l" defTabSz="755934" rtl="0" eaLnBrk="1" latinLnBrk="0" hangingPunct="1">
                        <a:buFont typeface="Symbol" panose="05050102010706020507" pitchFamily="18" charset="2"/>
                        <a:buChar char="-"/>
                      </a:pPr>
                      <a:r>
                        <a:rPr lang="de-DE"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oder Bauten ausreichend sichern lassen. </a:t>
                      </a:r>
                    </a:p>
                    <a:p>
                      <a:pPr marL="0" indent="0">
                        <a:buFont typeface="Symbol" panose="05050102010706020507" pitchFamily="18" charset="2"/>
                        <a:buNone/>
                      </a:pPr>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marR="0"/>
                </a:tc>
                <a:extLst>
                  <a:ext uri="{0D108BD9-81ED-4DB2-BD59-A6C34878D82A}">
                    <a16:rowId xmlns:a16="http://schemas.microsoft.com/office/drawing/2014/main" val="3158973441"/>
                  </a:ext>
                </a:extLst>
              </a:tr>
              <a:tr h="839031">
                <a:tc>
                  <a:txBody>
                    <a:bodyPr/>
                    <a:lstStyle/>
                    <a:p>
                      <a:r>
                        <a:rPr lang="de-DE" sz="1400" b="1" i="0" dirty="0">
                          <a:latin typeface="Open Sans" panose="020B0606030504020204" pitchFamily="34" charset="0"/>
                          <a:ea typeface="Open Sans" panose="020B0606030504020204" pitchFamily="34" charset="0"/>
                          <a:cs typeface="Open Sans" panose="020B0606030504020204" pitchFamily="34" charset="0"/>
                        </a:rPr>
                        <a:t>&gt; 65 km/h </a:t>
                      </a:r>
                    </a:p>
                  </a:txBody>
                  <a:tcP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2" action="ppaction://hlinksldjump"/>
                        </a:rPr>
                        <a:t>Veranstaltungen im Freien:</a:t>
                      </a:r>
                      <a:endParaRPr lang="de-DE" sz="14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de-DE" sz="1400" b="0" i="0" dirty="0">
                          <a:latin typeface="Open Sans" panose="020B0606030504020204" pitchFamily="34" charset="0"/>
                          <a:ea typeface="Open Sans" panose="020B0606030504020204" pitchFamily="34" charset="0"/>
                          <a:cs typeface="Open Sans" panose="020B0606030504020204" pitchFamily="34" charset="0"/>
                        </a:rPr>
                        <a:t>Keine Maßnahmen der Ortspolizeibehörde </a:t>
                      </a:r>
                    </a:p>
                    <a:p>
                      <a:r>
                        <a:rPr lang="de-DE" sz="1400" b="0" i="0" dirty="0">
                          <a:latin typeface="Open Sans" panose="020B0606030504020204" pitchFamily="34" charset="0"/>
                          <a:ea typeface="Open Sans" panose="020B0606030504020204" pitchFamily="34" charset="0"/>
                          <a:cs typeface="Open Sans" panose="020B0606030504020204" pitchFamily="34" charset="0"/>
                        </a:rPr>
                        <a:t>Jedoch ggf. Maßnahmen von Veranstaltern. </a:t>
                      </a:r>
                    </a:p>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p>
                      <a:endParaRPr lang="de-DE" sz="1400" b="0" i="0" dirty="0">
                        <a:latin typeface="Open Sans" panose="020B0606030504020204" pitchFamily="34" charset="0"/>
                        <a:ea typeface="Open Sans" panose="020B0606030504020204" pitchFamily="34" charset="0"/>
                        <a:cs typeface="Open Sans" panose="020B0606030504020204" pitchFamily="34" charset="0"/>
                      </a:endParaRPr>
                    </a:p>
                  </a:txBody>
                  <a:tcPr marR="0"/>
                </a:tc>
                <a:extLst>
                  <a:ext uri="{0D108BD9-81ED-4DB2-BD59-A6C34878D82A}">
                    <a16:rowId xmlns:a16="http://schemas.microsoft.com/office/drawing/2014/main" val="2115097900"/>
                  </a:ext>
                </a:extLst>
              </a:tr>
            </a:tbl>
          </a:graphicData>
        </a:graphic>
      </p:graphicFrame>
      <p:sp>
        <p:nvSpPr>
          <p:cNvPr id="2" name="Titel 1"/>
          <p:cNvSpPr>
            <a:spLocks noGrp="1"/>
          </p:cNvSpPr>
          <p:nvPr>
            <p:ph type="title"/>
          </p:nvPr>
        </p:nvSpPr>
        <p:spPr/>
        <p:txBody>
          <a:bodyPr/>
          <a:lstStyle/>
          <a:p>
            <a:r>
              <a:rPr lang="de-DE" dirty="0"/>
              <a:t>Sturm: Schutzmaßnahmen</a:t>
            </a:r>
          </a:p>
        </p:txBody>
      </p:sp>
      <p:sp>
        <p:nvSpPr>
          <p:cNvPr id="3" name="Textplatzhalter 2"/>
          <p:cNvSpPr>
            <a:spLocks noGrp="1"/>
          </p:cNvSpPr>
          <p:nvPr>
            <p:ph type="body" sz="quarter" idx="10"/>
          </p:nvPr>
        </p:nvSpPr>
        <p:spPr/>
        <p:txBody>
          <a:bodyPr/>
          <a:lstStyle/>
          <a:p>
            <a:r>
              <a:rPr lang="de-DE" dirty="0"/>
              <a:t>der Ortspolizeibehörde</a:t>
            </a:r>
          </a:p>
        </p:txBody>
      </p:sp>
      <p:sp>
        <p:nvSpPr>
          <p:cNvPr id="5" name="Abgerundetes Rechteck 2">
            <a:hlinkClick r:id="rId3" action="ppaction://hlinksldjump"/>
            <a:extLst>
              <a:ext uri="{FF2B5EF4-FFF2-40B4-BE49-F238E27FC236}">
                <a16:creationId xmlns:a16="http://schemas.microsoft.com/office/drawing/2014/main" id="{9EE43852-D9B0-4B24-970F-AF87D93A0021}"/>
              </a:ext>
            </a:extLst>
          </p:cNvPr>
          <p:cNvSpPr/>
          <p:nvPr/>
        </p:nvSpPr>
        <p:spPr>
          <a:xfrm>
            <a:off x="503238" y="9723272"/>
            <a:ext cx="6229350" cy="360000"/>
          </a:xfrm>
          <a:prstGeom prst="roundRect">
            <a:avLst/>
          </a:prstGeom>
          <a:solidFill>
            <a:srgbClr val="FF9933"/>
          </a:solidFill>
          <a:ln w="12700">
            <a:solidFill>
              <a:schemeClr val="tx1"/>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Bei Hagelwarnung</a:t>
            </a:r>
          </a:p>
        </p:txBody>
      </p:sp>
    </p:spTree>
    <p:extLst>
      <p:ext uri="{BB962C8B-B14F-4D97-AF65-F5344CB8AC3E}">
        <p14:creationId xmlns:p14="http://schemas.microsoft.com/office/powerpoint/2010/main" val="31044950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033DE5F-9163-479C-82BF-965EE3EE42D1}"/>
              </a:ext>
            </a:extLst>
          </p:cNvPr>
          <p:cNvSpPr>
            <a:spLocks noGrp="1"/>
          </p:cNvSpPr>
          <p:nvPr>
            <p:ph type="title"/>
          </p:nvPr>
        </p:nvSpPr>
        <p:spPr/>
        <p:txBody>
          <a:bodyPr/>
          <a:lstStyle/>
          <a:p>
            <a:r>
              <a:rPr lang="de-DE" dirty="0"/>
              <a:t>Sturm</a:t>
            </a:r>
          </a:p>
        </p:txBody>
      </p:sp>
      <p:sp>
        <p:nvSpPr>
          <p:cNvPr id="5" name="Textplatzhalter 4">
            <a:extLst>
              <a:ext uri="{FF2B5EF4-FFF2-40B4-BE49-F238E27FC236}">
                <a16:creationId xmlns:a16="http://schemas.microsoft.com/office/drawing/2014/main" id="{8F5584E5-E697-4C65-BCEF-1057C6D44AB6}"/>
              </a:ext>
            </a:extLst>
          </p:cNvPr>
          <p:cNvSpPr>
            <a:spLocks noGrp="1"/>
          </p:cNvSpPr>
          <p:nvPr>
            <p:ph type="body" sz="quarter" idx="10"/>
          </p:nvPr>
        </p:nvSpPr>
        <p:spPr/>
        <p:txBody>
          <a:bodyPr/>
          <a:lstStyle/>
          <a:p>
            <a:r>
              <a:rPr lang="de-DE" dirty="0"/>
              <a:t>Sofort- und Erstmaßnahmen der Verwaltung </a:t>
            </a:r>
          </a:p>
        </p:txBody>
      </p:sp>
      <p:sp>
        <p:nvSpPr>
          <p:cNvPr id="7" name="Textplatzhalter 5">
            <a:extLst>
              <a:ext uri="{FF2B5EF4-FFF2-40B4-BE49-F238E27FC236}">
                <a16:creationId xmlns:a16="http://schemas.microsoft.com/office/drawing/2014/main" id="{D3D0A9FE-8168-44F8-84D5-60AC66813CD6}"/>
              </a:ext>
            </a:extLst>
          </p:cNvPr>
          <p:cNvSpPr>
            <a:spLocks noGrp="1"/>
          </p:cNvSpPr>
          <p:nvPr>
            <p:ph type="body" sz="quarter" idx="11"/>
          </p:nvPr>
        </p:nvSpPr>
        <p:spPr/>
        <p:txBody>
          <a:bodyPr/>
          <a:lstStyle/>
          <a:p>
            <a:pPr lvl="2"/>
            <a:r>
              <a:rPr lang="de-DE" dirty="0"/>
              <a:t>Selbstschutz bei arbeiten im Freien: Abstand zu Gebäuden halten wegen loser Dachziegel etc. </a:t>
            </a:r>
          </a:p>
          <a:p>
            <a:pPr lvl="1"/>
            <a:endParaRPr lang="de-DE" dirty="0"/>
          </a:p>
          <a:p>
            <a:pPr lvl="2"/>
            <a:r>
              <a:rPr lang="de-DE" dirty="0"/>
              <a:t>Öffentliche Sicherheit sicherstellen</a:t>
            </a:r>
          </a:p>
          <a:p>
            <a:pPr lvl="3"/>
            <a:r>
              <a:rPr lang="de-DE" dirty="0"/>
              <a:t>Unterstützung Feuerwehr </a:t>
            </a:r>
          </a:p>
          <a:p>
            <a:pPr lvl="3"/>
            <a:r>
              <a:rPr lang="de-DE" dirty="0"/>
              <a:t>Information Bevölkerung über Entwicklung + Verhalten</a:t>
            </a:r>
          </a:p>
          <a:p>
            <a:pPr lvl="3"/>
            <a:r>
              <a:rPr lang="de-DE" dirty="0"/>
              <a:t>Definieren, welche Rettungswege (=Straßen) Priorität freigeräumt werden müssen. </a:t>
            </a:r>
          </a:p>
          <a:p>
            <a:pPr lvl="2"/>
            <a:r>
              <a:rPr lang="de-DE" dirty="0"/>
              <a:t>Schadenbewältigung </a:t>
            </a:r>
          </a:p>
          <a:p>
            <a:pPr lvl="3"/>
            <a:r>
              <a:rPr lang="de-DE" dirty="0"/>
              <a:t>Bevölkerung unterstützen</a:t>
            </a:r>
          </a:p>
          <a:p>
            <a:pPr lvl="4"/>
            <a:r>
              <a:rPr lang="de-DE" dirty="0"/>
              <a:t>Evtl. Einsatz von Feuerwehr-Drehleitern zur Unterstützung von Handwerkern beim Notabdichten von Dächern (bei öffentlichem Notstand als Einsatz ohne Kostenersatz)</a:t>
            </a:r>
          </a:p>
          <a:p>
            <a:pPr lvl="4"/>
            <a:r>
              <a:rPr lang="de-DE" dirty="0"/>
              <a:t>Bereitstellen von Schuttmulden etc. </a:t>
            </a:r>
          </a:p>
          <a:p>
            <a:pPr lvl="4"/>
            <a:r>
              <a:rPr lang="de-DE" dirty="0"/>
              <a:t>Handwerker- und Materialbörse organisieren </a:t>
            </a:r>
          </a:p>
          <a:p>
            <a:pPr lvl="4"/>
            <a:r>
              <a:rPr lang="de-DE" dirty="0"/>
              <a:t>Wucherpreise durch Handwerker vermeiden </a:t>
            </a:r>
          </a:p>
          <a:p>
            <a:pPr lvl="3"/>
            <a:r>
              <a:rPr lang="de-DE" dirty="0"/>
              <a:t>Öfftl. Einrichtungen einschl. Vw schließen / einschränken?  </a:t>
            </a:r>
          </a:p>
          <a:p>
            <a:pPr lvl="3"/>
            <a:r>
              <a:rPr lang="de-DE" dirty="0"/>
              <a:t>Informieren über</a:t>
            </a:r>
          </a:p>
          <a:p>
            <a:pPr lvl="4"/>
            <a:r>
              <a:rPr lang="de-DE" dirty="0"/>
              <a:t>Maßnahmen der Stadt </a:t>
            </a:r>
          </a:p>
          <a:p>
            <a:pPr lvl="4"/>
            <a:r>
              <a:rPr lang="de-DE" dirty="0"/>
              <a:t>Hinweise zur Schadenbewältigung </a:t>
            </a:r>
          </a:p>
          <a:p>
            <a:pPr lvl="4"/>
            <a:r>
              <a:rPr lang="de-DE" dirty="0"/>
              <a:t>finanzielle Hilfen z. B. des Landes </a:t>
            </a:r>
          </a:p>
          <a:p>
            <a:endParaRPr lang="de-DE" dirty="0"/>
          </a:p>
        </p:txBody>
      </p:sp>
    </p:spTree>
    <p:extLst>
      <p:ext uri="{BB962C8B-B14F-4D97-AF65-F5344CB8AC3E}">
        <p14:creationId xmlns:p14="http://schemas.microsoft.com/office/powerpoint/2010/main" val="22178106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Hagelschlag</a:t>
            </a:r>
          </a:p>
        </p:txBody>
      </p:sp>
      <p:sp>
        <p:nvSpPr>
          <p:cNvPr id="3" name="Textplatzhalter 2"/>
          <p:cNvSpPr>
            <a:spLocks noGrp="1"/>
          </p:cNvSpPr>
          <p:nvPr>
            <p:ph type="body" sz="quarter" idx="10"/>
          </p:nvPr>
        </p:nvSpPr>
        <p:spPr/>
        <p:txBody>
          <a:bodyPr/>
          <a:lstStyle/>
          <a:p>
            <a:r>
              <a:rPr lang="de-DE" dirty="0"/>
              <a:t>Führungsmaßnahmen</a:t>
            </a:r>
          </a:p>
        </p:txBody>
      </p:sp>
      <p:sp>
        <p:nvSpPr>
          <p:cNvPr id="41" name="Flussdiagramm: Grenzstelle 40">
            <a:extLst>
              <a:ext uri="{FF2B5EF4-FFF2-40B4-BE49-F238E27FC236}">
                <a16:creationId xmlns:a16="http://schemas.microsoft.com/office/drawing/2014/main" id="{84892D05-4D27-40A3-9F72-8319B547CE71}"/>
              </a:ext>
            </a:extLst>
          </p:cNvPr>
          <p:cNvSpPr/>
          <p:nvPr/>
        </p:nvSpPr>
        <p:spPr>
          <a:xfrm>
            <a:off x="2323603" y="1673225"/>
            <a:ext cx="2553694" cy="661176"/>
          </a:xfrm>
          <a:prstGeom prst="flowChartTerminator">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Hagelschlag</a:t>
            </a:r>
          </a:p>
        </p:txBody>
      </p:sp>
      <p:cxnSp>
        <p:nvCxnSpPr>
          <p:cNvPr id="29" name="Verbinder: gewinkelt 28">
            <a:extLst>
              <a:ext uri="{FF2B5EF4-FFF2-40B4-BE49-F238E27FC236}">
                <a16:creationId xmlns:a16="http://schemas.microsoft.com/office/drawing/2014/main" id="{FB77B38D-A231-4E9C-A3E8-6AC1BE70454F}"/>
              </a:ext>
            </a:extLst>
          </p:cNvPr>
          <p:cNvCxnSpPr>
            <a:cxnSpLocks/>
            <a:stCxn id="71" idx="0"/>
            <a:endCxn id="69" idx="1"/>
          </p:cNvCxnSpPr>
          <p:nvPr/>
        </p:nvCxnSpPr>
        <p:spPr>
          <a:xfrm rot="5400000" flipH="1" flipV="1">
            <a:off x="3075407" y="4612021"/>
            <a:ext cx="806760" cy="1434983"/>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30" name="Textfeld 29">
            <a:extLst>
              <a:ext uri="{FF2B5EF4-FFF2-40B4-BE49-F238E27FC236}">
                <a16:creationId xmlns:a16="http://schemas.microsoft.com/office/drawing/2014/main" id="{0A56FA84-5DF8-4466-95C2-07D2CEF302BC}"/>
              </a:ext>
            </a:extLst>
          </p:cNvPr>
          <p:cNvSpPr txBox="1"/>
          <p:nvPr/>
        </p:nvSpPr>
        <p:spPr>
          <a:xfrm>
            <a:off x="2051267" y="2787767"/>
            <a:ext cx="1440000" cy="360000"/>
          </a:xfrm>
          <a:prstGeom prst="rect">
            <a:avLst/>
          </a:prstGeom>
          <a:solidFill>
            <a:schemeClr val="bg1">
              <a:lumMod val="95000"/>
            </a:schemeClr>
          </a:solidFill>
          <a:ln w="12700">
            <a:noFill/>
          </a:ln>
        </p:spPr>
        <p:txBody>
          <a:bodyPr wrap="square" lIns="0" tIns="0" rIns="0" bIns="0" rtlCol="0" anchor="ctr">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lgn="ctr">
              <a:buNone/>
            </a:pPr>
            <a:r>
              <a:rPr lang="de-DE" dirty="0">
                <a:latin typeface="Arial" panose="020B0604020202020204" pitchFamily="34" charset="0"/>
                <a:cs typeface="Arial" panose="020B0604020202020204" pitchFamily="34" charset="0"/>
              </a:rPr>
              <a:t>geringes </a:t>
            </a:r>
          </a:p>
          <a:p>
            <a:pPr marL="0" indent="0" algn="ctr">
              <a:buNone/>
            </a:pPr>
            <a:r>
              <a:rPr lang="de-DE" dirty="0">
                <a:latin typeface="Arial" panose="020B0604020202020204" pitchFamily="34" charset="0"/>
                <a:cs typeface="Arial" panose="020B0604020202020204" pitchFamily="34" charset="0"/>
              </a:rPr>
              <a:t>Ausmaß</a:t>
            </a:r>
          </a:p>
        </p:txBody>
      </p:sp>
      <p:sp>
        <p:nvSpPr>
          <p:cNvPr id="31" name="Flussdiagramm: Verzweigung 30">
            <a:extLst>
              <a:ext uri="{FF2B5EF4-FFF2-40B4-BE49-F238E27FC236}">
                <a16:creationId xmlns:a16="http://schemas.microsoft.com/office/drawing/2014/main" id="{7A2DD626-3D6A-48DE-8529-942FCCC896F1}"/>
              </a:ext>
            </a:extLst>
          </p:cNvPr>
          <p:cNvSpPr/>
          <p:nvPr/>
        </p:nvSpPr>
        <p:spPr>
          <a:xfrm>
            <a:off x="3312450" y="2426207"/>
            <a:ext cx="576000" cy="3240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a:t>
            </a:r>
          </a:p>
        </p:txBody>
      </p:sp>
      <p:sp>
        <p:nvSpPr>
          <p:cNvPr id="33" name="Abgerundetes Rechteck 2">
            <a:hlinkClick r:id="rId2" action="ppaction://hlinksldjump"/>
            <a:extLst>
              <a:ext uri="{FF2B5EF4-FFF2-40B4-BE49-F238E27FC236}">
                <a16:creationId xmlns:a16="http://schemas.microsoft.com/office/drawing/2014/main" id="{8D6EBBB0-25C7-48A3-8ACF-E603AF01C267}"/>
              </a:ext>
            </a:extLst>
          </p:cNvPr>
          <p:cNvSpPr/>
          <p:nvPr/>
        </p:nvSpPr>
        <p:spPr>
          <a:xfrm>
            <a:off x="3764279" y="8383325"/>
            <a:ext cx="1440000" cy="3047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KoKo</a:t>
            </a:r>
            <a:endPar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34" name="Abgerundetes Rechteck 2">
            <a:hlinkClick r:id="rId3" action="ppaction://hlinksldjump"/>
            <a:extLst>
              <a:ext uri="{FF2B5EF4-FFF2-40B4-BE49-F238E27FC236}">
                <a16:creationId xmlns:a16="http://schemas.microsoft.com/office/drawing/2014/main" id="{2552488B-2C1A-45CF-B25B-63441C010AF4}"/>
              </a:ext>
            </a:extLst>
          </p:cNvPr>
          <p:cNvSpPr/>
          <p:nvPr/>
        </p:nvSpPr>
        <p:spPr>
          <a:xfrm>
            <a:off x="3764279" y="9659468"/>
            <a:ext cx="1440000" cy="3047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Vw-Stab</a:t>
            </a:r>
            <a:endPar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cxnSp>
        <p:nvCxnSpPr>
          <p:cNvPr id="35" name="Gerade Verbindung mit Pfeil 34">
            <a:extLst>
              <a:ext uri="{FF2B5EF4-FFF2-40B4-BE49-F238E27FC236}">
                <a16:creationId xmlns:a16="http://schemas.microsoft.com/office/drawing/2014/main" id="{E659F45F-482C-4464-9524-EC9EDC23BCC2}"/>
              </a:ext>
            </a:extLst>
          </p:cNvPr>
          <p:cNvCxnSpPr>
            <a:cxnSpLocks/>
            <a:stCxn id="33" idx="0"/>
            <a:endCxn id="53" idx="2"/>
          </p:cNvCxnSpPr>
          <p:nvPr/>
        </p:nvCxnSpPr>
        <p:spPr>
          <a:xfrm flipV="1">
            <a:off x="4484279" y="7295936"/>
            <a:ext cx="0" cy="1087389"/>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cxnSp>
        <p:nvCxnSpPr>
          <p:cNvPr id="36" name="Gerade Verbindung mit Pfeil 35">
            <a:extLst>
              <a:ext uri="{FF2B5EF4-FFF2-40B4-BE49-F238E27FC236}">
                <a16:creationId xmlns:a16="http://schemas.microsoft.com/office/drawing/2014/main" id="{427F8D82-11EB-40CB-880E-C96EEEDFFE20}"/>
              </a:ext>
            </a:extLst>
          </p:cNvPr>
          <p:cNvCxnSpPr>
            <a:cxnSpLocks/>
            <a:stCxn id="50" idx="0"/>
            <a:endCxn id="30" idx="2"/>
          </p:cNvCxnSpPr>
          <p:nvPr/>
        </p:nvCxnSpPr>
        <p:spPr>
          <a:xfrm flipV="1">
            <a:off x="2771267" y="3147767"/>
            <a:ext cx="0" cy="174636"/>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cxnSp>
        <p:nvCxnSpPr>
          <p:cNvPr id="37" name="Verbinder: gewinkelt 36">
            <a:extLst>
              <a:ext uri="{FF2B5EF4-FFF2-40B4-BE49-F238E27FC236}">
                <a16:creationId xmlns:a16="http://schemas.microsoft.com/office/drawing/2014/main" id="{03B1C635-54C6-4207-9693-0A3BBAE92F9F}"/>
              </a:ext>
            </a:extLst>
          </p:cNvPr>
          <p:cNvCxnSpPr>
            <a:cxnSpLocks/>
            <a:stCxn id="30" idx="0"/>
            <a:endCxn id="31" idx="1"/>
          </p:cNvCxnSpPr>
          <p:nvPr/>
        </p:nvCxnSpPr>
        <p:spPr>
          <a:xfrm rot="5400000" flipH="1" flipV="1">
            <a:off x="2942078" y="2417396"/>
            <a:ext cx="199560" cy="541183"/>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cxnSp>
        <p:nvCxnSpPr>
          <p:cNvPr id="39" name="Gerade Verbindung mit Pfeil 38">
            <a:extLst>
              <a:ext uri="{FF2B5EF4-FFF2-40B4-BE49-F238E27FC236}">
                <a16:creationId xmlns:a16="http://schemas.microsoft.com/office/drawing/2014/main" id="{30DC30FE-C328-4473-8465-436C1C530365}"/>
              </a:ext>
            </a:extLst>
          </p:cNvPr>
          <p:cNvCxnSpPr>
            <a:cxnSpLocks/>
            <a:stCxn id="31" idx="0"/>
            <a:endCxn id="41" idx="2"/>
          </p:cNvCxnSpPr>
          <p:nvPr/>
        </p:nvCxnSpPr>
        <p:spPr>
          <a:xfrm flipV="1">
            <a:off x="3600450" y="2334401"/>
            <a:ext cx="0" cy="91806"/>
          </a:xfrm>
          <a:prstGeom prst="straightConnector1">
            <a:avLst/>
          </a:prstGeom>
          <a:ln w="19050">
            <a:solidFill>
              <a:schemeClr val="tx1"/>
            </a:solidFill>
            <a:headEnd type="none"/>
            <a:tailEnd type="none"/>
          </a:ln>
        </p:spPr>
        <p:style>
          <a:lnRef idx="2">
            <a:schemeClr val="dk1"/>
          </a:lnRef>
          <a:fillRef idx="0">
            <a:schemeClr val="dk1"/>
          </a:fillRef>
          <a:effectRef idx="1">
            <a:schemeClr val="dk1"/>
          </a:effectRef>
          <a:fontRef idx="minor">
            <a:schemeClr val="tx1"/>
          </a:fontRef>
        </p:style>
      </p:cxnSp>
      <p:cxnSp>
        <p:nvCxnSpPr>
          <p:cNvPr id="40" name="Verbinder: gewinkelt 39">
            <a:extLst>
              <a:ext uri="{FF2B5EF4-FFF2-40B4-BE49-F238E27FC236}">
                <a16:creationId xmlns:a16="http://schemas.microsoft.com/office/drawing/2014/main" id="{9E0AD804-41B5-457D-A5AD-4ED0E29A0158}"/>
              </a:ext>
            </a:extLst>
          </p:cNvPr>
          <p:cNvCxnSpPr>
            <a:cxnSpLocks/>
            <a:stCxn id="63" idx="0"/>
            <a:endCxn id="31" idx="3"/>
          </p:cNvCxnSpPr>
          <p:nvPr/>
        </p:nvCxnSpPr>
        <p:spPr>
          <a:xfrm rot="16200000" flipV="1">
            <a:off x="4083089" y="2393569"/>
            <a:ext cx="206553" cy="595829"/>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42" name="Abgerundetes Rechteck 2">
            <a:hlinkClick r:id="rId4" action="ppaction://hlinksldjump"/>
            <a:extLst>
              <a:ext uri="{FF2B5EF4-FFF2-40B4-BE49-F238E27FC236}">
                <a16:creationId xmlns:a16="http://schemas.microsoft.com/office/drawing/2014/main" id="{61C0EC78-1C99-4E10-845B-E5524EBCCA32}"/>
              </a:ext>
            </a:extLst>
          </p:cNvPr>
          <p:cNvSpPr/>
          <p:nvPr/>
        </p:nvSpPr>
        <p:spPr>
          <a:xfrm>
            <a:off x="3764279" y="3691368"/>
            <a:ext cx="1440000" cy="432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Feuerwehr</a:t>
            </a:r>
          </a:p>
          <a:p>
            <a:pPr algn="ctr"/>
            <a:r>
              <a:rPr lang="de-DE" sz="1100" dirty="0">
                <a:solidFill>
                  <a:schemeClr val="tx1"/>
                </a:solidFill>
                <a:latin typeface="Arial" panose="020B0604020202020204" pitchFamily="34" charset="0"/>
                <a:ea typeface="Open Sans" panose="020B0606030504020204" pitchFamily="34" charset="0"/>
                <a:cs typeface="Arial" panose="020B0604020202020204" pitchFamily="34" charset="0"/>
              </a:rPr>
              <a:t>Führungsgruppe</a:t>
            </a:r>
          </a:p>
        </p:txBody>
      </p:sp>
      <p:cxnSp>
        <p:nvCxnSpPr>
          <p:cNvPr id="43" name="Gerade Verbindung mit Pfeil 42">
            <a:extLst>
              <a:ext uri="{FF2B5EF4-FFF2-40B4-BE49-F238E27FC236}">
                <a16:creationId xmlns:a16="http://schemas.microsoft.com/office/drawing/2014/main" id="{51447BC0-DE92-47F4-8987-52AD410E8345}"/>
              </a:ext>
            </a:extLst>
          </p:cNvPr>
          <p:cNvCxnSpPr>
            <a:cxnSpLocks/>
            <a:stCxn id="42" idx="0"/>
            <a:endCxn id="63" idx="2"/>
          </p:cNvCxnSpPr>
          <p:nvPr/>
        </p:nvCxnSpPr>
        <p:spPr>
          <a:xfrm flipV="1">
            <a:off x="4484279" y="3516513"/>
            <a:ext cx="0" cy="174855"/>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49" name="Textfeld 48">
            <a:extLst>
              <a:ext uri="{FF2B5EF4-FFF2-40B4-BE49-F238E27FC236}">
                <a16:creationId xmlns:a16="http://schemas.microsoft.com/office/drawing/2014/main" id="{BE302FA1-78F8-4142-BDAF-0C823F1BB3F3}"/>
              </a:ext>
            </a:extLst>
          </p:cNvPr>
          <p:cNvSpPr txBox="1"/>
          <p:nvPr/>
        </p:nvSpPr>
        <p:spPr>
          <a:xfrm>
            <a:off x="3764279" y="4305435"/>
            <a:ext cx="1440000" cy="365012"/>
          </a:xfrm>
          <a:prstGeom prst="rect">
            <a:avLst/>
          </a:prstGeom>
          <a:solidFill>
            <a:schemeClr val="bg1"/>
          </a:solidFill>
          <a:ln w="12700">
            <a:solidFill>
              <a:srgbClr val="FF0000"/>
            </a:solid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r>
              <a:rPr lang="de-DE" dirty="0">
                <a:latin typeface="Arial" panose="020B0604020202020204" pitchFamily="34" charset="0"/>
                <a:cs typeface="Arial" panose="020B0604020202020204" pitchFamily="34" charset="0"/>
              </a:rPr>
              <a:t>Erkunden </a:t>
            </a:r>
          </a:p>
          <a:p>
            <a:r>
              <a:rPr lang="de-DE" dirty="0">
                <a:latin typeface="Arial" panose="020B0604020202020204" pitchFamily="34" charset="0"/>
                <a:cs typeface="Arial" panose="020B0604020202020204" pitchFamily="34" charset="0"/>
              </a:rPr>
              <a:t>Info an BM </a:t>
            </a:r>
          </a:p>
        </p:txBody>
      </p:sp>
      <p:sp>
        <p:nvSpPr>
          <p:cNvPr id="50" name="Textfeld 49">
            <a:extLst>
              <a:ext uri="{FF2B5EF4-FFF2-40B4-BE49-F238E27FC236}">
                <a16:creationId xmlns:a16="http://schemas.microsoft.com/office/drawing/2014/main" id="{A27E09FF-8EC4-45A8-AD0A-0CDDD76DC909}"/>
              </a:ext>
            </a:extLst>
          </p:cNvPr>
          <p:cNvSpPr txBox="1"/>
          <p:nvPr/>
        </p:nvSpPr>
        <p:spPr>
          <a:xfrm>
            <a:off x="2051267" y="3322403"/>
            <a:ext cx="1440000" cy="626500"/>
          </a:xfrm>
          <a:prstGeom prst="rect">
            <a:avLst/>
          </a:prstGeom>
          <a:noFill/>
          <a:ln w="12700">
            <a:solidFill>
              <a:srgbClr val="FF0000"/>
            </a:solid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92075" indent="-92075"/>
            <a:r>
              <a:rPr lang="de-DE" dirty="0">
                <a:latin typeface="Arial" panose="020B0604020202020204" pitchFamily="34" charset="0"/>
                <a:cs typeface="Arial" panose="020B0604020202020204" pitchFamily="34" charset="0"/>
              </a:rPr>
              <a:t>Feuerwehr: Standardeinsatz</a:t>
            </a:r>
          </a:p>
          <a:p>
            <a:pPr marL="92075" indent="-92075"/>
            <a:r>
              <a:rPr lang="de-DE" dirty="0">
                <a:latin typeface="Arial" panose="020B0604020202020204" pitchFamily="34" charset="0"/>
                <a:cs typeface="Arial" panose="020B0604020202020204" pitchFamily="34" charset="0"/>
              </a:rPr>
              <a:t>ggf. Info an BM</a:t>
            </a:r>
          </a:p>
        </p:txBody>
      </p:sp>
      <p:cxnSp>
        <p:nvCxnSpPr>
          <p:cNvPr id="51" name="Gerade Verbindung mit Pfeil 50">
            <a:extLst>
              <a:ext uri="{FF2B5EF4-FFF2-40B4-BE49-F238E27FC236}">
                <a16:creationId xmlns:a16="http://schemas.microsoft.com/office/drawing/2014/main" id="{F69B4D51-6C68-4F84-9862-F772C43E96EE}"/>
              </a:ext>
            </a:extLst>
          </p:cNvPr>
          <p:cNvCxnSpPr>
            <a:cxnSpLocks/>
            <a:stCxn id="49" idx="0"/>
            <a:endCxn id="42" idx="2"/>
          </p:cNvCxnSpPr>
          <p:nvPr/>
        </p:nvCxnSpPr>
        <p:spPr>
          <a:xfrm flipV="1">
            <a:off x="4484279" y="4123368"/>
            <a:ext cx="0" cy="182067"/>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53" name="Textfeld 52">
            <a:extLst>
              <a:ext uri="{FF2B5EF4-FFF2-40B4-BE49-F238E27FC236}">
                <a16:creationId xmlns:a16="http://schemas.microsoft.com/office/drawing/2014/main" id="{372194FD-40D4-4262-808D-73DCD2C97173}"/>
              </a:ext>
            </a:extLst>
          </p:cNvPr>
          <p:cNvSpPr txBox="1"/>
          <p:nvPr/>
        </p:nvSpPr>
        <p:spPr>
          <a:xfrm>
            <a:off x="3764279" y="6221155"/>
            <a:ext cx="1440000" cy="1074781"/>
          </a:xfrm>
          <a:prstGeom prst="rect">
            <a:avLst/>
          </a:prstGeom>
          <a:solidFill>
            <a:schemeClr val="bg1"/>
          </a:solidFill>
          <a:ln w="12700">
            <a:solidFill>
              <a:srgbClr val="FF0000"/>
            </a:solidFill>
          </a:ln>
        </p:spPr>
        <p:txBody>
          <a:bodyPr wrap="square" lIns="36000" tIns="0" rIns="0" bIns="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buNone/>
            </a:pPr>
            <a:r>
              <a:rPr lang="de-DE" dirty="0">
                <a:latin typeface="Arial" panose="020B0604020202020204" pitchFamily="34" charset="0"/>
                <a:cs typeface="Arial" panose="020B0604020202020204" pitchFamily="34" charset="0"/>
              </a:rPr>
              <a:t>Feuerwehr-</a:t>
            </a:r>
            <a:r>
              <a:rPr lang="de-DE" dirty="0" err="1">
                <a:latin typeface="Arial" panose="020B0604020202020204" pitchFamily="34" charset="0"/>
                <a:cs typeface="Arial" panose="020B0604020202020204" pitchFamily="34" charset="0"/>
              </a:rPr>
              <a:t>Kdt</a:t>
            </a:r>
            <a:r>
              <a:rPr lang="de-DE" dirty="0">
                <a:latin typeface="Arial" panose="020B0604020202020204" pitchFamily="34" charset="0"/>
                <a:cs typeface="Arial" panose="020B0604020202020204" pitchFamily="34" charset="0"/>
              </a:rPr>
              <a:t>. oder BM:</a:t>
            </a:r>
          </a:p>
          <a:p>
            <a:r>
              <a:rPr lang="de-DE" b="1" dirty="0">
                <a:latin typeface="Arial" panose="020B0604020202020204" pitchFamily="34" charset="0"/>
                <a:cs typeface="Arial" panose="020B0604020202020204" pitchFamily="34" charset="0"/>
              </a:rPr>
              <a:t>„Öffentlicher Notstand!“</a:t>
            </a:r>
          </a:p>
          <a:p>
            <a:r>
              <a:rPr lang="de-DE" dirty="0">
                <a:latin typeface="Arial" panose="020B0604020202020204" pitchFamily="34" charset="0"/>
                <a:cs typeface="Arial" panose="020B0604020202020204" pitchFamily="34" charset="0"/>
              </a:rPr>
              <a:t>umfassende Hilfe leisten</a:t>
            </a:r>
          </a:p>
        </p:txBody>
      </p:sp>
      <p:cxnSp>
        <p:nvCxnSpPr>
          <p:cNvPr id="57" name="Verbinder: gewinkelt 56">
            <a:extLst>
              <a:ext uri="{FF2B5EF4-FFF2-40B4-BE49-F238E27FC236}">
                <a16:creationId xmlns:a16="http://schemas.microsoft.com/office/drawing/2014/main" id="{EED5AB1A-62FE-4C66-9A8E-E3011FB4E66C}"/>
              </a:ext>
            </a:extLst>
          </p:cNvPr>
          <p:cNvCxnSpPr>
            <a:cxnSpLocks/>
            <a:stCxn id="30" idx="1"/>
            <a:endCxn id="71" idx="1"/>
          </p:cNvCxnSpPr>
          <p:nvPr/>
        </p:nvCxnSpPr>
        <p:spPr>
          <a:xfrm rot="10800000" flipH="1" flipV="1">
            <a:off x="2051266" y="2967766"/>
            <a:ext cx="422029" cy="2927125"/>
          </a:xfrm>
          <a:prstGeom prst="bentConnector3">
            <a:avLst>
              <a:gd name="adj1" fmla="val -28588"/>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60" name="Textfeld 59">
            <a:extLst>
              <a:ext uri="{FF2B5EF4-FFF2-40B4-BE49-F238E27FC236}">
                <a16:creationId xmlns:a16="http://schemas.microsoft.com/office/drawing/2014/main" id="{AFA1BA3C-4177-49CE-B4BF-70E4D88ABF2F}"/>
              </a:ext>
            </a:extLst>
          </p:cNvPr>
          <p:cNvSpPr txBox="1"/>
          <p:nvPr/>
        </p:nvSpPr>
        <p:spPr>
          <a:xfrm>
            <a:off x="2051267" y="5173343"/>
            <a:ext cx="1440000" cy="396000"/>
          </a:xfrm>
          <a:prstGeom prst="rect">
            <a:avLst/>
          </a:prstGeom>
          <a:solidFill>
            <a:schemeClr val="bg1">
              <a:lumMod val="95000"/>
            </a:schemeClr>
          </a:solidFill>
          <a:ln w="12700">
            <a:no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lgn="ctr">
              <a:buNone/>
            </a:pPr>
            <a:r>
              <a:rPr lang="de-DE" b="1" u="sng" dirty="0">
                <a:latin typeface="Arial" panose="020B0604020202020204" pitchFamily="34" charset="0"/>
                <a:cs typeface="Arial" panose="020B0604020202020204" pitchFamily="34" charset="0"/>
              </a:rPr>
              <a:t>Kein</a:t>
            </a:r>
            <a:r>
              <a:rPr lang="de-DE" dirty="0">
                <a:latin typeface="Arial" panose="020B0604020202020204" pitchFamily="34" charset="0"/>
                <a:cs typeface="Arial" panose="020B0604020202020204" pitchFamily="34" charset="0"/>
                <a:hlinkClick r:id="rId5" action="ppaction://hlinksldjump"/>
              </a:rPr>
              <a:t> Öffentlicher Notstand</a:t>
            </a:r>
            <a:endParaRPr lang="de-DE" dirty="0">
              <a:latin typeface="Arial" panose="020B0604020202020204" pitchFamily="34" charset="0"/>
              <a:cs typeface="Arial" panose="020B0604020202020204" pitchFamily="34" charset="0"/>
            </a:endParaRPr>
          </a:p>
        </p:txBody>
      </p:sp>
      <p:sp>
        <p:nvSpPr>
          <p:cNvPr id="61" name="Flussdiagramm: Grenzstelle 60">
            <a:extLst>
              <a:ext uri="{FF2B5EF4-FFF2-40B4-BE49-F238E27FC236}">
                <a16:creationId xmlns:a16="http://schemas.microsoft.com/office/drawing/2014/main" id="{6A0DD273-2EE9-415E-AEC3-543708243B8E}"/>
              </a:ext>
            </a:extLst>
          </p:cNvPr>
          <p:cNvSpPr/>
          <p:nvPr/>
        </p:nvSpPr>
        <p:spPr>
          <a:xfrm>
            <a:off x="2325756" y="4076210"/>
            <a:ext cx="892471" cy="186008"/>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100" b="1" dirty="0">
                <a:solidFill>
                  <a:schemeClr val="tx1"/>
                </a:solidFill>
                <a:latin typeface="Arial" panose="020B0604020202020204" pitchFamily="34" charset="0"/>
                <a:ea typeface="Open Sans" panose="020B0606030504020204" pitchFamily="34" charset="0"/>
                <a:cs typeface="Arial" panose="020B0604020202020204" pitchFamily="34" charset="0"/>
              </a:rPr>
              <a:t>Ende</a:t>
            </a:r>
          </a:p>
        </p:txBody>
      </p:sp>
      <p:cxnSp>
        <p:nvCxnSpPr>
          <p:cNvPr id="62" name="Gerade Verbindung mit Pfeil 61">
            <a:extLst>
              <a:ext uri="{FF2B5EF4-FFF2-40B4-BE49-F238E27FC236}">
                <a16:creationId xmlns:a16="http://schemas.microsoft.com/office/drawing/2014/main" id="{DB2A0F2F-C5C0-4C21-872B-61529D40C495}"/>
              </a:ext>
            </a:extLst>
          </p:cNvPr>
          <p:cNvCxnSpPr>
            <a:cxnSpLocks/>
            <a:stCxn id="61" idx="0"/>
            <a:endCxn id="50" idx="2"/>
          </p:cNvCxnSpPr>
          <p:nvPr/>
        </p:nvCxnSpPr>
        <p:spPr>
          <a:xfrm flipH="1" flipV="1">
            <a:off x="2771267" y="3948903"/>
            <a:ext cx="725" cy="127307"/>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63" name="Textfeld 62">
            <a:extLst>
              <a:ext uri="{FF2B5EF4-FFF2-40B4-BE49-F238E27FC236}">
                <a16:creationId xmlns:a16="http://schemas.microsoft.com/office/drawing/2014/main" id="{EEED5285-8B8D-4CA8-98C9-C6F78926957C}"/>
              </a:ext>
            </a:extLst>
          </p:cNvPr>
          <p:cNvSpPr txBox="1"/>
          <p:nvPr/>
        </p:nvSpPr>
        <p:spPr>
          <a:xfrm>
            <a:off x="3764279" y="2794760"/>
            <a:ext cx="1440000" cy="721753"/>
          </a:xfrm>
          <a:prstGeom prst="rect">
            <a:avLst/>
          </a:prstGeom>
          <a:solidFill>
            <a:schemeClr val="bg1">
              <a:lumMod val="95000"/>
            </a:schemeClr>
          </a:solidFill>
          <a:ln w="12700">
            <a:no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92075" indent="-92075"/>
            <a:r>
              <a:rPr lang="de-DE" dirty="0">
                <a:latin typeface="Arial" panose="020B0604020202020204" pitchFamily="34" charset="0"/>
                <a:cs typeface="Arial" panose="020B0604020202020204" pitchFamily="34" charset="0"/>
              </a:rPr>
              <a:t>viele Einsatzstellen</a:t>
            </a:r>
          </a:p>
          <a:p>
            <a:pPr marL="92075" indent="-92075"/>
            <a:r>
              <a:rPr lang="de-DE" dirty="0">
                <a:latin typeface="Arial" panose="020B0604020202020204" pitchFamily="34" charset="0"/>
                <a:cs typeface="Arial" panose="020B0604020202020204" pitchFamily="34" charset="0"/>
              </a:rPr>
              <a:t>gravierende Ausmaße</a:t>
            </a:r>
          </a:p>
        </p:txBody>
      </p:sp>
      <p:cxnSp>
        <p:nvCxnSpPr>
          <p:cNvPr id="66" name="Gerade Verbindung mit Pfeil 65">
            <a:extLst>
              <a:ext uri="{FF2B5EF4-FFF2-40B4-BE49-F238E27FC236}">
                <a16:creationId xmlns:a16="http://schemas.microsoft.com/office/drawing/2014/main" id="{FE81C686-5C3E-4205-811D-46ED8E4AB0B6}"/>
              </a:ext>
            </a:extLst>
          </p:cNvPr>
          <p:cNvCxnSpPr>
            <a:cxnSpLocks/>
            <a:stCxn id="53" idx="0"/>
            <a:endCxn id="49" idx="2"/>
          </p:cNvCxnSpPr>
          <p:nvPr/>
        </p:nvCxnSpPr>
        <p:spPr>
          <a:xfrm flipV="1">
            <a:off x="4484279" y="4670447"/>
            <a:ext cx="0" cy="1550708"/>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67" name="Textfeld 66">
            <a:extLst>
              <a:ext uri="{FF2B5EF4-FFF2-40B4-BE49-F238E27FC236}">
                <a16:creationId xmlns:a16="http://schemas.microsoft.com/office/drawing/2014/main" id="{0EFFB371-E8F7-430D-966C-247D0E9CFD85}"/>
              </a:ext>
            </a:extLst>
          </p:cNvPr>
          <p:cNvSpPr txBox="1"/>
          <p:nvPr/>
        </p:nvSpPr>
        <p:spPr>
          <a:xfrm>
            <a:off x="3764279" y="5173343"/>
            <a:ext cx="1440000" cy="396000"/>
          </a:xfrm>
          <a:prstGeom prst="rect">
            <a:avLst/>
          </a:prstGeom>
          <a:solidFill>
            <a:schemeClr val="bg1">
              <a:lumMod val="95000"/>
            </a:schemeClr>
          </a:solidFill>
          <a:ln w="12700">
            <a:no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lgn="ctr">
              <a:buNone/>
            </a:pPr>
            <a:r>
              <a:rPr lang="de-DE" dirty="0">
                <a:latin typeface="Arial" panose="020B0604020202020204" pitchFamily="34" charset="0"/>
                <a:cs typeface="Arial" panose="020B0604020202020204" pitchFamily="34" charset="0"/>
                <a:hlinkClick r:id="rId5" action="ppaction://hlinksldjump"/>
              </a:rPr>
              <a:t>Öffentlicher Notstand</a:t>
            </a:r>
            <a:endParaRPr lang="de-DE" dirty="0">
              <a:latin typeface="Arial" panose="020B0604020202020204" pitchFamily="34" charset="0"/>
              <a:cs typeface="Arial" panose="020B0604020202020204" pitchFamily="34" charset="0"/>
            </a:endParaRPr>
          </a:p>
        </p:txBody>
      </p:sp>
      <p:sp>
        <p:nvSpPr>
          <p:cNvPr id="69" name="Flussdiagramm: Verzweigung 68">
            <a:extLst>
              <a:ext uri="{FF2B5EF4-FFF2-40B4-BE49-F238E27FC236}">
                <a16:creationId xmlns:a16="http://schemas.microsoft.com/office/drawing/2014/main" id="{6EB05A79-F556-4B09-A3EE-7C87D6EBE353}"/>
              </a:ext>
            </a:extLst>
          </p:cNvPr>
          <p:cNvSpPr/>
          <p:nvPr/>
        </p:nvSpPr>
        <p:spPr>
          <a:xfrm>
            <a:off x="4196279" y="4764132"/>
            <a:ext cx="576000" cy="3240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a:t>
            </a:r>
          </a:p>
        </p:txBody>
      </p:sp>
      <p:cxnSp>
        <p:nvCxnSpPr>
          <p:cNvPr id="70" name="Verbinder: gewinkelt 69">
            <a:extLst>
              <a:ext uri="{FF2B5EF4-FFF2-40B4-BE49-F238E27FC236}">
                <a16:creationId xmlns:a16="http://schemas.microsoft.com/office/drawing/2014/main" id="{992A7866-9007-400B-8248-9AD9C2FA3814}"/>
              </a:ext>
            </a:extLst>
          </p:cNvPr>
          <p:cNvCxnSpPr>
            <a:cxnSpLocks/>
            <a:stCxn id="33" idx="1"/>
            <a:endCxn id="71" idx="2"/>
          </p:cNvCxnSpPr>
          <p:nvPr/>
        </p:nvCxnSpPr>
        <p:spPr>
          <a:xfrm rot="10800000">
            <a:off x="2761297" y="6056893"/>
            <a:ext cx="1002983" cy="2478821"/>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71" name="Flussdiagramm: Verzweigung 70">
            <a:extLst>
              <a:ext uri="{FF2B5EF4-FFF2-40B4-BE49-F238E27FC236}">
                <a16:creationId xmlns:a16="http://schemas.microsoft.com/office/drawing/2014/main" id="{CF0FE030-D0FD-4DF0-ADE3-A8A65434964A}"/>
              </a:ext>
            </a:extLst>
          </p:cNvPr>
          <p:cNvSpPr/>
          <p:nvPr/>
        </p:nvSpPr>
        <p:spPr>
          <a:xfrm>
            <a:off x="2473296" y="5732892"/>
            <a:ext cx="576000" cy="3240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a:t>
            </a:r>
          </a:p>
        </p:txBody>
      </p:sp>
      <p:sp>
        <p:nvSpPr>
          <p:cNvPr id="72" name="Textfeld 71">
            <a:extLst>
              <a:ext uri="{FF2B5EF4-FFF2-40B4-BE49-F238E27FC236}">
                <a16:creationId xmlns:a16="http://schemas.microsoft.com/office/drawing/2014/main" id="{0B73F603-E60A-48D8-A334-E5431F8C9F50}"/>
              </a:ext>
            </a:extLst>
          </p:cNvPr>
          <p:cNvSpPr txBox="1"/>
          <p:nvPr/>
        </p:nvSpPr>
        <p:spPr>
          <a:xfrm>
            <a:off x="2051267" y="6176705"/>
            <a:ext cx="1440000" cy="2208525"/>
          </a:xfrm>
          <a:prstGeom prst="rect">
            <a:avLst/>
          </a:prstGeom>
          <a:solidFill>
            <a:schemeClr val="bg1">
              <a:lumMod val="95000"/>
            </a:schemeClr>
          </a:solidFill>
          <a:ln w="12700">
            <a:noFill/>
          </a:ln>
        </p:spPr>
        <p:txBody>
          <a:bodyPr wrap="square" lIns="36000" tIns="0" rIns="0" bIns="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buNone/>
            </a:pPr>
            <a:r>
              <a:rPr lang="de-DE" dirty="0">
                <a:latin typeface="Arial" panose="020B0604020202020204" pitchFamily="34" charset="0"/>
                <a:cs typeface="Arial" panose="020B0604020202020204" pitchFamily="34" charset="0"/>
              </a:rPr>
              <a:t>besonders großer</a:t>
            </a:r>
          </a:p>
          <a:p>
            <a:pPr marL="92075" indent="-92075"/>
            <a:r>
              <a:rPr lang="de-DE" sz="800" dirty="0">
                <a:latin typeface="Arial" panose="020B0604020202020204" pitchFamily="34" charset="0"/>
                <a:cs typeface="Arial" panose="020B0604020202020204" pitchFamily="34" charset="0"/>
              </a:rPr>
              <a:t>Informationsbedarf</a:t>
            </a:r>
          </a:p>
          <a:p>
            <a:pPr marL="92075" indent="-92075"/>
            <a:r>
              <a:rPr lang="de-DE" sz="800" dirty="0">
                <a:latin typeface="Arial" panose="020B0604020202020204" pitchFamily="34" charset="0"/>
                <a:cs typeface="Arial" panose="020B0604020202020204" pitchFamily="34" charset="0"/>
              </a:rPr>
              <a:t>Kommunikationsbedarf</a:t>
            </a:r>
          </a:p>
          <a:p>
            <a:pPr marL="92075" indent="-92075"/>
            <a:r>
              <a:rPr lang="de-DE" sz="800" dirty="0">
                <a:latin typeface="Arial" panose="020B0604020202020204" pitchFamily="34" charset="0"/>
                <a:cs typeface="Arial" panose="020B0604020202020204" pitchFamily="34" charset="0"/>
              </a:rPr>
              <a:t>Koordinationsbedarf</a:t>
            </a:r>
          </a:p>
          <a:p>
            <a:pPr marL="92075" indent="-92075"/>
            <a:r>
              <a:rPr lang="de-DE" sz="800" dirty="0">
                <a:latin typeface="Arial" panose="020B0604020202020204" pitchFamily="34" charset="0"/>
                <a:cs typeface="Arial" panose="020B0604020202020204" pitchFamily="34" charset="0"/>
              </a:rPr>
              <a:t>Entscheidungsbedarf </a:t>
            </a:r>
          </a:p>
          <a:p>
            <a:pPr marL="0" indent="0">
              <a:buNone/>
            </a:pPr>
            <a:r>
              <a:rPr lang="de-DE" dirty="0">
                <a:latin typeface="Arial" panose="020B0604020202020204" pitchFamily="34" charset="0"/>
                <a:cs typeface="Arial" panose="020B0604020202020204" pitchFamily="34" charset="0"/>
              </a:rPr>
              <a:t>oder </a:t>
            </a:r>
          </a:p>
          <a:p>
            <a:pPr marL="92075" indent="-92075"/>
            <a:r>
              <a:rPr lang="de-DE" dirty="0">
                <a:latin typeface="Arial" panose="020B0604020202020204" pitchFamily="34" charset="0"/>
                <a:cs typeface="Arial" panose="020B0604020202020204" pitchFamily="34" charset="0"/>
              </a:rPr>
              <a:t>Tote</a:t>
            </a:r>
          </a:p>
          <a:p>
            <a:pPr marL="92075" indent="-92075"/>
            <a:r>
              <a:rPr lang="de-DE" dirty="0">
                <a:latin typeface="Arial" panose="020B0604020202020204" pitchFamily="34" charset="0"/>
                <a:cs typeface="Arial" panose="020B0604020202020204" pitchFamily="34" charset="0"/>
              </a:rPr>
              <a:t>viele Verletzte </a:t>
            </a:r>
          </a:p>
          <a:p>
            <a:pPr marL="92075" indent="-92075"/>
            <a:r>
              <a:rPr lang="de-DE" dirty="0">
                <a:latin typeface="Arial" panose="020B0604020202020204" pitchFamily="34" charset="0"/>
                <a:cs typeface="Arial" panose="020B0604020202020204" pitchFamily="34" charset="0"/>
              </a:rPr>
              <a:t>Einrichtungen der Stadt erheblich betroffen  </a:t>
            </a:r>
          </a:p>
          <a:p>
            <a:pPr marL="92075" indent="-92075"/>
            <a:r>
              <a:rPr lang="de-DE" dirty="0" err="1">
                <a:latin typeface="Arial" panose="020B0604020202020204" pitchFamily="34" charset="0"/>
                <a:cs typeface="Arial" panose="020B0604020202020204" pitchFamily="34" charset="0"/>
              </a:rPr>
              <a:t>Vw</a:t>
            </a:r>
            <a:r>
              <a:rPr lang="de-DE" dirty="0">
                <a:latin typeface="Arial" panose="020B0604020202020204" pitchFamily="34" charset="0"/>
                <a:cs typeface="Arial" panose="020B0604020202020204" pitchFamily="34" charset="0"/>
              </a:rPr>
              <a:t>-Betrieb gefährdet</a:t>
            </a:r>
          </a:p>
        </p:txBody>
      </p:sp>
      <p:cxnSp>
        <p:nvCxnSpPr>
          <p:cNvPr id="73" name="Gerade Verbindung mit Pfeil 72">
            <a:extLst>
              <a:ext uri="{FF2B5EF4-FFF2-40B4-BE49-F238E27FC236}">
                <a16:creationId xmlns:a16="http://schemas.microsoft.com/office/drawing/2014/main" id="{80B06B09-80B2-44BA-8929-AA0B3A117609}"/>
              </a:ext>
            </a:extLst>
          </p:cNvPr>
          <p:cNvCxnSpPr>
            <a:cxnSpLocks/>
            <a:stCxn id="34" idx="0"/>
            <a:endCxn id="33" idx="2"/>
          </p:cNvCxnSpPr>
          <p:nvPr/>
        </p:nvCxnSpPr>
        <p:spPr>
          <a:xfrm flipV="1">
            <a:off x="4484279" y="8688100"/>
            <a:ext cx="0" cy="971368"/>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74" name="Textfeld 73">
            <a:extLst>
              <a:ext uri="{FF2B5EF4-FFF2-40B4-BE49-F238E27FC236}">
                <a16:creationId xmlns:a16="http://schemas.microsoft.com/office/drawing/2014/main" id="{5C5096EB-6879-46F6-9E9A-5BD911463062}"/>
              </a:ext>
            </a:extLst>
          </p:cNvPr>
          <p:cNvSpPr txBox="1"/>
          <p:nvPr/>
        </p:nvSpPr>
        <p:spPr>
          <a:xfrm>
            <a:off x="3764279" y="9019109"/>
            <a:ext cx="1440000" cy="355070"/>
          </a:xfrm>
          <a:prstGeom prst="rect">
            <a:avLst/>
          </a:prstGeom>
          <a:solidFill>
            <a:schemeClr val="bg1">
              <a:lumMod val="95000"/>
            </a:schemeClr>
          </a:solidFill>
          <a:ln w="12700">
            <a:noFill/>
          </a:ln>
        </p:spPr>
        <p:txBody>
          <a:bodyPr wrap="square" lIns="36000" tIns="7200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buNone/>
            </a:pPr>
            <a:r>
              <a:rPr lang="de-DE" dirty="0">
                <a:latin typeface="Arial" panose="020B0604020202020204" pitchFamily="34" charset="0"/>
                <a:cs typeface="Arial" panose="020B0604020202020204" pitchFamily="34" charset="0"/>
              </a:rPr>
              <a:t>wenn erforderlich</a:t>
            </a:r>
          </a:p>
        </p:txBody>
      </p:sp>
      <p:sp>
        <p:nvSpPr>
          <p:cNvPr id="75" name="Abgerundetes Rechteck 2">
            <a:hlinkClick r:id="rId6" action="ppaction://hlinksldjump"/>
            <a:extLst>
              <a:ext uri="{FF2B5EF4-FFF2-40B4-BE49-F238E27FC236}">
                <a16:creationId xmlns:a16="http://schemas.microsoft.com/office/drawing/2014/main" id="{A8743CB4-DBDD-464A-A535-F6F1ED1F0A7D}"/>
              </a:ext>
            </a:extLst>
          </p:cNvPr>
          <p:cNvSpPr/>
          <p:nvPr/>
        </p:nvSpPr>
        <p:spPr>
          <a:xfrm>
            <a:off x="2051267" y="10137551"/>
            <a:ext cx="3276600" cy="389961"/>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Notfallplan Hagel </a:t>
            </a:r>
          </a:p>
        </p:txBody>
      </p:sp>
    </p:spTree>
    <p:extLst>
      <p:ext uri="{BB962C8B-B14F-4D97-AF65-F5344CB8AC3E}">
        <p14:creationId xmlns:p14="http://schemas.microsoft.com/office/powerpoint/2010/main" val="26901678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5A760BB-D141-4C34-8A59-3273C30F957F}"/>
              </a:ext>
            </a:extLst>
          </p:cNvPr>
          <p:cNvSpPr>
            <a:spLocks noGrp="1"/>
          </p:cNvSpPr>
          <p:nvPr>
            <p:ph type="title"/>
          </p:nvPr>
        </p:nvSpPr>
        <p:spPr/>
        <p:txBody>
          <a:bodyPr/>
          <a:lstStyle/>
          <a:p>
            <a:r>
              <a:rPr lang="de-DE" dirty="0"/>
              <a:t>Hagelschlag</a:t>
            </a:r>
          </a:p>
        </p:txBody>
      </p:sp>
      <p:sp>
        <p:nvSpPr>
          <p:cNvPr id="5" name="Textplatzhalter 4">
            <a:extLst>
              <a:ext uri="{FF2B5EF4-FFF2-40B4-BE49-F238E27FC236}">
                <a16:creationId xmlns:a16="http://schemas.microsoft.com/office/drawing/2014/main" id="{838D9192-A4E7-4E41-8E3E-AA4FB53C83C6}"/>
              </a:ext>
            </a:extLst>
          </p:cNvPr>
          <p:cNvSpPr>
            <a:spLocks noGrp="1"/>
          </p:cNvSpPr>
          <p:nvPr>
            <p:ph type="body" sz="quarter" idx="10"/>
          </p:nvPr>
        </p:nvSpPr>
        <p:spPr/>
        <p:txBody>
          <a:bodyPr/>
          <a:lstStyle/>
          <a:p>
            <a:r>
              <a:rPr lang="de-DE" dirty="0"/>
              <a:t>Sofort- und Erstmaßnahmen der Vw </a:t>
            </a:r>
          </a:p>
        </p:txBody>
      </p:sp>
      <p:sp>
        <p:nvSpPr>
          <p:cNvPr id="6" name="Textplatzhalter 5">
            <a:extLst>
              <a:ext uri="{FF2B5EF4-FFF2-40B4-BE49-F238E27FC236}">
                <a16:creationId xmlns:a16="http://schemas.microsoft.com/office/drawing/2014/main" id="{155F089C-3E56-458D-8FCA-0B10912A6FE2}"/>
              </a:ext>
            </a:extLst>
          </p:cNvPr>
          <p:cNvSpPr>
            <a:spLocks noGrp="1"/>
          </p:cNvSpPr>
          <p:nvPr>
            <p:ph type="body" sz="quarter" idx="11"/>
          </p:nvPr>
        </p:nvSpPr>
        <p:spPr/>
        <p:txBody>
          <a:bodyPr/>
          <a:lstStyle/>
          <a:p>
            <a:pPr lvl="2"/>
            <a:r>
              <a:rPr lang="de-DE" dirty="0"/>
              <a:t>Bei Entlaubung durch Hagelschlag </a:t>
            </a:r>
          </a:p>
          <a:p>
            <a:pPr lvl="3"/>
            <a:r>
              <a:rPr lang="de-DE" dirty="0"/>
              <a:t>Abgeschlagenes Laub kann </a:t>
            </a:r>
            <a:r>
              <a:rPr lang="de-DE" dirty="0" err="1"/>
              <a:t>Gullis</a:t>
            </a:r>
            <a:r>
              <a:rPr lang="de-DE" dirty="0"/>
              <a:t> verstopfen; deshalb sofort Straßen reinigen, insbesondere wenn weitere Niederschläge zu erwarten sind. Dazu ggf. Bevölkerung zur selbst- und Mithilfe auffordern.</a:t>
            </a:r>
          </a:p>
          <a:p>
            <a:pPr lvl="2"/>
            <a:endParaRPr lang="de-DE" dirty="0"/>
          </a:p>
          <a:p>
            <a:pPr lvl="2"/>
            <a:r>
              <a:rPr lang="de-DE" dirty="0"/>
              <a:t>Schadenbewältigung</a:t>
            </a:r>
          </a:p>
          <a:p>
            <a:pPr lvl="3"/>
            <a:r>
              <a:rPr lang="de-DE" dirty="0"/>
              <a:t>Bevölkerung unterstützen</a:t>
            </a:r>
          </a:p>
          <a:p>
            <a:pPr lvl="4"/>
            <a:r>
              <a:rPr lang="de-DE" dirty="0"/>
              <a:t>Evtl. Einsatz von Feuerwehr-Drehleitern zur Unterstützung von Handwerkern beim Notabdichten von Dächern (bei öffentlichem Notstand als Einsatz ohne Kostenersatz)</a:t>
            </a:r>
          </a:p>
          <a:p>
            <a:pPr lvl="4"/>
            <a:r>
              <a:rPr lang="de-DE" dirty="0"/>
              <a:t>Bereitstellen von Schuttmulden etc. </a:t>
            </a:r>
          </a:p>
          <a:p>
            <a:pPr lvl="4"/>
            <a:r>
              <a:rPr lang="de-DE" dirty="0"/>
              <a:t>Handwerker- und Materialbörse organisieren </a:t>
            </a:r>
          </a:p>
          <a:p>
            <a:pPr lvl="4"/>
            <a:r>
              <a:rPr lang="de-DE" dirty="0"/>
              <a:t>Wucherpreise durch Handwerker vermeiden </a:t>
            </a:r>
          </a:p>
          <a:p>
            <a:pPr lvl="3"/>
            <a:r>
              <a:rPr lang="de-DE" dirty="0"/>
              <a:t>Öfftl. Einrichtungen einschl. Vw schließen / einschränken?  </a:t>
            </a:r>
          </a:p>
          <a:p>
            <a:pPr lvl="3"/>
            <a:r>
              <a:rPr lang="de-DE" dirty="0"/>
              <a:t>Informieren über</a:t>
            </a:r>
          </a:p>
          <a:p>
            <a:pPr lvl="4"/>
            <a:r>
              <a:rPr lang="de-DE" dirty="0"/>
              <a:t>Maßnahmen der Stadt </a:t>
            </a:r>
          </a:p>
          <a:p>
            <a:pPr lvl="4"/>
            <a:r>
              <a:rPr lang="de-DE" dirty="0"/>
              <a:t>Hinweise zur Schadenbewältigung </a:t>
            </a:r>
          </a:p>
          <a:p>
            <a:pPr lvl="4"/>
            <a:r>
              <a:rPr lang="de-DE" dirty="0"/>
              <a:t>finanzielle Hilfen z. B. des Landes </a:t>
            </a:r>
          </a:p>
          <a:p>
            <a:pPr lvl="3"/>
            <a:endParaRPr lang="de-DE" dirty="0"/>
          </a:p>
          <a:p>
            <a:pPr lvl="3"/>
            <a:endParaRPr lang="de-DE" dirty="0"/>
          </a:p>
          <a:p>
            <a:endParaRPr lang="de-DE" dirty="0"/>
          </a:p>
        </p:txBody>
      </p:sp>
    </p:spTree>
    <p:extLst>
      <p:ext uri="{BB962C8B-B14F-4D97-AF65-F5344CB8AC3E}">
        <p14:creationId xmlns:p14="http://schemas.microsoft.com/office/powerpoint/2010/main" val="5169864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2FF9680-7AD9-40EA-B8F7-B1058B77416B}"/>
              </a:ext>
            </a:extLst>
          </p:cNvPr>
          <p:cNvSpPr>
            <a:spLocks noGrp="1"/>
          </p:cNvSpPr>
          <p:nvPr>
            <p:ph type="title"/>
          </p:nvPr>
        </p:nvSpPr>
        <p:spPr/>
        <p:txBody>
          <a:bodyPr/>
          <a:lstStyle/>
          <a:p>
            <a:r>
              <a:rPr lang="de-DE" dirty="0"/>
              <a:t>Trockenheit / Hitze</a:t>
            </a:r>
          </a:p>
        </p:txBody>
      </p:sp>
      <p:sp>
        <p:nvSpPr>
          <p:cNvPr id="35" name="Textplatzhalter 34">
            <a:extLst>
              <a:ext uri="{FF2B5EF4-FFF2-40B4-BE49-F238E27FC236}">
                <a16:creationId xmlns:a16="http://schemas.microsoft.com/office/drawing/2014/main" id="{55205BCF-1A03-4010-B6D8-9F483D807120}"/>
              </a:ext>
            </a:extLst>
          </p:cNvPr>
          <p:cNvSpPr>
            <a:spLocks noGrp="1"/>
          </p:cNvSpPr>
          <p:nvPr>
            <p:ph type="body" sz="quarter" idx="10"/>
          </p:nvPr>
        </p:nvSpPr>
        <p:spPr/>
        <p:txBody>
          <a:bodyPr/>
          <a:lstStyle/>
          <a:p>
            <a:r>
              <a:rPr lang="de-DE" dirty="0"/>
              <a:t>in der Frühphase</a:t>
            </a:r>
          </a:p>
        </p:txBody>
      </p:sp>
      <p:cxnSp>
        <p:nvCxnSpPr>
          <p:cNvPr id="7" name="Verbinder: gewinkelt 6">
            <a:extLst>
              <a:ext uri="{FF2B5EF4-FFF2-40B4-BE49-F238E27FC236}">
                <a16:creationId xmlns:a16="http://schemas.microsoft.com/office/drawing/2014/main" id="{1B85CC36-5A25-441A-8798-E02B7D6C3E83}"/>
              </a:ext>
            </a:extLst>
          </p:cNvPr>
          <p:cNvCxnSpPr>
            <a:cxnSpLocks/>
            <a:stCxn id="28" idx="1"/>
            <a:endCxn id="42" idx="2"/>
          </p:cNvCxnSpPr>
          <p:nvPr/>
        </p:nvCxnSpPr>
        <p:spPr>
          <a:xfrm rot="10800000" flipV="1">
            <a:off x="2771050" y="3001222"/>
            <a:ext cx="107812" cy="4345340"/>
          </a:xfrm>
          <a:prstGeom prst="bentConnector4">
            <a:avLst>
              <a:gd name="adj1" fmla="val 863681"/>
              <a:gd name="adj2" fmla="val 10526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8" name="Flussdiagramm: Grenzstelle 7">
            <a:extLst>
              <a:ext uri="{FF2B5EF4-FFF2-40B4-BE49-F238E27FC236}">
                <a16:creationId xmlns:a16="http://schemas.microsoft.com/office/drawing/2014/main" id="{FF344208-DC2C-432C-919B-A25BA172A49F}"/>
              </a:ext>
            </a:extLst>
          </p:cNvPr>
          <p:cNvSpPr/>
          <p:nvPr/>
        </p:nvSpPr>
        <p:spPr>
          <a:xfrm>
            <a:off x="2531105" y="1689484"/>
            <a:ext cx="2135688" cy="532822"/>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Zunehmende Trockenheit </a:t>
            </a:r>
          </a:p>
        </p:txBody>
      </p:sp>
      <p:cxnSp>
        <p:nvCxnSpPr>
          <p:cNvPr id="10" name="Verbinder: gewinkelt 9">
            <a:extLst>
              <a:ext uri="{FF2B5EF4-FFF2-40B4-BE49-F238E27FC236}">
                <a16:creationId xmlns:a16="http://schemas.microsoft.com/office/drawing/2014/main" id="{185F3379-AC61-41FD-9310-951D1B7803E0}"/>
              </a:ext>
            </a:extLst>
          </p:cNvPr>
          <p:cNvCxnSpPr>
            <a:cxnSpLocks/>
            <a:stCxn id="41" idx="0"/>
            <a:endCxn id="16" idx="3"/>
          </p:cNvCxnSpPr>
          <p:nvPr/>
        </p:nvCxnSpPr>
        <p:spPr>
          <a:xfrm rot="16200000" flipV="1">
            <a:off x="4028021" y="4755420"/>
            <a:ext cx="262724" cy="537758"/>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cxnSp>
        <p:nvCxnSpPr>
          <p:cNvPr id="15" name="Gerade Verbindung mit Pfeil 14">
            <a:extLst>
              <a:ext uri="{FF2B5EF4-FFF2-40B4-BE49-F238E27FC236}">
                <a16:creationId xmlns:a16="http://schemas.microsoft.com/office/drawing/2014/main" id="{1B35D81A-1D4A-4693-8FCD-CA28F9F062F6}"/>
              </a:ext>
            </a:extLst>
          </p:cNvPr>
          <p:cNvCxnSpPr>
            <a:cxnSpLocks/>
            <a:stCxn id="28" idx="0"/>
            <a:endCxn id="8" idx="2"/>
          </p:cNvCxnSpPr>
          <p:nvPr/>
        </p:nvCxnSpPr>
        <p:spPr>
          <a:xfrm flipV="1">
            <a:off x="3598862" y="2222306"/>
            <a:ext cx="87" cy="626528"/>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16" name="Flussdiagramm: Verzweigung 15">
            <a:extLst>
              <a:ext uri="{FF2B5EF4-FFF2-40B4-BE49-F238E27FC236}">
                <a16:creationId xmlns:a16="http://schemas.microsoft.com/office/drawing/2014/main" id="{E3DF7FC2-F237-4613-BF72-389C93568CED}"/>
              </a:ext>
            </a:extLst>
          </p:cNvPr>
          <p:cNvSpPr/>
          <p:nvPr/>
        </p:nvSpPr>
        <p:spPr>
          <a:xfrm>
            <a:off x="3314504" y="4730937"/>
            <a:ext cx="576000" cy="3240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a:t>
            </a:r>
          </a:p>
        </p:txBody>
      </p:sp>
      <p:cxnSp>
        <p:nvCxnSpPr>
          <p:cNvPr id="17" name="Gerade Verbindung mit Pfeil 16">
            <a:extLst>
              <a:ext uri="{FF2B5EF4-FFF2-40B4-BE49-F238E27FC236}">
                <a16:creationId xmlns:a16="http://schemas.microsoft.com/office/drawing/2014/main" id="{62A8A1E4-45E8-4D02-B1A2-D8AB1D8DD611}"/>
              </a:ext>
            </a:extLst>
          </p:cNvPr>
          <p:cNvCxnSpPr>
            <a:cxnSpLocks/>
            <a:stCxn id="23" idx="0"/>
            <a:endCxn id="41" idx="2"/>
          </p:cNvCxnSpPr>
          <p:nvPr/>
        </p:nvCxnSpPr>
        <p:spPr>
          <a:xfrm flipV="1">
            <a:off x="4419690" y="5551661"/>
            <a:ext cx="8572" cy="3951057"/>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23" name="Abgerundetes Rechteck 2">
            <a:hlinkClick r:id="rId2" action="ppaction://hlinksldjump"/>
            <a:extLst>
              <a:ext uri="{FF2B5EF4-FFF2-40B4-BE49-F238E27FC236}">
                <a16:creationId xmlns:a16="http://schemas.microsoft.com/office/drawing/2014/main" id="{A714B4E7-4DE1-4977-B41D-BE3F44D4B75F}"/>
              </a:ext>
            </a:extLst>
          </p:cNvPr>
          <p:cNvSpPr/>
          <p:nvPr/>
        </p:nvSpPr>
        <p:spPr>
          <a:xfrm>
            <a:off x="3699690" y="9502718"/>
            <a:ext cx="1440000" cy="3047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Vw-Stab</a:t>
            </a:r>
            <a:endPar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30" name="Abgerundetes Rechteck 2">
            <a:hlinkClick r:id="rId3" action="ppaction://hlinksldjump"/>
            <a:extLst>
              <a:ext uri="{FF2B5EF4-FFF2-40B4-BE49-F238E27FC236}">
                <a16:creationId xmlns:a16="http://schemas.microsoft.com/office/drawing/2014/main" id="{F0394E76-1EA5-4B4A-B84C-5E97BF34CFC6}"/>
              </a:ext>
            </a:extLst>
          </p:cNvPr>
          <p:cNvSpPr/>
          <p:nvPr/>
        </p:nvSpPr>
        <p:spPr>
          <a:xfrm>
            <a:off x="2878862" y="2388654"/>
            <a:ext cx="1440000" cy="3047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KoKo</a:t>
            </a:r>
            <a:endPar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cxnSp>
        <p:nvCxnSpPr>
          <p:cNvPr id="39" name="Verbinder: gewinkelt 38">
            <a:extLst>
              <a:ext uri="{FF2B5EF4-FFF2-40B4-BE49-F238E27FC236}">
                <a16:creationId xmlns:a16="http://schemas.microsoft.com/office/drawing/2014/main" id="{10F73F95-8680-4420-85D0-36EC239ED908}"/>
              </a:ext>
            </a:extLst>
          </p:cNvPr>
          <p:cNvCxnSpPr>
            <a:cxnSpLocks/>
            <a:stCxn id="42" idx="0"/>
            <a:endCxn id="16" idx="1"/>
          </p:cNvCxnSpPr>
          <p:nvPr/>
        </p:nvCxnSpPr>
        <p:spPr>
          <a:xfrm rot="5400000" flipH="1" flipV="1">
            <a:off x="2632053" y="5031934"/>
            <a:ext cx="821448" cy="543454"/>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cxnSp>
        <p:nvCxnSpPr>
          <p:cNvPr id="32" name="Gerade Verbindung mit Pfeil 31">
            <a:extLst>
              <a:ext uri="{FF2B5EF4-FFF2-40B4-BE49-F238E27FC236}">
                <a16:creationId xmlns:a16="http://schemas.microsoft.com/office/drawing/2014/main" id="{65DCD9AE-FC63-4F71-B073-2F2231F4FD83}"/>
              </a:ext>
            </a:extLst>
          </p:cNvPr>
          <p:cNvCxnSpPr>
            <a:cxnSpLocks/>
            <a:stCxn id="16" idx="0"/>
            <a:endCxn id="28" idx="2"/>
          </p:cNvCxnSpPr>
          <p:nvPr/>
        </p:nvCxnSpPr>
        <p:spPr>
          <a:xfrm flipH="1" flipV="1">
            <a:off x="3598862" y="3153609"/>
            <a:ext cx="3642" cy="1577328"/>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24" name="Textfeld 23">
            <a:extLst>
              <a:ext uri="{FF2B5EF4-FFF2-40B4-BE49-F238E27FC236}">
                <a16:creationId xmlns:a16="http://schemas.microsoft.com/office/drawing/2014/main" id="{D1B12E82-2A98-43C8-BF66-13E80FE214B9}"/>
              </a:ext>
            </a:extLst>
          </p:cNvPr>
          <p:cNvSpPr txBox="1"/>
          <p:nvPr/>
        </p:nvSpPr>
        <p:spPr>
          <a:xfrm>
            <a:off x="2878862" y="3248036"/>
            <a:ext cx="1440000" cy="1229263"/>
          </a:xfrm>
          <a:prstGeom prst="rect">
            <a:avLst/>
          </a:prstGeom>
          <a:solidFill>
            <a:schemeClr val="bg1"/>
          </a:solidFill>
          <a:ln w="12700">
            <a:solidFill>
              <a:schemeClr val="tx1"/>
            </a:solidFill>
          </a:ln>
        </p:spPr>
        <p:txBody>
          <a:bodyPr wrap="square" lIns="36000" tIns="0" rIns="0" bIns="72000" rtlCol="0" anchor="ctr">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r>
              <a:rPr lang="de-DE" dirty="0">
                <a:latin typeface="Arial" panose="020B0604020202020204" pitchFamily="34" charset="0"/>
                <a:cs typeface="Arial" panose="020B0604020202020204" pitchFamily="34" charset="0"/>
              </a:rPr>
              <a:t>Frühzeitig mit Wasserbehörde koordinieren</a:t>
            </a:r>
          </a:p>
          <a:p>
            <a:r>
              <a:rPr lang="de-DE" dirty="0">
                <a:latin typeface="Arial" panose="020B0604020202020204" pitchFamily="34" charset="0"/>
                <a:cs typeface="Arial" panose="020B0604020202020204" pitchFamily="34" charset="0"/>
              </a:rPr>
              <a:t>Kontakt mit Landwirten aufnehmen </a:t>
            </a:r>
          </a:p>
        </p:txBody>
      </p:sp>
      <p:sp>
        <p:nvSpPr>
          <p:cNvPr id="36" name="Abgerundetes Rechteck 2">
            <a:hlinkClick r:id="rId4" action="ppaction://hlinksldjump"/>
            <a:extLst>
              <a:ext uri="{FF2B5EF4-FFF2-40B4-BE49-F238E27FC236}">
                <a16:creationId xmlns:a16="http://schemas.microsoft.com/office/drawing/2014/main" id="{145F8009-38E1-419E-A8B2-5A500E1F4C1E}"/>
              </a:ext>
            </a:extLst>
          </p:cNvPr>
          <p:cNvSpPr/>
          <p:nvPr/>
        </p:nvSpPr>
        <p:spPr>
          <a:xfrm>
            <a:off x="2061390" y="9898718"/>
            <a:ext cx="3276600" cy="389961"/>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Notfallplan Wassermangel</a:t>
            </a:r>
          </a:p>
        </p:txBody>
      </p:sp>
      <p:sp>
        <p:nvSpPr>
          <p:cNvPr id="40" name="Textfeld 39">
            <a:extLst>
              <a:ext uri="{FF2B5EF4-FFF2-40B4-BE49-F238E27FC236}">
                <a16:creationId xmlns:a16="http://schemas.microsoft.com/office/drawing/2014/main" id="{7A7E268C-56F8-4BBF-BEE0-D0D9E28DC49D}"/>
              </a:ext>
            </a:extLst>
          </p:cNvPr>
          <p:cNvSpPr txBox="1"/>
          <p:nvPr/>
        </p:nvSpPr>
        <p:spPr>
          <a:xfrm>
            <a:off x="2053594" y="5156700"/>
            <a:ext cx="1440000" cy="396000"/>
          </a:xfrm>
          <a:prstGeom prst="rect">
            <a:avLst/>
          </a:prstGeom>
          <a:solidFill>
            <a:schemeClr val="bg1">
              <a:lumMod val="95000"/>
            </a:schemeClr>
          </a:solidFill>
          <a:ln w="12700">
            <a:no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lgn="ctr">
              <a:buNone/>
            </a:pPr>
            <a:r>
              <a:rPr lang="de-DE" b="1" u="sng" dirty="0">
                <a:latin typeface="Arial" panose="020B0604020202020204" pitchFamily="34" charset="0"/>
                <a:cs typeface="Arial" panose="020B0604020202020204" pitchFamily="34" charset="0"/>
              </a:rPr>
              <a:t>Kein</a:t>
            </a:r>
            <a:r>
              <a:rPr lang="de-DE" dirty="0">
                <a:latin typeface="Arial" panose="020B0604020202020204" pitchFamily="34" charset="0"/>
                <a:cs typeface="Arial" panose="020B0604020202020204" pitchFamily="34" charset="0"/>
                <a:hlinkClick r:id="rId5" action="ppaction://hlinksldjump"/>
              </a:rPr>
              <a:t> Öffentlicher Notstand</a:t>
            </a:r>
            <a:endParaRPr lang="de-DE" dirty="0">
              <a:latin typeface="Arial" panose="020B0604020202020204" pitchFamily="34" charset="0"/>
              <a:cs typeface="Arial" panose="020B0604020202020204" pitchFamily="34" charset="0"/>
            </a:endParaRPr>
          </a:p>
        </p:txBody>
      </p:sp>
      <p:sp>
        <p:nvSpPr>
          <p:cNvPr id="41" name="Textfeld 40">
            <a:extLst>
              <a:ext uri="{FF2B5EF4-FFF2-40B4-BE49-F238E27FC236}">
                <a16:creationId xmlns:a16="http://schemas.microsoft.com/office/drawing/2014/main" id="{9968F9E8-ED5E-4D41-B9A0-0407652A7DFC}"/>
              </a:ext>
            </a:extLst>
          </p:cNvPr>
          <p:cNvSpPr txBox="1"/>
          <p:nvPr/>
        </p:nvSpPr>
        <p:spPr>
          <a:xfrm>
            <a:off x="3708262" y="5155661"/>
            <a:ext cx="1440000" cy="396000"/>
          </a:xfrm>
          <a:prstGeom prst="rect">
            <a:avLst/>
          </a:prstGeom>
          <a:solidFill>
            <a:schemeClr val="bg1">
              <a:lumMod val="95000"/>
            </a:schemeClr>
          </a:solidFill>
          <a:ln w="12700">
            <a:no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lgn="ctr">
              <a:buNone/>
            </a:pPr>
            <a:r>
              <a:rPr lang="de-DE" dirty="0">
                <a:latin typeface="Arial" panose="020B0604020202020204" pitchFamily="34" charset="0"/>
                <a:cs typeface="Arial" panose="020B0604020202020204" pitchFamily="34" charset="0"/>
                <a:hlinkClick r:id="rId5" action="ppaction://hlinksldjump"/>
              </a:rPr>
              <a:t>Öffentlicher Notstand</a:t>
            </a:r>
            <a:endParaRPr lang="de-DE" dirty="0">
              <a:latin typeface="Arial" panose="020B0604020202020204" pitchFamily="34" charset="0"/>
              <a:cs typeface="Arial" panose="020B0604020202020204" pitchFamily="34" charset="0"/>
            </a:endParaRPr>
          </a:p>
        </p:txBody>
      </p:sp>
      <p:sp>
        <p:nvSpPr>
          <p:cNvPr id="42" name="Textfeld 41">
            <a:extLst>
              <a:ext uri="{FF2B5EF4-FFF2-40B4-BE49-F238E27FC236}">
                <a16:creationId xmlns:a16="http://schemas.microsoft.com/office/drawing/2014/main" id="{CD49D5D0-A717-49BB-BDBD-BBEFFBBD9ECD}"/>
              </a:ext>
            </a:extLst>
          </p:cNvPr>
          <p:cNvSpPr txBox="1"/>
          <p:nvPr/>
        </p:nvSpPr>
        <p:spPr>
          <a:xfrm>
            <a:off x="2051050" y="5714385"/>
            <a:ext cx="1440000" cy="1632177"/>
          </a:xfrm>
          <a:prstGeom prst="rect">
            <a:avLst/>
          </a:prstGeom>
          <a:solidFill>
            <a:schemeClr val="bg1"/>
          </a:solidFill>
          <a:ln w="12700">
            <a:solidFill>
              <a:schemeClr val="tx1"/>
            </a:solidFill>
          </a:ln>
        </p:spPr>
        <p:txBody>
          <a:bodyPr wrap="square" lIns="36000" tIns="0" rIns="0" bIns="72000" rtlCol="0" anchor="ctr">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r>
              <a:rPr lang="de-DE" dirty="0">
                <a:latin typeface="Arial" panose="020B0604020202020204" pitchFamily="34" charset="0"/>
                <a:cs typeface="Arial" panose="020B0604020202020204" pitchFamily="34" charset="0"/>
              </a:rPr>
              <a:t>Ggf. Hilfe für einzelne Betriebe z. B. durch Feuerwehr oder Baubetriebshof</a:t>
            </a:r>
          </a:p>
          <a:p>
            <a:r>
              <a:rPr lang="de-DE" dirty="0">
                <a:latin typeface="Arial" panose="020B0604020202020204" pitchFamily="34" charset="0"/>
                <a:cs typeface="Arial" panose="020B0604020202020204" pitchFamily="34" charset="0"/>
              </a:rPr>
              <a:t>Kostenentscheid durch BM</a:t>
            </a:r>
          </a:p>
        </p:txBody>
      </p:sp>
      <p:sp>
        <p:nvSpPr>
          <p:cNvPr id="28" name="Abgerundetes Rechteck 2">
            <a:hlinkClick r:id="rId6" action="ppaction://hlinksldjump"/>
            <a:extLst>
              <a:ext uri="{FF2B5EF4-FFF2-40B4-BE49-F238E27FC236}">
                <a16:creationId xmlns:a16="http://schemas.microsoft.com/office/drawing/2014/main" id="{667E03AA-7AF8-44A6-ADE8-FEB765727CFC}"/>
              </a:ext>
            </a:extLst>
          </p:cNvPr>
          <p:cNvSpPr/>
          <p:nvPr/>
        </p:nvSpPr>
        <p:spPr>
          <a:xfrm>
            <a:off x="2878862" y="2848834"/>
            <a:ext cx="1440000" cy="3047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Monitoring</a:t>
            </a:r>
            <a:endPar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55" name="Textfeld 54">
            <a:extLst>
              <a:ext uri="{FF2B5EF4-FFF2-40B4-BE49-F238E27FC236}">
                <a16:creationId xmlns:a16="http://schemas.microsoft.com/office/drawing/2014/main" id="{34CC375A-F119-412B-AAC4-E52CFE1DEDB6}"/>
              </a:ext>
            </a:extLst>
          </p:cNvPr>
          <p:cNvSpPr txBox="1"/>
          <p:nvPr/>
        </p:nvSpPr>
        <p:spPr>
          <a:xfrm>
            <a:off x="3715686" y="5634974"/>
            <a:ext cx="1440000" cy="1074781"/>
          </a:xfrm>
          <a:prstGeom prst="rect">
            <a:avLst/>
          </a:prstGeom>
          <a:solidFill>
            <a:schemeClr val="bg1"/>
          </a:solidFill>
          <a:ln w="12700">
            <a:solidFill>
              <a:srgbClr val="FF0000"/>
            </a:solidFill>
          </a:ln>
        </p:spPr>
        <p:txBody>
          <a:bodyPr wrap="square" lIns="36000" tIns="0" rIns="0" bIns="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buNone/>
            </a:pPr>
            <a:r>
              <a:rPr lang="de-DE" dirty="0">
                <a:latin typeface="Arial" panose="020B0604020202020204" pitchFamily="34" charset="0"/>
                <a:cs typeface="Arial" panose="020B0604020202020204" pitchFamily="34" charset="0"/>
              </a:rPr>
              <a:t>Feuerwehr-</a:t>
            </a:r>
            <a:r>
              <a:rPr lang="de-DE" dirty="0" err="1">
                <a:latin typeface="Arial" panose="020B0604020202020204" pitchFamily="34" charset="0"/>
                <a:cs typeface="Arial" panose="020B0604020202020204" pitchFamily="34" charset="0"/>
              </a:rPr>
              <a:t>Kdt</a:t>
            </a:r>
            <a:r>
              <a:rPr lang="de-DE" dirty="0">
                <a:latin typeface="Arial" panose="020B0604020202020204" pitchFamily="34" charset="0"/>
                <a:cs typeface="Arial" panose="020B0604020202020204" pitchFamily="34" charset="0"/>
              </a:rPr>
              <a:t>. oder BM:</a:t>
            </a:r>
          </a:p>
          <a:p>
            <a:r>
              <a:rPr lang="de-DE" b="1" dirty="0">
                <a:latin typeface="Arial" panose="020B0604020202020204" pitchFamily="34" charset="0"/>
                <a:cs typeface="Arial" panose="020B0604020202020204" pitchFamily="34" charset="0"/>
              </a:rPr>
              <a:t>„Öffentlicher Notstand!“</a:t>
            </a:r>
          </a:p>
          <a:p>
            <a:r>
              <a:rPr lang="de-DE" dirty="0">
                <a:latin typeface="Arial" panose="020B0604020202020204" pitchFamily="34" charset="0"/>
                <a:cs typeface="Arial" panose="020B0604020202020204" pitchFamily="34" charset="0"/>
              </a:rPr>
              <a:t>umfassende Hilfe leisten</a:t>
            </a:r>
          </a:p>
        </p:txBody>
      </p:sp>
      <p:sp>
        <p:nvSpPr>
          <p:cNvPr id="63" name="Textfeld 62">
            <a:extLst>
              <a:ext uri="{FF2B5EF4-FFF2-40B4-BE49-F238E27FC236}">
                <a16:creationId xmlns:a16="http://schemas.microsoft.com/office/drawing/2014/main" id="{95CB5F27-8DDF-4914-AFDF-8A37A934C32A}"/>
              </a:ext>
            </a:extLst>
          </p:cNvPr>
          <p:cNvSpPr txBox="1"/>
          <p:nvPr/>
        </p:nvSpPr>
        <p:spPr>
          <a:xfrm>
            <a:off x="3715686" y="7460417"/>
            <a:ext cx="1440000" cy="1901679"/>
          </a:xfrm>
          <a:prstGeom prst="rect">
            <a:avLst/>
          </a:prstGeom>
          <a:solidFill>
            <a:schemeClr val="bg1">
              <a:lumMod val="95000"/>
            </a:schemeClr>
          </a:solidFill>
          <a:ln w="12700">
            <a:noFill/>
          </a:ln>
        </p:spPr>
        <p:txBody>
          <a:bodyPr wrap="square" lIns="36000" tIns="0" rIns="0" bIns="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buNone/>
            </a:pPr>
            <a:r>
              <a:rPr lang="de-DE" dirty="0">
                <a:latin typeface="Arial" panose="020B0604020202020204" pitchFamily="34" charset="0"/>
                <a:cs typeface="Arial" panose="020B0604020202020204" pitchFamily="34" charset="0"/>
              </a:rPr>
              <a:t>besonders großer</a:t>
            </a:r>
          </a:p>
          <a:p>
            <a:pPr marL="92075" indent="-92075"/>
            <a:r>
              <a:rPr lang="de-DE" sz="800" dirty="0">
                <a:latin typeface="Arial" panose="020B0604020202020204" pitchFamily="34" charset="0"/>
                <a:cs typeface="Arial" panose="020B0604020202020204" pitchFamily="34" charset="0"/>
              </a:rPr>
              <a:t>Informationsbedarf</a:t>
            </a:r>
          </a:p>
          <a:p>
            <a:pPr marL="92075" indent="-92075"/>
            <a:r>
              <a:rPr lang="de-DE" sz="800" dirty="0">
                <a:latin typeface="Arial" panose="020B0604020202020204" pitchFamily="34" charset="0"/>
                <a:cs typeface="Arial" panose="020B0604020202020204" pitchFamily="34" charset="0"/>
              </a:rPr>
              <a:t>Kommunikationsbedarf</a:t>
            </a:r>
          </a:p>
          <a:p>
            <a:pPr marL="92075" indent="-92075"/>
            <a:r>
              <a:rPr lang="de-DE" sz="800" dirty="0">
                <a:latin typeface="Arial" panose="020B0604020202020204" pitchFamily="34" charset="0"/>
                <a:cs typeface="Arial" panose="020B0604020202020204" pitchFamily="34" charset="0"/>
              </a:rPr>
              <a:t>Koordinationsbedarf</a:t>
            </a:r>
          </a:p>
          <a:p>
            <a:pPr marL="92075" indent="-92075"/>
            <a:r>
              <a:rPr lang="de-DE" sz="800" dirty="0">
                <a:latin typeface="Arial" panose="020B0604020202020204" pitchFamily="34" charset="0"/>
                <a:cs typeface="Arial" panose="020B0604020202020204" pitchFamily="34" charset="0"/>
              </a:rPr>
              <a:t>Entscheidungsbedarf </a:t>
            </a:r>
          </a:p>
          <a:p>
            <a:pPr marL="0" indent="0">
              <a:buNone/>
            </a:pPr>
            <a:r>
              <a:rPr lang="de-DE" dirty="0">
                <a:latin typeface="Arial" panose="020B0604020202020204" pitchFamily="34" charset="0"/>
                <a:cs typeface="Arial" panose="020B0604020202020204" pitchFamily="34" charset="0"/>
              </a:rPr>
              <a:t>oder </a:t>
            </a:r>
          </a:p>
          <a:p>
            <a:pPr marL="92075" indent="-92075"/>
            <a:r>
              <a:rPr lang="de-DE" dirty="0">
                <a:latin typeface="Arial" panose="020B0604020202020204" pitchFamily="34" charset="0"/>
                <a:cs typeface="Arial" panose="020B0604020202020204" pitchFamily="34" charset="0"/>
              </a:rPr>
              <a:t>Einrichtungen der Stadt erheblich betroffen  </a:t>
            </a:r>
          </a:p>
          <a:p>
            <a:pPr marL="92075" indent="-92075"/>
            <a:r>
              <a:rPr lang="de-DE" dirty="0" err="1">
                <a:latin typeface="Arial" panose="020B0604020202020204" pitchFamily="34" charset="0"/>
                <a:cs typeface="Arial" panose="020B0604020202020204" pitchFamily="34" charset="0"/>
              </a:rPr>
              <a:t>Vw</a:t>
            </a:r>
            <a:r>
              <a:rPr lang="de-DE" dirty="0">
                <a:latin typeface="Arial" panose="020B0604020202020204" pitchFamily="34" charset="0"/>
                <a:cs typeface="Arial" panose="020B0604020202020204" pitchFamily="34" charset="0"/>
              </a:rPr>
              <a:t>-Betrieb gefährdet</a:t>
            </a:r>
          </a:p>
        </p:txBody>
      </p:sp>
      <p:sp>
        <p:nvSpPr>
          <p:cNvPr id="66" name="Abgerundetes Rechteck 2">
            <a:hlinkClick r:id="rId3" action="ppaction://hlinksldjump"/>
            <a:extLst>
              <a:ext uri="{FF2B5EF4-FFF2-40B4-BE49-F238E27FC236}">
                <a16:creationId xmlns:a16="http://schemas.microsoft.com/office/drawing/2014/main" id="{3D6AF897-169C-4E15-A9A4-05095950A129}"/>
              </a:ext>
            </a:extLst>
          </p:cNvPr>
          <p:cNvSpPr/>
          <p:nvPr/>
        </p:nvSpPr>
        <p:spPr>
          <a:xfrm>
            <a:off x="3699690" y="6930877"/>
            <a:ext cx="1440000" cy="3047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KoKo</a:t>
            </a:r>
            <a:endPar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68" name="Abgerundetes Rechteck 2">
            <a:hlinkClick r:id="rId7" action="ppaction://hlinksldjump"/>
            <a:extLst>
              <a:ext uri="{FF2B5EF4-FFF2-40B4-BE49-F238E27FC236}">
                <a16:creationId xmlns:a16="http://schemas.microsoft.com/office/drawing/2014/main" id="{B4AA0326-498A-455D-A8ED-4984794D5D2A}"/>
              </a:ext>
            </a:extLst>
          </p:cNvPr>
          <p:cNvSpPr/>
          <p:nvPr/>
        </p:nvSpPr>
        <p:spPr>
          <a:xfrm>
            <a:off x="2057374" y="10318632"/>
            <a:ext cx="3276600" cy="389961"/>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Notfallplan Hitze</a:t>
            </a:r>
          </a:p>
        </p:txBody>
      </p:sp>
    </p:spTree>
    <p:extLst>
      <p:ext uri="{BB962C8B-B14F-4D97-AF65-F5344CB8AC3E}">
        <p14:creationId xmlns:p14="http://schemas.microsoft.com/office/powerpoint/2010/main" val="40519753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CF5018-4B51-4574-9BFB-F2CC8AC975EC}"/>
              </a:ext>
            </a:extLst>
          </p:cNvPr>
          <p:cNvSpPr>
            <a:spLocks noGrp="1"/>
          </p:cNvSpPr>
          <p:nvPr>
            <p:ph type="title"/>
          </p:nvPr>
        </p:nvSpPr>
        <p:spPr/>
        <p:txBody>
          <a:bodyPr/>
          <a:lstStyle/>
          <a:p>
            <a:r>
              <a:rPr lang="de-DE" dirty="0"/>
              <a:t>Wasser-Notversorgung</a:t>
            </a:r>
          </a:p>
        </p:txBody>
      </p:sp>
      <p:sp>
        <p:nvSpPr>
          <p:cNvPr id="8" name="Textplatzhalter 7">
            <a:extLst>
              <a:ext uri="{FF2B5EF4-FFF2-40B4-BE49-F238E27FC236}">
                <a16:creationId xmlns:a16="http://schemas.microsoft.com/office/drawing/2014/main" id="{DC5E14D3-82A2-4EA7-A48B-2266D163B226}"/>
              </a:ext>
            </a:extLst>
          </p:cNvPr>
          <p:cNvSpPr>
            <a:spLocks noGrp="1"/>
          </p:cNvSpPr>
          <p:nvPr>
            <p:ph type="body" sz="quarter" idx="10"/>
          </p:nvPr>
        </p:nvSpPr>
        <p:spPr/>
        <p:txBody>
          <a:bodyPr/>
          <a:lstStyle/>
          <a:p>
            <a:endParaRPr lang="de-DE"/>
          </a:p>
        </p:txBody>
      </p:sp>
      <p:sp>
        <p:nvSpPr>
          <p:cNvPr id="9" name="Textplatzhalter 8">
            <a:extLst>
              <a:ext uri="{FF2B5EF4-FFF2-40B4-BE49-F238E27FC236}">
                <a16:creationId xmlns:a16="http://schemas.microsoft.com/office/drawing/2014/main" id="{25E942FC-A567-464F-AD1B-C714B567203D}"/>
              </a:ext>
            </a:extLst>
          </p:cNvPr>
          <p:cNvSpPr>
            <a:spLocks noGrp="1"/>
          </p:cNvSpPr>
          <p:nvPr>
            <p:ph type="body" sz="quarter" idx="11"/>
          </p:nvPr>
        </p:nvSpPr>
        <p:spPr/>
        <p:txBody>
          <a:bodyPr/>
          <a:lstStyle/>
          <a:p>
            <a:r>
              <a:rPr lang="de-DE" b="0" dirty="0"/>
              <a:t>Beachte: Trockenheit entsteht langsam. Anfänglich sind einige wenige Betriebe (z. B. Viehhaltungen) gefährdet. Bei kritischer Trockenheit sind diese Betriebe / Einrichtungen Priorität mit Trinkwasser zu versorgen. </a:t>
            </a:r>
          </a:p>
          <a:p>
            <a:endParaRPr lang="de-DE" b="0" dirty="0"/>
          </a:p>
        </p:txBody>
      </p:sp>
      <p:graphicFrame>
        <p:nvGraphicFramePr>
          <p:cNvPr id="7" name="Tabelle 6">
            <a:extLst>
              <a:ext uri="{FF2B5EF4-FFF2-40B4-BE49-F238E27FC236}">
                <a16:creationId xmlns:a16="http://schemas.microsoft.com/office/drawing/2014/main" id="{56ABAC8D-42D6-4D67-AA0A-8FF00A348D24}"/>
              </a:ext>
            </a:extLst>
          </p:cNvPr>
          <p:cNvGraphicFramePr>
            <a:graphicFrameLocks noGrp="1"/>
          </p:cNvGraphicFramePr>
          <p:nvPr>
            <p:extLst>
              <p:ext uri="{D42A27DB-BD31-4B8C-83A1-F6EECF244321}">
                <p14:modId xmlns:p14="http://schemas.microsoft.com/office/powerpoint/2010/main" val="2966915378"/>
              </p:ext>
            </p:extLst>
          </p:nvPr>
        </p:nvGraphicFramePr>
        <p:xfrm>
          <a:off x="503238" y="4081164"/>
          <a:ext cx="6219272" cy="4624197"/>
        </p:xfrm>
        <a:graphic>
          <a:graphicData uri="http://schemas.openxmlformats.org/drawingml/2006/table">
            <a:tbl>
              <a:tblPr firstRow="1" bandRow="1">
                <a:tableStyleId>{5940675A-B579-460E-94D1-54222C63F5DA}</a:tableStyleId>
              </a:tblPr>
              <a:tblGrid>
                <a:gridCol w="4176000">
                  <a:extLst>
                    <a:ext uri="{9D8B030D-6E8A-4147-A177-3AD203B41FA5}">
                      <a16:colId xmlns:a16="http://schemas.microsoft.com/office/drawing/2014/main" val="3932557872"/>
                    </a:ext>
                  </a:extLst>
                </a:gridCol>
                <a:gridCol w="755650">
                  <a:extLst>
                    <a:ext uri="{9D8B030D-6E8A-4147-A177-3AD203B41FA5}">
                      <a16:colId xmlns:a16="http://schemas.microsoft.com/office/drawing/2014/main" val="599755113"/>
                    </a:ext>
                  </a:extLst>
                </a:gridCol>
                <a:gridCol w="643811">
                  <a:extLst>
                    <a:ext uri="{9D8B030D-6E8A-4147-A177-3AD203B41FA5}">
                      <a16:colId xmlns:a16="http://schemas.microsoft.com/office/drawing/2014/main" val="558001086"/>
                    </a:ext>
                  </a:extLst>
                </a:gridCol>
                <a:gridCol w="643811">
                  <a:extLst>
                    <a:ext uri="{9D8B030D-6E8A-4147-A177-3AD203B41FA5}">
                      <a16:colId xmlns:a16="http://schemas.microsoft.com/office/drawing/2014/main" val="3730456328"/>
                    </a:ext>
                  </a:extLst>
                </a:gridCol>
              </a:tblGrid>
              <a:tr h="370840">
                <a:tc>
                  <a:txBody>
                    <a:bodyPr/>
                    <a:lstStyle/>
                    <a:p>
                      <a:r>
                        <a:rPr lang="de-DE" b="1" dirty="0">
                          <a:latin typeface="Arial" panose="020B0604020202020204" pitchFamily="34" charset="0"/>
                          <a:cs typeface="Arial" panose="020B0604020202020204" pitchFamily="34" charset="0"/>
                        </a:rPr>
                        <a:t>Einrichtung</a:t>
                      </a:r>
                    </a:p>
                  </a:txBody>
                  <a:tcPr/>
                </a:tc>
                <a:tc>
                  <a:txBody>
                    <a:bodyPr/>
                    <a:lstStyle/>
                    <a:p>
                      <a:r>
                        <a:rPr lang="de-DE" b="1" dirty="0"/>
                        <a:t>Bedarf </a:t>
                      </a:r>
                    </a:p>
                    <a:p>
                      <a:r>
                        <a:rPr lang="de-DE" b="1" dirty="0"/>
                        <a:t>l / Tag</a:t>
                      </a:r>
                    </a:p>
                  </a:txBody>
                  <a:tcPr/>
                </a:tc>
                <a:tc>
                  <a:txBody>
                    <a:bodyPr/>
                    <a:lstStyle/>
                    <a:p>
                      <a:r>
                        <a:rPr lang="de-DE" b="1" dirty="0" err="1"/>
                        <a:t>Prio</a:t>
                      </a:r>
                      <a:r>
                        <a:rPr lang="de-DE" b="1" dirty="0"/>
                        <a:t>.</a:t>
                      </a:r>
                    </a:p>
                    <a:p>
                      <a:r>
                        <a:rPr lang="de-DE" sz="800" b="1" dirty="0"/>
                        <a:t>geplant</a:t>
                      </a:r>
                    </a:p>
                  </a:txBody>
                  <a:tcPr/>
                </a:tc>
                <a:tc>
                  <a:txBody>
                    <a:bodyPr/>
                    <a:lstStyle/>
                    <a:p>
                      <a:r>
                        <a:rPr lang="de-DE" b="1" dirty="0" err="1"/>
                        <a:t>Prio</a:t>
                      </a:r>
                      <a:r>
                        <a:rPr lang="de-DE" b="1" dirty="0"/>
                        <a:t>.</a:t>
                      </a:r>
                    </a:p>
                    <a:p>
                      <a:r>
                        <a:rPr lang="de-DE" sz="800" b="1" dirty="0"/>
                        <a:t>tatsächlich</a:t>
                      </a:r>
                    </a:p>
                  </a:txBody>
                  <a:tcPr/>
                </a:tc>
                <a:extLst>
                  <a:ext uri="{0D108BD9-81ED-4DB2-BD59-A6C34878D82A}">
                    <a16:rowId xmlns:a16="http://schemas.microsoft.com/office/drawing/2014/main" val="1397139944"/>
                  </a:ext>
                </a:extLst>
              </a:tr>
              <a:tr h="370840">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261479253"/>
                  </a:ext>
                </a:extLst>
              </a:tr>
              <a:tr h="370840">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2296803854"/>
                  </a:ext>
                </a:extLst>
              </a:tr>
              <a:tr h="370840">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3544580544"/>
                  </a:ext>
                </a:extLst>
              </a:tr>
              <a:tr h="370840">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4081689043"/>
                  </a:ext>
                </a:extLst>
              </a:tr>
              <a:tr h="370840">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2238953675"/>
                  </a:ext>
                </a:extLst>
              </a:tr>
              <a:tr h="370840">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977076019"/>
                  </a:ext>
                </a:extLst>
              </a:tr>
              <a:tr h="370840">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3025521054"/>
                  </a:ext>
                </a:extLst>
              </a:tr>
              <a:tr h="370840">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305490982"/>
                  </a:ext>
                </a:extLst>
              </a:tr>
              <a:tr h="370840">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2992150772"/>
                  </a:ext>
                </a:extLst>
              </a:tr>
              <a:tr h="370840">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2786086891"/>
                  </a:ext>
                </a:extLst>
              </a:tr>
              <a:tr h="370840">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368806125"/>
                  </a:ext>
                </a:extLst>
              </a:tr>
            </a:tbl>
          </a:graphicData>
        </a:graphic>
      </p:graphicFrame>
    </p:spTree>
    <p:extLst>
      <p:ext uri="{BB962C8B-B14F-4D97-AF65-F5344CB8AC3E}">
        <p14:creationId xmlns:p14="http://schemas.microsoft.com/office/powerpoint/2010/main" val="287931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Arial" panose="020B0604020202020204" pitchFamily="34" charset="0"/>
                <a:cs typeface="Arial" panose="020B0604020202020204" pitchFamily="34" charset="0"/>
              </a:rPr>
              <a:t>Abkürzungen</a:t>
            </a:r>
            <a:endParaRPr lang="de-CH" dirty="0">
              <a:latin typeface="Arial" panose="020B0604020202020204" pitchFamily="34" charset="0"/>
              <a:cs typeface="Arial" panose="020B0604020202020204" pitchFamily="34" charset="0"/>
            </a:endParaRPr>
          </a:p>
        </p:txBody>
      </p:sp>
      <p:sp>
        <p:nvSpPr>
          <p:cNvPr id="8" name="Textplatzhalter 7">
            <a:extLst>
              <a:ext uri="{FF2B5EF4-FFF2-40B4-BE49-F238E27FC236}">
                <a16:creationId xmlns:a16="http://schemas.microsoft.com/office/drawing/2014/main" id="{FE809FB6-C066-405C-AEDD-E3FC9DA1A6C0}"/>
              </a:ext>
            </a:extLst>
          </p:cNvPr>
          <p:cNvSpPr>
            <a:spLocks noGrp="1"/>
          </p:cNvSpPr>
          <p:nvPr>
            <p:ph type="body" sz="quarter" idx="10"/>
          </p:nvPr>
        </p:nvSpPr>
        <p:spPr/>
        <p:txBody>
          <a:bodyPr/>
          <a:lstStyle/>
          <a:p>
            <a:endParaRPr lang="de-DE" dirty="0">
              <a:latin typeface="Arial" panose="020B0604020202020204" pitchFamily="34" charset="0"/>
              <a:cs typeface="Arial" panose="020B060402020202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2874080504"/>
              </p:ext>
            </p:extLst>
          </p:nvPr>
        </p:nvGraphicFramePr>
        <p:xfrm>
          <a:off x="503238" y="1417321"/>
          <a:ext cx="6811962" cy="7729704"/>
        </p:xfrm>
        <a:graphic>
          <a:graphicData uri="http://schemas.openxmlformats.org/drawingml/2006/table">
            <a:tbl>
              <a:tblPr firstRow="1" bandRow="1">
                <a:tableStyleId>{5940675A-B579-460E-94D1-54222C63F5DA}</a:tableStyleId>
              </a:tblPr>
              <a:tblGrid>
                <a:gridCol w="1172742">
                  <a:extLst>
                    <a:ext uri="{9D8B030D-6E8A-4147-A177-3AD203B41FA5}">
                      <a16:colId xmlns:a16="http://schemas.microsoft.com/office/drawing/2014/main" val="20000"/>
                    </a:ext>
                  </a:extLst>
                </a:gridCol>
                <a:gridCol w="5639220">
                  <a:extLst>
                    <a:ext uri="{9D8B030D-6E8A-4147-A177-3AD203B41FA5}">
                      <a16:colId xmlns:a16="http://schemas.microsoft.com/office/drawing/2014/main" val="20001"/>
                    </a:ext>
                  </a:extLst>
                </a:gridCol>
              </a:tblGrid>
              <a:tr h="356247">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Abkürzung </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Bedeutung</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00"/>
                  </a:ext>
                </a:extLst>
              </a:tr>
              <a:tr h="284172">
                <a:tc>
                  <a:txBody>
                    <a:bodyPr/>
                    <a:lstStyle/>
                    <a:p>
                      <a:pPr>
                        <a:lnSpc>
                          <a:spcPts val="1600"/>
                        </a:lnSpc>
                        <a:spcBef>
                          <a:spcPts val="600"/>
                        </a:spcBef>
                        <a:spcAft>
                          <a:spcPts val="0"/>
                        </a:spcAft>
                      </a:pPr>
                      <a:r>
                        <a:rPr lang="de-CH" sz="1300" b="0" i="0" dirty="0">
                          <a:effectLst/>
                          <a:latin typeface="Open Sans" panose="020B0606030504020204" pitchFamily="34" charset="0"/>
                          <a:ea typeface="Open Sans" panose="020B0606030504020204" pitchFamily="34" charset="0"/>
                          <a:cs typeface="Open Sans" panose="020B0606030504020204" pitchFamily="34" charset="0"/>
                        </a:rPr>
                        <a:t>AEP</a:t>
                      </a:r>
                    </a:p>
                  </a:txBody>
                  <a:tcPr marL="99690" marR="99690" marT="39460" marB="39460"/>
                </a:tc>
                <a:tc>
                  <a:txBody>
                    <a:bodyPr/>
                    <a:lstStyle/>
                    <a:p>
                      <a:pPr>
                        <a:lnSpc>
                          <a:spcPts val="1600"/>
                        </a:lnSpc>
                        <a:spcBef>
                          <a:spcPts val="600"/>
                        </a:spcBef>
                        <a:spcAft>
                          <a:spcPts val="0"/>
                        </a:spcAft>
                      </a:pPr>
                      <a:r>
                        <a:rPr lang="de-CH" sz="1300" b="0" i="0" dirty="0">
                          <a:effectLst/>
                          <a:latin typeface="Open Sans" panose="020B0606030504020204" pitchFamily="34" charset="0"/>
                          <a:ea typeface="Open Sans" panose="020B0606030504020204" pitchFamily="34" charset="0"/>
                          <a:cs typeface="Open Sans" panose="020B0606030504020204" pitchFamily="34" charset="0"/>
                        </a:rPr>
                        <a:t>Alarm- und Einsatzplan </a:t>
                      </a:r>
                    </a:p>
                  </a:txBody>
                  <a:tcPr marL="39460" marR="39460" marT="39460" marB="39460"/>
                </a:tc>
                <a:extLst>
                  <a:ext uri="{0D108BD9-81ED-4DB2-BD59-A6C34878D82A}">
                    <a16:rowId xmlns:a16="http://schemas.microsoft.com/office/drawing/2014/main" val="518959417"/>
                  </a:ext>
                </a:extLst>
              </a:tr>
              <a:tr h="284172">
                <a:tc>
                  <a:txBody>
                    <a:bodyPr/>
                    <a:lstStyle/>
                    <a:p>
                      <a:pPr>
                        <a:lnSpc>
                          <a:spcPts val="1600"/>
                        </a:lnSpc>
                        <a:spcBef>
                          <a:spcPts val="600"/>
                        </a:spcBef>
                        <a:spcAft>
                          <a:spcPts val="0"/>
                        </a:spcAft>
                      </a:pPr>
                      <a:r>
                        <a:rPr lang="de-CH" sz="1300" b="0" i="0" dirty="0">
                          <a:effectLst/>
                          <a:latin typeface="Open Sans" panose="020B0606030504020204" pitchFamily="34" charset="0"/>
                          <a:ea typeface="Open Sans" panose="020B0606030504020204" pitchFamily="34" charset="0"/>
                          <a:cs typeface="Open Sans" panose="020B0606030504020204" pitchFamily="34" charset="0"/>
                        </a:rPr>
                        <a:t>bfu</a:t>
                      </a:r>
                    </a:p>
                  </a:txBody>
                  <a:tcPr marL="99690" marR="99690" marT="39460" marB="39460"/>
                </a:tc>
                <a:tc>
                  <a:txBody>
                    <a:bodyPr/>
                    <a:lstStyle/>
                    <a:p>
                      <a:pPr>
                        <a:lnSpc>
                          <a:spcPts val="1600"/>
                        </a:lnSpc>
                        <a:spcBef>
                          <a:spcPts val="600"/>
                        </a:spcBef>
                        <a:spcAft>
                          <a:spcPts val="0"/>
                        </a:spcAft>
                      </a:pPr>
                      <a:r>
                        <a:rPr lang="de-CH" sz="1300" b="0" i="0" dirty="0">
                          <a:effectLst/>
                          <a:latin typeface="Open Sans" panose="020B0606030504020204" pitchFamily="34" charset="0"/>
                          <a:ea typeface="Open Sans" panose="020B0606030504020204" pitchFamily="34" charset="0"/>
                          <a:cs typeface="Open Sans" panose="020B0606030504020204" pitchFamily="34" charset="0"/>
                        </a:rPr>
                        <a:t>Bundessstelle für Flugunfalluntersuchung</a:t>
                      </a:r>
                    </a:p>
                  </a:txBody>
                  <a:tcPr marL="39460" marR="39460" marT="39460" marB="39460"/>
                </a:tc>
                <a:extLst>
                  <a:ext uri="{0D108BD9-81ED-4DB2-BD59-A6C34878D82A}">
                    <a16:rowId xmlns:a16="http://schemas.microsoft.com/office/drawing/2014/main" val="2564393642"/>
                  </a:ext>
                </a:extLst>
              </a:tr>
              <a:tr h="284172">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BM</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Bürgermeisterin / Bürgermeister</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01"/>
                  </a:ext>
                </a:extLst>
              </a:tr>
              <a:tr h="284172">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B-</a:t>
                      </a:r>
                      <a:r>
                        <a:rPr lang="de-DE" sz="1300" b="0" i="0" dirty="0" err="1">
                          <a:effectLst/>
                          <a:latin typeface="Open Sans" panose="020B0606030504020204" pitchFamily="34" charset="0"/>
                          <a:ea typeface="Open Sans" panose="020B0606030504020204" pitchFamily="34" charset="0"/>
                          <a:cs typeface="Open Sans" panose="020B0606030504020204" pitchFamily="34" charset="0"/>
                        </a:rPr>
                        <a:t>Ltr</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Bereitschaftsleiter</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03"/>
                  </a:ext>
                </a:extLst>
              </a:tr>
              <a:tr h="284172">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DRK</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Deutsches Rotes Kreuz </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04"/>
                  </a:ext>
                </a:extLst>
              </a:tr>
              <a:tr h="284172">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DWD</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Deutscher Wetterdienst </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05"/>
                  </a:ext>
                </a:extLst>
              </a:tr>
              <a:tr h="284172">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EAL</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Einsatzabschnitt / Einsatzabschnittsleiter</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06"/>
                  </a:ext>
                </a:extLst>
              </a:tr>
              <a:tr h="284172">
                <a:tc>
                  <a:txBody>
                    <a:bodyPr/>
                    <a:lstStyle/>
                    <a:p>
                      <a:pPr>
                        <a:lnSpc>
                          <a:spcPts val="1600"/>
                        </a:lnSpc>
                        <a:spcBef>
                          <a:spcPts val="600"/>
                        </a:spcBef>
                        <a:spcAft>
                          <a:spcPts val="0"/>
                        </a:spcAft>
                      </a:pPr>
                      <a:r>
                        <a:rPr lang="de-CH" sz="1300" b="0" i="0" dirty="0">
                          <a:effectLst/>
                          <a:latin typeface="Open Sans" panose="020B0606030504020204" pitchFamily="34" charset="0"/>
                          <a:ea typeface="Open Sans" panose="020B0606030504020204" pitchFamily="34" charset="0"/>
                          <a:cs typeface="Open Sans" panose="020B0606030504020204" pitchFamily="34" charset="0"/>
                        </a:rPr>
                        <a:t>EIU</a:t>
                      </a:r>
                    </a:p>
                  </a:txBody>
                  <a:tcPr marL="99690" marR="99690" marT="39460" marB="39460"/>
                </a:tc>
                <a:tc>
                  <a:txBody>
                    <a:bodyPr/>
                    <a:lstStyle/>
                    <a:p>
                      <a:pPr>
                        <a:lnSpc>
                          <a:spcPts val="1600"/>
                        </a:lnSpc>
                        <a:spcBef>
                          <a:spcPts val="600"/>
                        </a:spcBef>
                        <a:spcAft>
                          <a:spcPts val="0"/>
                        </a:spcAft>
                      </a:pPr>
                      <a:r>
                        <a:rPr lang="de-CH" sz="1300" b="0" i="0" dirty="0">
                          <a:effectLst/>
                          <a:latin typeface="Open Sans" panose="020B0606030504020204" pitchFamily="34" charset="0"/>
                          <a:ea typeface="Open Sans" panose="020B0606030504020204" pitchFamily="34" charset="0"/>
                          <a:cs typeface="Open Sans" panose="020B0606030504020204" pitchFamily="34" charset="0"/>
                        </a:rPr>
                        <a:t>Eisenbahninfrastrukturunternehmen</a:t>
                      </a:r>
                    </a:p>
                  </a:txBody>
                  <a:tcPr marL="39460" marR="39460" marT="39460" marB="39460"/>
                </a:tc>
                <a:extLst>
                  <a:ext uri="{0D108BD9-81ED-4DB2-BD59-A6C34878D82A}">
                    <a16:rowId xmlns:a16="http://schemas.microsoft.com/office/drawing/2014/main" val="2992997709"/>
                  </a:ext>
                </a:extLst>
              </a:tr>
              <a:tr h="284172">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EL</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Einsatzleiter </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07"/>
                  </a:ext>
                </a:extLst>
              </a:tr>
              <a:tr h="284172">
                <a:tc>
                  <a:txBody>
                    <a:bodyPr/>
                    <a:lstStyle/>
                    <a:p>
                      <a:pPr>
                        <a:lnSpc>
                          <a:spcPts val="1600"/>
                        </a:lnSpc>
                        <a:spcBef>
                          <a:spcPts val="600"/>
                        </a:spcBef>
                        <a:spcAft>
                          <a:spcPts val="0"/>
                        </a:spcAft>
                      </a:pPr>
                      <a:r>
                        <a:rPr lang="de-CH" sz="1300" b="0" i="0" dirty="0">
                          <a:effectLst/>
                          <a:latin typeface="Open Sans" panose="020B0606030504020204" pitchFamily="34" charset="0"/>
                          <a:ea typeface="Open Sans" panose="020B0606030504020204" pitchFamily="34" charset="0"/>
                          <a:cs typeface="Open Sans" panose="020B0606030504020204" pitchFamily="34" charset="0"/>
                        </a:rPr>
                        <a:t>EVU</a:t>
                      </a:r>
                    </a:p>
                  </a:txBody>
                  <a:tcPr marL="99690" marR="99690" marT="39460" marB="39460"/>
                </a:tc>
                <a:tc>
                  <a:txBody>
                    <a:bodyPr/>
                    <a:lstStyle/>
                    <a:p>
                      <a:pPr>
                        <a:lnSpc>
                          <a:spcPts val="1600"/>
                        </a:lnSpc>
                        <a:spcBef>
                          <a:spcPts val="600"/>
                        </a:spcBef>
                        <a:spcAft>
                          <a:spcPts val="0"/>
                        </a:spcAft>
                      </a:pPr>
                      <a:r>
                        <a:rPr lang="de-CH" sz="1300" b="0" i="0" dirty="0">
                          <a:effectLst/>
                          <a:latin typeface="Open Sans" panose="020B0606030504020204" pitchFamily="34" charset="0"/>
                          <a:ea typeface="Open Sans" panose="020B0606030504020204" pitchFamily="34" charset="0"/>
                          <a:cs typeface="Open Sans" panose="020B0606030504020204" pitchFamily="34" charset="0"/>
                        </a:rPr>
                        <a:t>Eisenbahnverkehrsunternehmen  </a:t>
                      </a:r>
                    </a:p>
                    <a:p>
                      <a:pPr>
                        <a:lnSpc>
                          <a:spcPts val="1600"/>
                        </a:lnSpc>
                        <a:spcBef>
                          <a:spcPts val="600"/>
                        </a:spcBef>
                        <a:spcAft>
                          <a:spcPts val="0"/>
                        </a:spcAft>
                      </a:pPr>
                      <a:r>
                        <a:rPr lang="de-CH" sz="1300" b="0" i="0" dirty="0">
                          <a:effectLst/>
                          <a:latin typeface="Open Sans" panose="020B0606030504020204" pitchFamily="34" charset="0"/>
                          <a:ea typeface="Open Sans" panose="020B0606030504020204" pitchFamily="34" charset="0"/>
                          <a:cs typeface="Open Sans" panose="020B0606030504020204" pitchFamily="34" charset="0"/>
                        </a:rPr>
                        <a:t>Energieversorgungsunternehmen</a:t>
                      </a:r>
                    </a:p>
                  </a:txBody>
                  <a:tcPr marL="39460" marR="39460" marT="39460" marB="39460"/>
                </a:tc>
                <a:extLst>
                  <a:ext uri="{0D108BD9-81ED-4DB2-BD59-A6C34878D82A}">
                    <a16:rowId xmlns:a16="http://schemas.microsoft.com/office/drawing/2014/main" val="1487636756"/>
                  </a:ext>
                </a:extLst>
              </a:tr>
              <a:tr h="284172">
                <a:tc>
                  <a:txBody>
                    <a:bodyPr/>
                    <a:lstStyle/>
                    <a:p>
                      <a:pPr>
                        <a:lnSpc>
                          <a:spcPts val="1600"/>
                        </a:lnSpc>
                        <a:spcBef>
                          <a:spcPts val="600"/>
                        </a:spcBef>
                        <a:spcAft>
                          <a:spcPts val="0"/>
                        </a:spcAft>
                      </a:pPr>
                      <a:r>
                        <a:rPr lang="de-CH" sz="1300" b="0" i="0" dirty="0">
                          <a:effectLst/>
                          <a:latin typeface="Open Sans" panose="020B0606030504020204" pitchFamily="34" charset="0"/>
                          <a:ea typeface="Open Sans" panose="020B0606030504020204" pitchFamily="34" charset="0"/>
                          <a:cs typeface="Open Sans" panose="020B0606030504020204" pitchFamily="34" charset="0"/>
                        </a:rPr>
                        <a:t>FB</a:t>
                      </a:r>
                    </a:p>
                  </a:txBody>
                  <a:tcPr marL="99690" marR="99690" marT="39460" marB="39460"/>
                </a:tc>
                <a:tc>
                  <a:txBody>
                    <a:bodyPr/>
                    <a:lstStyle/>
                    <a:p>
                      <a:pPr>
                        <a:lnSpc>
                          <a:spcPts val="1600"/>
                        </a:lnSpc>
                        <a:spcBef>
                          <a:spcPts val="600"/>
                        </a:spcBef>
                        <a:spcAft>
                          <a:spcPts val="0"/>
                        </a:spcAft>
                      </a:pPr>
                      <a:r>
                        <a:rPr lang="de-CH" sz="1300" b="0" i="0" dirty="0">
                          <a:effectLst/>
                          <a:latin typeface="Open Sans" panose="020B0606030504020204" pitchFamily="34" charset="0"/>
                          <a:ea typeface="Open Sans" panose="020B0606030504020204" pitchFamily="34" charset="0"/>
                          <a:cs typeface="Open Sans" panose="020B0606030504020204" pitchFamily="34" charset="0"/>
                        </a:rPr>
                        <a:t>Fachberater im </a:t>
                      </a:r>
                      <a:r>
                        <a:rPr lang="de-CH" sz="1300" b="0" i="0" dirty="0" err="1">
                          <a:effectLst/>
                          <a:latin typeface="Open Sans" panose="020B0606030504020204" pitchFamily="34" charset="0"/>
                          <a:ea typeface="Open Sans" panose="020B0606030504020204" pitchFamily="34" charset="0"/>
                          <a:cs typeface="Open Sans" panose="020B0606030504020204" pitchFamily="34" charset="0"/>
                        </a:rPr>
                        <a:t>Vw</a:t>
                      </a:r>
                      <a:r>
                        <a:rPr lang="de-CH" sz="1300" b="0" i="0" dirty="0">
                          <a:effectLst/>
                          <a:latin typeface="Open Sans" panose="020B0606030504020204" pitchFamily="34" charset="0"/>
                          <a:ea typeface="Open Sans" panose="020B0606030504020204" pitchFamily="34" charset="0"/>
                          <a:cs typeface="Open Sans" panose="020B0606030504020204" pitchFamily="34" charset="0"/>
                        </a:rPr>
                        <a:t>-Stab oder in der Führungseinheit </a:t>
                      </a:r>
                    </a:p>
                  </a:txBody>
                  <a:tcPr marL="39460" marR="39460" marT="39460" marB="39460"/>
                </a:tc>
                <a:extLst>
                  <a:ext uri="{0D108BD9-81ED-4DB2-BD59-A6C34878D82A}">
                    <a16:rowId xmlns:a16="http://schemas.microsoft.com/office/drawing/2014/main" val="990604417"/>
                  </a:ext>
                </a:extLst>
              </a:tr>
              <a:tr h="284172">
                <a:tc>
                  <a:txBody>
                    <a:bodyPr/>
                    <a:lstStyle/>
                    <a:p>
                      <a:pPr>
                        <a:lnSpc>
                          <a:spcPts val="1600"/>
                        </a:lnSpc>
                        <a:spcBef>
                          <a:spcPts val="600"/>
                        </a:spcBef>
                        <a:spcAft>
                          <a:spcPts val="0"/>
                        </a:spcAft>
                      </a:pPr>
                      <a:r>
                        <a:rPr lang="de-DE" sz="1300" b="0" i="0" dirty="0" err="1">
                          <a:effectLst/>
                          <a:latin typeface="Open Sans" panose="020B0606030504020204" pitchFamily="34" charset="0"/>
                          <a:ea typeface="Open Sans" panose="020B0606030504020204" pitchFamily="34" charset="0"/>
                          <a:cs typeface="Open Sans" panose="020B0606030504020204" pitchFamily="34" charset="0"/>
                        </a:rPr>
                        <a:t>FwKdt</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Feuerwehrkommandant </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08"/>
                  </a:ext>
                </a:extLst>
              </a:tr>
              <a:tr h="284172">
                <a:tc>
                  <a:txBody>
                    <a:bodyPr/>
                    <a:lstStyle/>
                    <a:p>
                      <a:pPr>
                        <a:lnSpc>
                          <a:spcPts val="1600"/>
                        </a:lnSpc>
                        <a:spcBef>
                          <a:spcPts val="600"/>
                        </a:spcBef>
                        <a:spcAft>
                          <a:spcPts val="0"/>
                        </a:spcAft>
                      </a:pPr>
                      <a:r>
                        <a:rPr lang="de-DE" sz="1300" b="0" i="0" dirty="0" err="1">
                          <a:effectLst/>
                          <a:latin typeface="Open Sans" panose="020B0606030504020204" pitchFamily="34" charset="0"/>
                          <a:ea typeface="Open Sans" panose="020B0606030504020204" pitchFamily="34" charset="0"/>
                          <a:cs typeface="Open Sans" panose="020B0606030504020204" pitchFamily="34" charset="0"/>
                        </a:rPr>
                        <a:t>FüStab</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Führungsstab</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09"/>
                  </a:ext>
                </a:extLst>
              </a:tr>
              <a:tr h="284172">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Fw</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Feuerwehr</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10"/>
                  </a:ext>
                </a:extLst>
              </a:tr>
              <a:tr h="284172">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HWAEP</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Hochwasser-Alarm- und Einsatzplan </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11"/>
                  </a:ext>
                </a:extLst>
              </a:tr>
              <a:tr h="284172">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HQ</a:t>
                      </a:r>
                      <a:r>
                        <a:rPr lang="de-DE" sz="1300" b="0" i="0" baseline="-25000">
                          <a:effectLst/>
                          <a:latin typeface="Open Sans" panose="020B0606030504020204" pitchFamily="34" charset="0"/>
                          <a:ea typeface="Open Sans" panose="020B0606030504020204" pitchFamily="34" charset="0"/>
                          <a:cs typeface="Open Sans" panose="020B0606030504020204" pitchFamily="34" charset="0"/>
                        </a:rPr>
                        <a:t>x</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Abflussmenge, die durchschnittlich einmal in X Jahren auftritt.</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12"/>
                  </a:ext>
                </a:extLst>
              </a:tr>
              <a:tr h="284172">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HVZ</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Hochwasser-Vorhersagezentrale </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13"/>
                  </a:ext>
                </a:extLst>
              </a:tr>
              <a:tr h="284172">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ILS</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Integrierte Leitstelle</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14"/>
                  </a:ext>
                </a:extLst>
              </a:tr>
              <a:tr h="284172">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KBM</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Kreisbrandmeister</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15"/>
                  </a:ext>
                </a:extLst>
              </a:tr>
              <a:tr h="284172">
                <a:tc>
                  <a:txBody>
                    <a:bodyPr/>
                    <a:lstStyle/>
                    <a:p>
                      <a:pPr>
                        <a:lnSpc>
                          <a:spcPts val="1600"/>
                        </a:lnSpc>
                        <a:spcBef>
                          <a:spcPts val="600"/>
                        </a:spcBef>
                        <a:spcAft>
                          <a:spcPts val="0"/>
                        </a:spcAft>
                      </a:pPr>
                      <a:r>
                        <a:rPr lang="de-DE" sz="1300" b="0" i="0">
                          <a:effectLst/>
                          <a:latin typeface="Open Sans" panose="020B0606030504020204" pitchFamily="34" charset="0"/>
                          <a:ea typeface="Open Sans" panose="020B0606030504020204" pitchFamily="34" charset="0"/>
                          <a:cs typeface="Open Sans" panose="020B0606030504020204" pitchFamily="34" charset="0"/>
                        </a:rPr>
                        <a:t>LF</a:t>
                      </a:r>
                      <a:endParaRPr lang="de-CH" sz="1300" b="0" i="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Löschgruppenfahrzeug </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17"/>
                  </a:ext>
                </a:extLst>
              </a:tr>
              <a:tr h="284172">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OPB</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r>
                        <a:rPr lang="de-DE" sz="1300" b="0" i="0" dirty="0">
                          <a:effectLst/>
                          <a:latin typeface="Open Sans" panose="020B0606030504020204" pitchFamily="34" charset="0"/>
                          <a:ea typeface="Open Sans" panose="020B0606030504020204" pitchFamily="34" charset="0"/>
                          <a:cs typeface="Open Sans" panose="020B0606030504020204" pitchFamily="34" charset="0"/>
                        </a:rPr>
                        <a:t>Ortspolizeibehörde</a:t>
                      </a: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10018"/>
                  </a:ext>
                </a:extLst>
              </a:tr>
              <a:tr h="284172">
                <a:tc>
                  <a:txBody>
                    <a:bodyPr/>
                    <a:lstStyle/>
                    <a:p>
                      <a:pPr>
                        <a:lnSpc>
                          <a:spcPts val="1600"/>
                        </a:lnSpc>
                        <a:spcBef>
                          <a:spcPts val="600"/>
                        </a:spcBef>
                        <a:spcAft>
                          <a:spcPts val="0"/>
                        </a:spcAft>
                      </a:pPr>
                      <a:r>
                        <a:rPr lang="de-CH" sz="1300" b="0" i="0" dirty="0">
                          <a:effectLst/>
                          <a:latin typeface="Open Sans" panose="020B0606030504020204" pitchFamily="34" charset="0"/>
                          <a:ea typeface="Open Sans" panose="020B0606030504020204" pitchFamily="34" charset="0"/>
                          <a:cs typeface="Open Sans" panose="020B0606030504020204" pitchFamily="34" charset="0"/>
                        </a:rPr>
                        <a:t>VP</a:t>
                      </a:r>
                    </a:p>
                  </a:txBody>
                  <a:tcPr marL="99690" marR="99690" marT="39460" marB="39460"/>
                </a:tc>
                <a:tc>
                  <a:txBody>
                    <a:bodyPr/>
                    <a:lstStyle/>
                    <a:p>
                      <a:pPr>
                        <a:lnSpc>
                          <a:spcPts val="1600"/>
                        </a:lnSpc>
                        <a:spcBef>
                          <a:spcPts val="600"/>
                        </a:spcBef>
                        <a:spcAft>
                          <a:spcPts val="0"/>
                        </a:spcAft>
                      </a:pPr>
                      <a:r>
                        <a:rPr lang="de-CH" sz="1300" b="0" i="0" dirty="0">
                          <a:effectLst/>
                          <a:latin typeface="Open Sans" panose="020B0606030504020204" pitchFamily="34" charset="0"/>
                          <a:ea typeface="Open Sans" panose="020B0606030504020204" pitchFamily="34" charset="0"/>
                          <a:cs typeface="Open Sans" panose="020B0606030504020204" pitchFamily="34" charset="0"/>
                        </a:rPr>
                        <a:t>Verbindungsperson oder Verbindungsbeamter</a:t>
                      </a:r>
                    </a:p>
                  </a:txBody>
                  <a:tcPr marL="39460" marR="39460" marT="39460" marB="39460"/>
                </a:tc>
                <a:extLst>
                  <a:ext uri="{0D108BD9-81ED-4DB2-BD59-A6C34878D82A}">
                    <a16:rowId xmlns:a16="http://schemas.microsoft.com/office/drawing/2014/main" val="624245328"/>
                  </a:ext>
                </a:extLst>
              </a:tr>
              <a:tr h="284172">
                <a:tc>
                  <a:txBody>
                    <a:bodyPr/>
                    <a:lstStyle/>
                    <a:p>
                      <a:pPr>
                        <a:lnSpc>
                          <a:spcPts val="1600"/>
                        </a:lnSpc>
                        <a:spcBef>
                          <a:spcPts val="600"/>
                        </a:spcBef>
                        <a:spcAft>
                          <a:spcPts val="0"/>
                        </a:spcAft>
                      </a:pP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3460327589"/>
                  </a:ext>
                </a:extLst>
              </a:tr>
              <a:tr h="284172">
                <a:tc>
                  <a:txBody>
                    <a:bodyPr/>
                    <a:lstStyle/>
                    <a:p>
                      <a:pPr>
                        <a:lnSpc>
                          <a:spcPts val="1600"/>
                        </a:lnSpc>
                        <a:spcBef>
                          <a:spcPts val="600"/>
                        </a:spcBef>
                        <a:spcAft>
                          <a:spcPts val="0"/>
                        </a:spcAft>
                      </a:pP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597502376"/>
                  </a:ext>
                </a:extLst>
              </a:tr>
              <a:tr h="284172">
                <a:tc>
                  <a:txBody>
                    <a:bodyPr/>
                    <a:lstStyle/>
                    <a:p>
                      <a:pPr>
                        <a:lnSpc>
                          <a:spcPts val="1600"/>
                        </a:lnSpc>
                        <a:spcBef>
                          <a:spcPts val="600"/>
                        </a:spcBef>
                        <a:spcAft>
                          <a:spcPts val="0"/>
                        </a:spcAft>
                      </a:pP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99690" marR="99690" marT="39460" marB="39460"/>
                </a:tc>
                <a:tc>
                  <a:txBody>
                    <a:bodyPr/>
                    <a:lstStyle/>
                    <a:p>
                      <a:pPr>
                        <a:lnSpc>
                          <a:spcPts val="1600"/>
                        </a:lnSpc>
                        <a:spcBef>
                          <a:spcPts val="600"/>
                        </a:spcBef>
                        <a:spcAft>
                          <a:spcPts val="0"/>
                        </a:spcAft>
                      </a:pPr>
                      <a:endParaRPr lang="de-CH" sz="1300" b="0" i="0" dirty="0">
                        <a:effectLst/>
                        <a:latin typeface="Open Sans" panose="020B0606030504020204" pitchFamily="34" charset="0"/>
                        <a:ea typeface="Open Sans" panose="020B0606030504020204" pitchFamily="34" charset="0"/>
                        <a:cs typeface="Open Sans" panose="020B0606030504020204" pitchFamily="34" charset="0"/>
                      </a:endParaRPr>
                    </a:p>
                  </a:txBody>
                  <a:tcPr marL="39460" marR="39460" marT="39460" marB="39460"/>
                </a:tc>
                <a:extLst>
                  <a:ext uri="{0D108BD9-81ED-4DB2-BD59-A6C34878D82A}">
                    <a16:rowId xmlns:a16="http://schemas.microsoft.com/office/drawing/2014/main" val="551111537"/>
                  </a:ext>
                </a:extLst>
              </a:tr>
            </a:tbl>
          </a:graphicData>
        </a:graphic>
      </p:graphicFrame>
    </p:spTree>
    <p:extLst>
      <p:ext uri="{BB962C8B-B14F-4D97-AF65-F5344CB8AC3E}">
        <p14:creationId xmlns:p14="http://schemas.microsoft.com/office/powerpoint/2010/main" val="15978571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CF5018-4B51-4574-9BFB-F2CC8AC975EC}"/>
              </a:ext>
            </a:extLst>
          </p:cNvPr>
          <p:cNvSpPr>
            <a:spLocks noGrp="1"/>
          </p:cNvSpPr>
          <p:nvPr>
            <p:ph type="title"/>
          </p:nvPr>
        </p:nvSpPr>
        <p:spPr/>
        <p:txBody>
          <a:bodyPr/>
          <a:lstStyle/>
          <a:p>
            <a:r>
              <a:rPr lang="de-DE" dirty="0"/>
              <a:t>Notfallplan Hitze </a:t>
            </a:r>
          </a:p>
        </p:txBody>
      </p:sp>
      <p:sp>
        <p:nvSpPr>
          <p:cNvPr id="6" name="Textplatzhalter 5">
            <a:extLst>
              <a:ext uri="{FF2B5EF4-FFF2-40B4-BE49-F238E27FC236}">
                <a16:creationId xmlns:a16="http://schemas.microsoft.com/office/drawing/2014/main" id="{C0B3CC41-C033-41D3-B754-A746670F35A1}"/>
              </a:ext>
            </a:extLst>
          </p:cNvPr>
          <p:cNvSpPr>
            <a:spLocks noGrp="1"/>
          </p:cNvSpPr>
          <p:nvPr>
            <p:ph type="body" sz="quarter" idx="10"/>
          </p:nvPr>
        </p:nvSpPr>
        <p:spPr/>
        <p:txBody>
          <a:bodyPr/>
          <a:lstStyle/>
          <a:p>
            <a:pPr lvl="1"/>
            <a:r>
              <a:rPr lang="de-DE" dirty="0"/>
              <a:t>. </a:t>
            </a:r>
          </a:p>
        </p:txBody>
      </p:sp>
      <p:sp>
        <p:nvSpPr>
          <p:cNvPr id="3" name="Textplatzhalter 2">
            <a:extLst>
              <a:ext uri="{FF2B5EF4-FFF2-40B4-BE49-F238E27FC236}">
                <a16:creationId xmlns:a16="http://schemas.microsoft.com/office/drawing/2014/main" id="{68D23373-5365-4D73-8CA8-B4066D6D98D4}"/>
              </a:ext>
            </a:extLst>
          </p:cNvPr>
          <p:cNvSpPr>
            <a:spLocks noGrp="1"/>
          </p:cNvSpPr>
          <p:nvPr>
            <p:ph type="body" sz="quarter" idx="11"/>
          </p:nvPr>
        </p:nvSpPr>
        <p:spPr/>
        <p:txBody>
          <a:bodyPr/>
          <a:lstStyle/>
          <a:p>
            <a:r>
              <a:rPr lang="de-DE" dirty="0"/>
              <a:t>Folgende Einrichtungen sind bei großer Hitze / Hitzewelle auf kritische Situationen zu überprüfen</a:t>
            </a:r>
          </a:p>
        </p:txBody>
      </p:sp>
      <p:graphicFrame>
        <p:nvGraphicFramePr>
          <p:cNvPr id="7" name="Tabelle 6">
            <a:extLst>
              <a:ext uri="{FF2B5EF4-FFF2-40B4-BE49-F238E27FC236}">
                <a16:creationId xmlns:a16="http://schemas.microsoft.com/office/drawing/2014/main" id="{56ABAC8D-42D6-4D67-AA0A-8FF00A348D24}"/>
              </a:ext>
            </a:extLst>
          </p:cNvPr>
          <p:cNvGraphicFramePr>
            <a:graphicFrameLocks noGrp="1"/>
          </p:cNvGraphicFramePr>
          <p:nvPr>
            <p:extLst>
              <p:ext uri="{D42A27DB-BD31-4B8C-83A1-F6EECF244321}">
                <p14:modId xmlns:p14="http://schemas.microsoft.com/office/powerpoint/2010/main" val="1475770790"/>
              </p:ext>
            </p:extLst>
          </p:nvPr>
        </p:nvGraphicFramePr>
        <p:xfrm>
          <a:off x="503237" y="4081164"/>
          <a:ext cx="6229349" cy="4450080"/>
        </p:xfrm>
        <a:graphic>
          <a:graphicData uri="http://schemas.openxmlformats.org/drawingml/2006/table">
            <a:tbl>
              <a:tblPr firstRow="1" bandRow="1">
                <a:tableStyleId>{5940675A-B579-460E-94D1-54222C63F5DA}</a:tableStyleId>
              </a:tblPr>
              <a:tblGrid>
                <a:gridCol w="4976900">
                  <a:extLst>
                    <a:ext uri="{9D8B030D-6E8A-4147-A177-3AD203B41FA5}">
                      <a16:colId xmlns:a16="http://schemas.microsoft.com/office/drawing/2014/main" val="3932557872"/>
                    </a:ext>
                  </a:extLst>
                </a:gridCol>
                <a:gridCol w="1252449">
                  <a:extLst>
                    <a:ext uri="{9D8B030D-6E8A-4147-A177-3AD203B41FA5}">
                      <a16:colId xmlns:a16="http://schemas.microsoft.com/office/drawing/2014/main" val="599755113"/>
                    </a:ext>
                  </a:extLst>
                </a:gridCol>
              </a:tblGrid>
              <a:tr h="370840">
                <a:tc>
                  <a:txBody>
                    <a:bodyPr/>
                    <a:lstStyle/>
                    <a:p>
                      <a:r>
                        <a:rPr lang="de-DE" b="1" dirty="0">
                          <a:latin typeface="Arial" panose="020B0604020202020204" pitchFamily="34" charset="0"/>
                          <a:cs typeface="Arial" panose="020B0604020202020204" pitchFamily="34" charset="0"/>
                        </a:rPr>
                        <a:t>Einrichtung</a:t>
                      </a:r>
                    </a:p>
                  </a:txBody>
                  <a:tcPr/>
                </a:tc>
                <a:tc>
                  <a:txBody>
                    <a:bodyPr/>
                    <a:lstStyle/>
                    <a:p>
                      <a:r>
                        <a:rPr lang="de-DE" b="1" dirty="0">
                          <a:latin typeface="Arial" panose="020B0604020202020204" pitchFamily="34" charset="0"/>
                          <a:cs typeface="Arial" panose="020B0604020202020204" pitchFamily="34" charset="0"/>
                        </a:rPr>
                        <a:t>Klientel</a:t>
                      </a:r>
                    </a:p>
                  </a:txBody>
                  <a:tcPr/>
                </a:tc>
                <a:extLst>
                  <a:ext uri="{0D108BD9-81ED-4DB2-BD59-A6C34878D82A}">
                    <a16:rowId xmlns:a16="http://schemas.microsoft.com/office/drawing/2014/main" val="1397139944"/>
                  </a:ext>
                </a:extLst>
              </a:tr>
              <a:tr h="370840">
                <a:tc>
                  <a:txBody>
                    <a:bodyPr/>
                    <a:lstStyle/>
                    <a:p>
                      <a:r>
                        <a:rPr lang="de-DE" dirty="0">
                          <a:latin typeface="Arial" panose="020B0604020202020204" pitchFamily="34" charset="0"/>
                          <a:cs typeface="Arial" panose="020B0604020202020204" pitchFamily="34" charset="0"/>
                        </a:rPr>
                        <a:t>z. B. Altenheim </a:t>
                      </a:r>
                    </a:p>
                  </a:txBody>
                  <a:tcPr/>
                </a:tc>
                <a:tc>
                  <a:txBody>
                    <a:bodyPr/>
                    <a:lstStyle/>
                    <a:p>
                      <a:r>
                        <a:rPr lang="de-DE" dirty="0">
                          <a:latin typeface="Arial" panose="020B0604020202020204" pitchFamily="34" charset="0"/>
                          <a:cs typeface="Arial" panose="020B0604020202020204" pitchFamily="34" charset="0"/>
                        </a:rPr>
                        <a:t>Alte</a:t>
                      </a:r>
                    </a:p>
                  </a:txBody>
                  <a:tcPr/>
                </a:tc>
                <a:extLst>
                  <a:ext uri="{0D108BD9-81ED-4DB2-BD59-A6C34878D82A}">
                    <a16:rowId xmlns:a16="http://schemas.microsoft.com/office/drawing/2014/main" val="1261479253"/>
                  </a:ext>
                </a:extLst>
              </a:tr>
              <a:tr h="370840">
                <a:tc>
                  <a:txBody>
                    <a:bodyPr/>
                    <a:lstStyle/>
                    <a:p>
                      <a:r>
                        <a:rPr lang="de-DE" dirty="0">
                          <a:latin typeface="Arial" panose="020B0604020202020204" pitchFamily="34" charset="0"/>
                          <a:cs typeface="Arial" panose="020B0604020202020204" pitchFamily="34" charset="0"/>
                        </a:rPr>
                        <a:t>z. B. Kinderheim </a:t>
                      </a:r>
                    </a:p>
                  </a:txBody>
                  <a:tcPr/>
                </a:tc>
                <a:tc>
                  <a:txBody>
                    <a:bodyPr/>
                    <a:lstStyle/>
                    <a:p>
                      <a:r>
                        <a:rPr lang="de-DE" dirty="0">
                          <a:latin typeface="Arial" panose="020B0604020202020204" pitchFamily="34" charset="0"/>
                          <a:cs typeface="Arial" panose="020B0604020202020204" pitchFamily="34" charset="0"/>
                        </a:rPr>
                        <a:t>Kleinkinder </a:t>
                      </a:r>
                    </a:p>
                  </a:txBody>
                  <a:tcPr/>
                </a:tc>
                <a:extLst>
                  <a:ext uri="{0D108BD9-81ED-4DB2-BD59-A6C34878D82A}">
                    <a16:rowId xmlns:a16="http://schemas.microsoft.com/office/drawing/2014/main" val="22968038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458054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1689043"/>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8953675"/>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7076019"/>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55210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05490982"/>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2150772"/>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6086891"/>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68806125"/>
                  </a:ext>
                </a:extLst>
              </a:tr>
            </a:tbl>
          </a:graphicData>
        </a:graphic>
      </p:graphicFrame>
    </p:spTree>
    <p:extLst>
      <p:ext uri="{BB962C8B-B14F-4D97-AF65-F5344CB8AC3E}">
        <p14:creationId xmlns:p14="http://schemas.microsoft.com/office/powerpoint/2010/main" val="23900074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Verbinder: gewinkelt 170">
            <a:extLst>
              <a:ext uri="{FF2B5EF4-FFF2-40B4-BE49-F238E27FC236}">
                <a16:creationId xmlns:a16="http://schemas.microsoft.com/office/drawing/2014/main" id="{C77DB0A1-F2F4-4F44-AEB4-D79698F238DC}"/>
              </a:ext>
            </a:extLst>
          </p:cNvPr>
          <p:cNvCxnSpPr>
            <a:cxnSpLocks/>
            <a:stCxn id="208" idx="0"/>
            <a:endCxn id="192" idx="1"/>
          </p:cNvCxnSpPr>
          <p:nvPr/>
        </p:nvCxnSpPr>
        <p:spPr>
          <a:xfrm rot="5400000" flipH="1" flipV="1">
            <a:off x="3067133" y="4315525"/>
            <a:ext cx="768660" cy="1434983"/>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2" name="Titel 1"/>
          <p:cNvSpPr>
            <a:spLocks noGrp="1"/>
          </p:cNvSpPr>
          <p:nvPr>
            <p:ph type="title"/>
          </p:nvPr>
        </p:nvSpPr>
        <p:spPr/>
        <p:txBody>
          <a:bodyPr/>
          <a:lstStyle/>
          <a:p>
            <a:r>
              <a:rPr lang="de-DE" dirty="0"/>
              <a:t>Extremer Schneefall</a:t>
            </a:r>
          </a:p>
        </p:txBody>
      </p:sp>
      <p:sp>
        <p:nvSpPr>
          <p:cNvPr id="3" name="Textplatzhalter 2"/>
          <p:cNvSpPr>
            <a:spLocks noGrp="1"/>
          </p:cNvSpPr>
          <p:nvPr>
            <p:ph type="body" sz="quarter" idx="10"/>
          </p:nvPr>
        </p:nvSpPr>
        <p:spPr/>
        <p:txBody>
          <a:bodyPr/>
          <a:lstStyle/>
          <a:p>
            <a:r>
              <a:rPr lang="de-DE" dirty="0"/>
              <a:t>Führungsmaßnahmen</a:t>
            </a:r>
          </a:p>
        </p:txBody>
      </p:sp>
      <p:sp>
        <p:nvSpPr>
          <p:cNvPr id="23" name="Textfeld 22">
            <a:extLst>
              <a:ext uri="{FF2B5EF4-FFF2-40B4-BE49-F238E27FC236}">
                <a16:creationId xmlns:a16="http://schemas.microsoft.com/office/drawing/2014/main" id="{987D40A5-54DE-493B-8EA3-558F3C4FECD8}"/>
              </a:ext>
            </a:extLst>
          </p:cNvPr>
          <p:cNvSpPr txBox="1"/>
          <p:nvPr/>
        </p:nvSpPr>
        <p:spPr>
          <a:xfrm>
            <a:off x="2023943" y="2624621"/>
            <a:ext cx="1440000" cy="360000"/>
          </a:xfrm>
          <a:prstGeom prst="rect">
            <a:avLst/>
          </a:prstGeom>
          <a:solidFill>
            <a:schemeClr val="bg1">
              <a:lumMod val="95000"/>
            </a:schemeClr>
          </a:solidFill>
          <a:ln w="12700">
            <a:noFill/>
          </a:ln>
        </p:spPr>
        <p:txBody>
          <a:bodyPr wrap="square" lIns="0" tIns="0" rIns="0" bIns="0" rtlCol="0" anchor="ctr">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lgn="ctr">
              <a:buNone/>
            </a:pPr>
            <a:r>
              <a:rPr lang="de-DE" dirty="0">
                <a:latin typeface="Arial" panose="020B0604020202020204" pitchFamily="34" charset="0"/>
                <a:cs typeface="Arial" panose="020B0604020202020204" pitchFamily="34" charset="0"/>
              </a:rPr>
              <a:t>geringes </a:t>
            </a:r>
          </a:p>
          <a:p>
            <a:pPr marL="0" indent="0" algn="ctr">
              <a:buNone/>
            </a:pPr>
            <a:r>
              <a:rPr lang="de-DE" dirty="0">
                <a:latin typeface="Arial" panose="020B0604020202020204" pitchFamily="34" charset="0"/>
                <a:cs typeface="Arial" panose="020B0604020202020204" pitchFamily="34" charset="0"/>
              </a:rPr>
              <a:t>Ausmaß</a:t>
            </a:r>
          </a:p>
        </p:txBody>
      </p:sp>
      <p:sp>
        <p:nvSpPr>
          <p:cNvPr id="26" name="Flussdiagramm: Verzweigung 25">
            <a:extLst>
              <a:ext uri="{FF2B5EF4-FFF2-40B4-BE49-F238E27FC236}">
                <a16:creationId xmlns:a16="http://schemas.microsoft.com/office/drawing/2014/main" id="{F8D1F89C-46B2-48C4-8E94-3E1F45E385BA}"/>
              </a:ext>
            </a:extLst>
          </p:cNvPr>
          <p:cNvSpPr/>
          <p:nvPr/>
        </p:nvSpPr>
        <p:spPr>
          <a:xfrm>
            <a:off x="3312449" y="2243099"/>
            <a:ext cx="576000" cy="3240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a:t>
            </a:r>
          </a:p>
        </p:txBody>
      </p:sp>
      <p:sp>
        <p:nvSpPr>
          <p:cNvPr id="28" name="Flussdiagramm: Grenzstelle 27">
            <a:extLst>
              <a:ext uri="{FF2B5EF4-FFF2-40B4-BE49-F238E27FC236}">
                <a16:creationId xmlns:a16="http://schemas.microsoft.com/office/drawing/2014/main" id="{16755B1B-BD1A-4A59-B596-251CD0BA17C3}"/>
              </a:ext>
            </a:extLst>
          </p:cNvPr>
          <p:cNvSpPr/>
          <p:nvPr/>
        </p:nvSpPr>
        <p:spPr>
          <a:xfrm>
            <a:off x="2609852" y="1683347"/>
            <a:ext cx="1981195" cy="456397"/>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Extremer Schneefall</a:t>
            </a:r>
          </a:p>
        </p:txBody>
      </p:sp>
      <p:sp>
        <p:nvSpPr>
          <p:cNvPr id="29" name="Abgerundetes Rechteck 2">
            <a:hlinkClick r:id="rId2" action="ppaction://hlinksldjump"/>
            <a:extLst>
              <a:ext uri="{FF2B5EF4-FFF2-40B4-BE49-F238E27FC236}">
                <a16:creationId xmlns:a16="http://schemas.microsoft.com/office/drawing/2014/main" id="{0541C7A5-D389-416A-9928-3BA635B488F7}"/>
              </a:ext>
            </a:extLst>
          </p:cNvPr>
          <p:cNvSpPr/>
          <p:nvPr/>
        </p:nvSpPr>
        <p:spPr>
          <a:xfrm>
            <a:off x="3736955" y="8074129"/>
            <a:ext cx="1440000" cy="3047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KoKo</a:t>
            </a:r>
            <a:endPar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30" name="Abgerundetes Rechteck 2">
            <a:hlinkClick r:id="rId3" action="ppaction://hlinksldjump"/>
            <a:extLst>
              <a:ext uri="{FF2B5EF4-FFF2-40B4-BE49-F238E27FC236}">
                <a16:creationId xmlns:a16="http://schemas.microsoft.com/office/drawing/2014/main" id="{3FBAEC01-AFBD-453A-ADBF-4E6BC3FFD1B7}"/>
              </a:ext>
            </a:extLst>
          </p:cNvPr>
          <p:cNvSpPr/>
          <p:nvPr/>
        </p:nvSpPr>
        <p:spPr>
          <a:xfrm>
            <a:off x="3736955" y="9350272"/>
            <a:ext cx="1440000" cy="304775"/>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Vw-Stab</a:t>
            </a:r>
            <a:endPar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cxnSp>
        <p:nvCxnSpPr>
          <p:cNvPr id="31" name="Gerade Verbindung mit Pfeil 30">
            <a:extLst>
              <a:ext uri="{FF2B5EF4-FFF2-40B4-BE49-F238E27FC236}">
                <a16:creationId xmlns:a16="http://schemas.microsoft.com/office/drawing/2014/main" id="{D9E96710-F819-489A-A63F-30437577A446}"/>
              </a:ext>
            </a:extLst>
          </p:cNvPr>
          <p:cNvCxnSpPr>
            <a:cxnSpLocks/>
            <a:stCxn id="29" idx="0"/>
            <a:endCxn id="79" idx="2"/>
          </p:cNvCxnSpPr>
          <p:nvPr/>
        </p:nvCxnSpPr>
        <p:spPr>
          <a:xfrm flipV="1">
            <a:off x="4456955" y="6935940"/>
            <a:ext cx="0" cy="1138189"/>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cxnSp>
        <p:nvCxnSpPr>
          <p:cNvPr id="33" name="Gerade Verbindung mit Pfeil 32">
            <a:extLst>
              <a:ext uri="{FF2B5EF4-FFF2-40B4-BE49-F238E27FC236}">
                <a16:creationId xmlns:a16="http://schemas.microsoft.com/office/drawing/2014/main" id="{353E490F-7395-4CC1-BD3B-8CF4795997CE}"/>
              </a:ext>
            </a:extLst>
          </p:cNvPr>
          <p:cNvCxnSpPr>
            <a:cxnSpLocks/>
            <a:stCxn id="66" idx="0"/>
            <a:endCxn id="23" idx="2"/>
          </p:cNvCxnSpPr>
          <p:nvPr/>
        </p:nvCxnSpPr>
        <p:spPr>
          <a:xfrm flipV="1">
            <a:off x="2743943" y="2984621"/>
            <a:ext cx="0" cy="346086"/>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cxnSp>
        <p:nvCxnSpPr>
          <p:cNvPr id="34" name="Verbinder: gewinkelt 33">
            <a:extLst>
              <a:ext uri="{FF2B5EF4-FFF2-40B4-BE49-F238E27FC236}">
                <a16:creationId xmlns:a16="http://schemas.microsoft.com/office/drawing/2014/main" id="{FE735A75-8B17-4EC0-9602-71794C4B9068}"/>
              </a:ext>
            </a:extLst>
          </p:cNvPr>
          <p:cNvCxnSpPr>
            <a:cxnSpLocks/>
            <a:stCxn id="23" idx="0"/>
            <a:endCxn id="26" idx="1"/>
          </p:cNvCxnSpPr>
          <p:nvPr/>
        </p:nvCxnSpPr>
        <p:spPr>
          <a:xfrm rot="5400000" flipH="1" flipV="1">
            <a:off x="2918435" y="2230607"/>
            <a:ext cx="219522" cy="568506"/>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cxnSp>
        <p:nvCxnSpPr>
          <p:cNvPr id="35" name="Gerade Verbindung mit Pfeil 34">
            <a:extLst>
              <a:ext uri="{FF2B5EF4-FFF2-40B4-BE49-F238E27FC236}">
                <a16:creationId xmlns:a16="http://schemas.microsoft.com/office/drawing/2014/main" id="{AA735DD9-2E6C-46B1-987C-E42C9AA1D512}"/>
              </a:ext>
            </a:extLst>
          </p:cNvPr>
          <p:cNvCxnSpPr>
            <a:cxnSpLocks/>
            <a:stCxn id="26" idx="0"/>
            <a:endCxn id="28" idx="2"/>
          </p:cNvCxnSpPr>
          <p:nvPr/>
        </p:nvCxnSpPr>
        <p:spPr>
          <a:xfrm flipV="1">
            <a:off x="3600449" y="2139744"/>
            <a:ext cx="1" cy="103355"/>
          </a:xfrm>
          <a:prstGeom prst="straightConnector1">
            <a:avLst/>
          </a:prstGeom>
          <a:ln w="19050">
            <a:solidFill>
              <a:schemeClr val="tx1"/>
            </a:solidFill>
            <a:headEnd type="none"/>
            <a:tailEnd type="none"/>
          </a:ln>
        </p:spPr>
        <p:style>
          <a:lnRef idx="2">
            <a:schemeClr val="dk1"/>
          </a:lnRef>
          <a:fillRef idx="0">
            <a:schemeClr val="dk1"/>
          </a:fillRef>
          <a:effectRef idx="1">
            <a:schemeClr val="dk1"/>
          </a:effectRef>
          <a:fontRef idx="minor">
            <a:schemeClr val="tx1"/>
          </a:fontRef>
        </p:style>
      </p:cxnSp>
      <p:cxnSp>
        <p:nvCxnSpPr>
          <p:cNvPr id="36" name="Verbinder: gewinkelt 35">
            <a:extLst>
              <a:ext uri="{FF2B5EF4-FFF2-40B4-BE49-F238E27FC236}">
                <a16:creationId xmlns:a16="http://schemas.microsoft.com/office/drawing/2014/main" id="{A1C62259-4DC8-4BCC-8B8E-557ED5280B82}"/>
              </a:ext>
            </a:extLst>
          </p:cNvPr>
          <p:cNvCxnSpPr>
            <a:cxnSpLocks/>
            <a:stCxn id="135" idx="0"/>
            <a:endCxn id="26" idx="3"/>
          </p:cNvCxnSpPr>
          <p:nvPr/>
        </p:nvCxnSpPr>
        <p:spPr>
          <a:xfrm rot="16200000" flipV="1">
            <a:off x="4059445" y="2234104"/>
            <a:ext cx="226515" cy="568506"/>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51" name="Abgerundetes Rechteck 2">
            <a:hlinkClick r:id="rId4" action="ppaction://hlinksldjump"/>
            <a:extLst>
              <a:ext uri="{FF2B5EF4-FFF2-40B4-BE49-F238E27FC236}">
                <a16:creationId xmlns:a16="http://schemas.microsoft.com/office/drawing/2014/main" id="{4428B0AA-6E50-4F21-BA8C-E0070AB454B5}"/>
              </a:ext>
            </a:extLst>
          </p:cNvPr>
          <p:cNvSpPr/>
          <p:nvPr/>
        </p:nvSpPr>
        <p:spPr>
          <a:xfrm>
            <a:off x="3736955" y="3471072"/>
            <a:ext cx="1440000" cy="432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b="1" dirty="0">
                <a:solidFill>
                  <a:schemeClr val="tx1"/>
                </a:solidFill>
                <a:latin typeface="Arial" panose="020B0604020202020204" pitchFamily="34" charset="0"/>
                <a:ea typeface="Open Sans" panose="020B0606030504020204" pitchFamily="34" charset="0"/>
                <a:cs typeface="Arial" panose="020B0604020202020204" pitchFamily="34" charset="0"/>
              </a:rPr>
              <a:t>Feuerwehr</a:t>
            </a:r>
          </a:p>
          <a:p>
            <a:pPr algn="ctr"/>
            <a:r>
              <a:rPr lang="de-DE" sz="1100" dirty="0">
                <a:solidFill>
                  <a:schemeClr val="tx1"/>
                </a:solidFill>
                <a:latin typeface="Arial" panose="020B0604020202020204" pitchFamily="34" charset="0"/>
                <a:ea typeface="Open Sans" panose="020B0606030504020204" pitchFamily="34" charset="0"/>
                <a:cs typeface="Arial" panose="020B0604020202020204" pitchFamily="34" charset="0"/>
              </a:rPr>
              <a:t>Führungsgruppe</a:t>
            </a:r>
          </a:p>
        </p:txBody>
      </p:sp>
      <p:cxnSp>
        <p:nvCxnSpPr>
          <p:cNvPr id="53" name="Gerade Verbindung mit Pfeil 52">
            <a:extLst>
              <a:ext uri="{FF2B5EF4-FFF2-40B4-BE49-F238E27FC236}">
                <a16:creationId xmlns:a16="http://schemas.microsoft.com/office/drawing/2014/main" id="{991AC648-EB9F-4AEC-A1EE-43A4123BCAB8}"/>
              </a:ext>
            </a:extLst>
          </p:cNvPr>
          <p:cNvCxnSpPr>
            <a:cxnSpLocks/>
            <a:stCxn id="51" idx="0"/>
            <a:endCxn id="135" idx="2"/>
          </p:cNvCxnSpPr>
          <p:nvPr/>
        </p:nvCxnSpPr>
        <p:spPr>
          <a:xfrm flipV="1">
            <a:off x="4456955" y="3353367"/>
            <a:ext cx="0" cy="117705"/>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57" name="Textfeld 56">
            <a:extLst>
              <a:ext uri="{FF2B5EF4-FFF2-40B4-BE49-F238E27FC236}">
                <a16:creationId xmlns:a16="http://schemas.microsoft.com/office/drawing/2014/main" id="{B52D4E16-025C-4485-8690-2BDFB4D242C8}"/>
              </a:ext>
            </a:extLst>
          </p:cNvPr>
          <p:cNvSpPr txBox="1"/>
          <p:nvPr/>
        </p:nvSpPr>
        <p:spPr>
          <a:xfrm>
            <a:off x="3736955" y="4053389"/>
            <a:ext cx="1440000" cy="365012"/>
          </a:xfrm>
          <a:prstGeom prst="rect">
            <a:avLst/>
          </a:prstGeom>
          <a:solidFill>
            <a:schemeClr val="bg1"/>
          </a:solidFill>
          <a:ln w="12700">
            <a:solidFill>
              <a:srgbClr val="FF0000"/>
            </a:solid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r>
              <a:rPr lang="de-DE" dirty="0">
                <a:latin typeface="Arial" panose="020B0604020202020204" pitchFamily="34" charset="0"/>
                <a:cs typeface="Arial" panose="020B0604020202020204" pitchFamily="34" charset="0"/>
              </a:rPr>
              <a:t>Erkunden </a:t>
            </a:r>
          </a:p>
          <a:p>
            <a:r>
              <a:rPr lang="de-DE" dirty="0">
                <a:latin typeface="Arial" panose="020B0604020202020204" pitchFamily="34" charset="0"/>
                <a:cs typeface="Arial" panose="020B0604020202020204" pitchFamily="34" charset="0"/>
              </a:rPr>
              <a:t>Info an BM </a:t>
            </a:r>
          </a:p>
        </p:txBody>
      </p:sp>
      <p:sp>
        <p:nvSpPr>
          <p:cNvPr id="66" name="Textfeld 65">
            <a:extLst>
              <a:ext uri="{FF2B5EF4-FFF2-40B4-BE49-F238E27FC236}">
                <a16:creationId xmlns:a16="http://schemas.microsoft.com/office/drawing/2014/main" id="{DA7C97A5-C7EC-4BBB-819D-5FBC181818AE}"/>
              </a:ext>
            </a:extLst>
          </p:cNvPr>
          <p:cNvSpPr txBox="1"/>
          <p:nvPr/>
        </p:nvSpPr>
        <p:spPr>
          <a:xfrm>
            <a:off x="2023943" y="3330707"/>
            <a:ext cx="1440000" cy="626500"/>
          </a:xfrm>
          <a:prstGeom prst="rect">
            <a:avLst/>
          </a:prstGeom>
          <a:noFill/>
          <a:ln w="12700">
            <a:solidFill>
              <a:srgbClr val="FF0000"/>
            </a:solid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92075" indent="-92075"/>
            <a:r>
              <a:rPr lang="de-DE" dirty="0">
                <a:latin typeface="Arial" panose="020B0604020202020204" pitchFamily="34" charset="0"/>
                <a:cs typeface="Arial" panose="020B0604020202020204" pitchFamily="34" charset="0"/>
              </a:rPr>
              <a:t>Feuerwehr: Standardeinsatz</a:t>
            </a:r>
          </a:p>
          <a:p>
            <a:pPr marL="92075" indent="-92075"/>
            <a:r>
              <a:rPr lang="de-DE" dirty="0">
                <a:latin typeface="Arial" panose="020B0604020202020204" pitchFamily="34" charset="0"/>
                <a:cs typeface="Arial" panose="020B0604020202020204" pitchFamily="34" charset="0"/>
              </a:rPr>
              <a:t>ggf. Info an BM</a:t>
            </a:r>
          </a:p>
        </p:txBody>
      </p:sp>
      <p:cxnSp>
        <p:nvCxnSpPr>
          <p:cNvPr id="73" name="Gerade Verbindung mit Pfeil 72">
            <a:extLst>
              <a:ext uri="{FF2B5EF4-FFF2-40B4-BE49-F238E27FC236}">
                <a16:creationId xmlns:a16="http://schemas.microsoft.com/office/drawing/2014/main" id="{CC8E7519-7786-425B-9CE1-D7CE4D3DD16B}"/>
              </a:ext>
            </a:extLst>
          </p:cNvPr>
          <p:cNvCxnSpPr>
            <a:cxnSpLocks/>
            <a:stCxn id="57" idx="0"/>
            <a:endCxn id="51" idx="2"/>
          </p:cNvCxnSpPr>
          <p:nvPr/>
        </p:nvCxnSpPr>
        <p:spPr>
          <a:xfrm flipV="1">
            <a:off x="4456955" y="3903072"/>
            <a:ext cx="0" cy="150317"/>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79" name="Textfeld 78">
            <a:extLst>
              <a:ext uri="{FF2B5EF4-FFF2-40B4-BE49-F238E27FC236}">
                <a16:creationId xmlns:a16="http://schemas.microsoft.com/office/drawing/2014/main" id="{01E30F15-9F5A-439D-97FC-88E5B4113C71}"/>
              </a:ext>
            </a:extLst>
          </p:cNvPr>
          <p:cNvSpPr txBox="1"/>
          <p:nvPr/>
        </p:nvSpPr>
        <p:spPr>
          <a:xfrm>
            <a:off x="3736955" y="5861159"/>
            <a:ext cx="1440000" cy="1074781"/>
          </a:xfrm>
          <a:prstGeom prst="rect">
            <a:avLst/>
          </a:prstGeom>
          <a:solidFill>
            <a:schemeClr val="bg1"/>
          </a:solidFill>
          <a:ln w="12700">
            <a:solidFill>
              <a:srgbClr val="FF0000"/>
            </a:solidFill>
          </a:ln>
        </p:spPr>
        <p:txBody>
          <a:bodyPr wrap="square" lIns="36000" tIns="0" rIns="0" bIns="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buNone/>
            </a:pPr>
            <a:r>
              <a:rPr lang="de-DE" dirty="0">
                <a:latin typeface="Arial" panose="020B0604020202020204" pitchFamily="34" charset="0"/>
                <a:cs typeface="Arial" panose="020B0604020202020204" pitchFamily="34" charset="0"/>
              </a:rPr>
              <a:t>Feuerwehr-</a:t>
            </a:r>
            <a:r>
              <a:rPr lang="de-DE" dirty="0" err="1">
                <a:latin typeface="Arial" panose="020B0604020202020204" pitchFamily="34" charset="0"/>
                <a:cs typeface="Arial" panose="020B0604020202020204" pitchFamily="34" charset="0"/>
              </a:rPr>
              <a:t>Kdt</a:t>
            </a:r>
            <a:r>
              <a:rPr lang="de-DE" dirty="0">
                <a:latin typeface="Arial" panose="020B0604020202020204" pitchFamily="34" charset="0"/>
                <a:cs typeface="Arial" panose="020B0604020202020204" pitchFamily="34" charset="0"/>
              </a:rPr>
              <a:t>. oder BM:</a:t>
            </a:r>
          </a:p>
          <a:p>
            <a:r>
              <a:rPr lang="de-DE" b="1" dirty="0">
                <a:latin typeface="Arial" panose="020B0604020202020204" pitchFamily="34" charset="0"/>
                <a:cs typeface="Arial" panose="020B0604020202020204" pitchFamily="34" charset="0"/>
              </a:rPr>
              <a:t>„Öffentlicher Notstand!“</a:t>
            </a:r>
          </a:p>
          <a:p>
            <a:r>
              <a:rPr lang="de-DE" dirty="0">
                <a:latin typeface="Arial" panose="020B0604020202020204" pitchFamily="34" charset="0"/>
                <a:cs typeface="Arial" panose="020B0604020202020204" pitchFamily="34" charset="0"/>
              </a:rPr>
              <a:t>umfassende Hilfe leisten</a:t>
            </a:r>
          </a:p>
        </p:txBody>
      </p:sp>
      <p:cxnSp>
        <p:nvCxnSpPr>
          <p:cNvPr id="84" name="Verbinder: gewinkelt 83">
            <a:extLst>
              <a:ext uri="{FF2B5EF4-FFF2-40B4-BE49-F238E27FC236}">
                <a16:creationId xmlns:a16="http://schemas.microsoft.com/office/drawing/2014/main" id="{2C31A0F2-FE49-4B62-868A-B70D5799545F}"/>
              </a:ext>
            </a:extLst>
          </p:cNvPr>
          <p:cNvCxnSpPr>
            <a:cxnSpLocks/>
            <a:stCxn id="23" idx="1"/>
            <a:endCxn id="208" idx="1"/>
          </p:cNvCxnSpPr>
          <p:nvPr/>
        </p:nvCxnSpPr>
        <p:spPr>
          <a:xfrm rot="10800000" flipH="1" flipV="1">
            <a:off x="2023942" y="2804620"/>
            <a:ext cx="422029" cy="2774725"/>
          </a:xfrm>
          <a:prstGeom prst="bentConnector3">
            <a:avLst>
              <a:gd name="adj1" fmla="val -54167"/>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80" name="Textfeld 79">
            <a:extLst>
              <a:ext uri="{FF2B5EF4-FFF2-40B4-BE49-F238E27FC236}">
                <a16:creationId xmlns:a16="http://schemas.microsoft.com/office/drawing/2014/main" id="{D1B23039-AFB1-457C-B228-95633F8C1A97}"/>
              </a:ext>
            </a:extLst>
          </p:cNvPr>
          <p:cNvSpPr txBox="1"/>
          <p:nvPr/>
        </p:nvSpPr>
        <p:spPr>
          <a:xfrm>
            <a:off x="2023943" y="4895897"/>
            <a:ext cx="1440000" cy="396000"/>
          </a:xfrm>
          <a:prstGeom prst="rect">
            <a:avLst/>
          </a:prstGeom>
          <a:solidFill>
            <a:schemeClr val="bg1">
              <a:lumMod val="95000"/>
            </a:schemeClr>
          </a:solidFill>
          <a:ln w="12700">
            <a:no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lgn="ctr">
              <a:buNone/>
            </a:pPr>
            <a:r>
              <a:rPr lang="de-DE" b="1" u="sng" dirty="0">
                <a:latin typeface="Arial" panose="020B0604020202020204" pitchFamily="34" charset="0"/>
                <a:cs typeface="Arial" panose="020B0604020202020204" pitchFamily="34" charset="0"/>
              </a:rPr>
              <a:t>Kein</a:t>
            </a:r>
            <a:r>
              <a:rPr lang="de-DE" dirty="0">
                <a:latin typeface="Arial" panose="020B0604020202020204" pitchFamily="34" charset="0"/>
                <a:cs typeface="Arial" panose="020B0604020202020204" pitchFamily="34" charset="0"/>
                <a:hlinkClick r:id="rId5" action="ppaction://hlinksldjump"/>
              </a:rPr>
              <a:t> Öffentlicher Notstand</a:t>
            </a:r>
            <a:endParaRPr lang="de-DE" dirty="0">
              <a:latin typeface="Arial" panose="020B0604020202020204" pitchFamily="34" charset="0"/>
              <a:cs typeface="Arial" panose="020B0604020202020204" pitchFamily="34" charset="0"/>
            </a:endParaRPr>
          </a:p>
        </p:txBody>
      </p:sp>
      <p:sp>
        <p:nvSpPr>
          <p:cNvPr id="131" name="Flussdiagramm: Grenzstelle 130">
            <a:extLst>
              <a:ext uri="{FF2B5EF4-FFF2-40B4-BE49-F238E27FC236}">
                <a16:creationId xmlns:a16="http://schemas.microsoft.com/office/drawing/2014/main" id="{6B97AEC7-CD42-4926-B7E1-AF3E7D1424AB}"/>
              </a:ext>
            </a:extLst>
          </p:cNvPr>
          <p:cNvSpPr/>
          <p:nvPr/>
        </p:nvSpPr>
        <p:spPr>
          <a:xfrm>
            <a:off x="2298432" y="4230564"/>
            <a:ext cx="892471" cy="186008"/>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100" b="1" dirty="0">
                <a:solidFill>
                  <a:schemeClr val="tx1"/>
                </a:solidFill>
                <a:latin typeface="Arial" panose="020B0604020202020204" pitchFamily="34" charset="0"/>
                <a:ea typeface="Open Sans" panose="020B0606030504020204" pitchFamily="34" charset="0"/>
                <a:cs typeface="Arial" panose="020B0604020202020204" pitchFamily="34" charset="0"/>
              </a:rPr>
              <a:t>Ende</a:t>
            </a:r>
          </a:p>
        </p:txBody>
      </p:sp>
      <p:cxnSp>
        <p:nvCxnSpPr>
          <p:cNvPr id="132" name="Gerade Verbindung mit Pfeil 131">
            <a:extLst>
              <a:ext uri="{FF2B5EF4-FFF2-40B4-BE49-F238E27FC236}">
                <a16:creationId xmlns:a16="http://schemas.microsoft.com/office/drawing/2014/main" id="{57E7117E-98B5-4207-BC6B-31B4170D3F7E}"/>
              </a:ext>
            </a:extLst>
          </p:cNvPr>
          <p:cNvCxnSpPr>
            <a:cxnSpLocks/>
            <a:stCxn id="131" idx="0"/>
            <a:endCxn id="66" idx="2"/>
          </p:cNvCxnSpPr>
          <p:nvPr/>
        </p:nvCxnSpPr>
        <p:spPr>
          <a:xfrm flipH="1" flipV="1">
            <a:off x="2743943" y="3957207"/>
            <a:ext cx="725" cy="273357"/>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135" name="Textfeld 134">
            <a:extLst>
              <a:ext uri="{FF2B5EF4-FFF2-40B4-BE49-F238E27FC236}">
                <a16:creationId xmlns:a16="http://schemas.microsoft.com/office/drawing/2014/main" id="{35C72516-946D-4B73-A9C5-FB6EC6EA93C3}"/>
              </a:ext>
            </a:extLst>
          </p:cNvPr>
          <p:cNvSpPr txBox="1"/>
          <p:nvPr/>
        </p:nvSpPr>
        <p:spPr>
          <a:xfrm>
            <a:off x="3736955" y="2631614"/>
            <a:ext cx="1440000" cy="721753"/>
          </a:xfrm>
          <a:prstGeom prst="rect">
            <a:avLst/>
          </a:prstGeom>
          <a:solidFill>
            <a:schemeClr val="bg1">
              <a:lumMod val="95000"/>
            </a:schemeClr>
          </a:solidFill>
          <a:ln w="12700">
            <a:no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92075" indent="-92075"/>
            <a:r>
              <a:rPr lang="de-DE" dirty="0">
                <a:latin typeface="Arial" panose="020B0604020202020204" pitchFamily="34" charset="0"/>
                <a:cs typeface="Arial" panose="020B0604020202020204" pitchFamily="34" charset="0"/>
              </a:rPr>
              <a:t>viele Einsatzstellen</a:t>
            </a:r>
          </a:p>
          <a:p>
            <a:pPr marL="92075" indent="-92075"/>
            <a:r>
              <a:rPr lang="de-DE" dirty="0">
                <a:latin typeface="Arial" panose="020B0604020202020204" pitchFamily="34" charset="0"/>
                <a:cs typeface="Arial" panose="020B0604020202020204" pitchFamily="34" charset="0"/>
              </a:rPr>
              <a:t>gravierende Ausmaße</a:t>
            </a:r>
          </a:p>
        </p:txBody>
      </p:sp>
      <p:cxnSp>
        <p:nvCxnSpPr>
          <p:cNvPr id="158" name="Gerade Verbindung mit Pfeil 157">
            <a:extLst>
              <a:ext uri="{FF2B5EF4-FFF2-40B4-BE49-F238E27FC236}">
                <a16:creationId xmlns:a16="http://schemas.microsoft.com/office/drawing/2014/main" id="{4EE7F851-8031-4A9F-8E31-192047AB82D8}"/>
              </a:ext>
            </a:extLst>
          </p:cNvPr>
          <p:cNvCxnSpPr>
            <a:cxnSpLocks/>
            <a:stCxn id="79" idx="0"/>
            <a:endCxn id="57" idx="2"/>
          </p:cNvCxnSpPr>
          <p:nvPr/>
        </p:nvCxnSpPr>
        <p:spPr>
          <a:xfrm flipV="1">
            <a:off x="4456955" y="4418401"/>
            <a:ext cx="0" cy="1442758"/>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48" name="Textfeld 47">
            <a:extLst>
              <a:ext uri="{FF2B5EF4-FFF2-40B4-BE49-F238E27FC236}">
                <a16:creationId xmlns:a16="http://schemas.microsoft.com/office/drawing/2014/main" id="{5F4C3535-D364-4875-9ED6-022B13AF265F}"/>
              </a:ext>
            </a:extLst>
          </p:cNvPr>
          <p:cNvSpPr txBox="1"/>
          <p:nvPr/>
        </p:nvSpPr>
        <p:spPr>
          <a:xfrm>
            <a:off x="3736955" y="4895897"/>
            <a:ext cx="1440000" cy="396000"/>
          </a:xfrm>
          <a:prstGeom prst="rect">
            <a:avLst/>
          </a:prstGeom>
          <a:solidFill>
            <a:schemeClr val="bg1">
              <a:lumMod val="95000"/>
            </a:schemeClr>
          </a:solidFill>
          <a:ln w="12700">
            <a:noFill/>
          </a:ln>
        </p:spPr>
        <p:txBody>
          <a:bodyPr wrap="square" lIns="36000" tIns="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lgn="ctr">
              <a:buNone/>
            </a:pPr>
            <a:r>
              <a:rPr lang="de-DE" dirty="0">
                <a:latin typeface="Arial" panose="020B0604020202020204" pitchFamily="34" charset="0"/>
                <a:cs typeface="Arial" panose="020B0604020202020204" pitchFamily="34" charset="0"/>
                <a:hlinkClick r:id="rId5" action="ppaction://hlinksldjump"/>
              </a:rPr>
              <a:t>Öffentlicher Notstand</a:t>
            </a:r>
            <a:endParaRPr lang="de-DE" dirty="0">
              <a:latin typeface="Arial" panose="020B0604020202020204" pitchFamily="34" charset="0"/>
              <a:cs typeface="Arial" panose="020B0604020202020204" pitchFamily="34" charset="0"/>
            </a:endParaRPr>
          </a:p>
        </p:txBody>
      </p:sp>
      <p:sp>
        <p:nvSpPr>
          <p:cNvPr id="186" name="Abgerundetes Rechteck 2">
            <a:hlinkClick r:id="rId6" action="ppaction://hlinksldjump"/>
            <a:extLst>
              <a:ext uri="{FF2B5EF4-FFF2-40B4-BE49-F238E27FC236}">
                <a16:creationId xmlns:a16="http://schemas.microsoft.com/office/drawing/2014/main" id="{CC8FF1EE-EF49-40DA-97F4-1FEFFB1E8FED}"/>
              </a:ext>
            </a:extLst>
          </p:cNvPr>
          <p:cNvSpPr/>
          <p:nvPr/>
        </p:nvSpPr>
        <p:spPr>
          <a:xfrm>
            <a:off x="2023943" y="10155859"/>
            <a:ext cx="3276600" cy="389961"/>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b="1" dirty="0">
                <a:solidFill>
                  <a:schemeClr val="tx1"/>
                </a:solidFill>
                <a:latin typeface="Arial" panose="020B0604020202020204" pitchFamily="34" charset="0"/>
                <a:ea typeface="Open Sans" panose="020B0606030504020204" pitchFamily="34" charset="0"/>
                <a:cs typeface="Arial" panose="020B0604020202020204" pitchFamily="34" charset="0"/>
              </a:rPr>
              <a:t>Notfallplan Schneefall</a:t>
            </a:r>
          </a:p>
        </p:txBody>
      </p:sp>
      <p:sp>
        <p:nvSpPr>
          <p:cNvPr id="192" name="Flussdiagramm: Verzweigung 191">
            <a:extLst>
              <a:ext uri="{FF2B5EF4-FFF2-40B4-BE49-F238E27FC236}">
                <a16:creationId xmlns:a16="http://schemas.microsoft.com/office/drawing/2014/main" id="{2131A12C-1B00-46D6-A049-32F64843B1FA}"/>
              </a:ext>
            </a:extLst>
          </p:cNvPr>
          <p:cNvSpPr/>
          <p:nvPr/>
        </p:nvSpPr>
        <p:spPr>
          <a:xfrm>
            <a:off x="4168955" y="4486686"/>
            <a:ext cx="576000" cy="3240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a:t>
            </a:r>
          </a:p>
        </p:txBody>
      </p:sp>
      <p:cxnSp>
        <p:nvCxnSpPr>
          <p:cNvPr id="203" name="Verbinder: gewinkelt 202">
            <a:extLst>
              <a:ext uri="{FF2B5EF4-FFF2-40B4-BE49-F238E27FC236}">
                <a16:creationId xmlns:a16="http://schemas.microsoft.com/office/drawing/2014/main" id="{9C80279C-E652-4B6C-AD75-8CAE8C9CA916}"/>
              </a:ext>
            </a:extLst>
          </p:cNvPr>
          <p:cNvCxnSpPr>
            <a:cxnSpLocks/>
            <a:stCxn id="29" idx="1"/>
            <a:endCxn id="208" idx="2"/>
          </p:cNvCxnSpPr>
          <p:nvPr/>
        </p:nvCxnSpPr>
        <p:spPr>
          <a:xfrm rot="10800000">
            <a:off x="2733973" y="5741347"/>
            <a:ext cx="1002983" cy="2485171"/>
          </a:xfrm>
          <a:prstGeom prst="bentConnector2">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208" name="Flussdiagramm: Verzweigung 207">
            <a:extLst>
              <a:ext uri="{FF2B5EF4-FFF2-40B4-BE49-F238E27FC236}">
                <a16:creationId xmlns:a16="http://schemas.microsoft.com/office/drawing/2014/main" id="{060E606F-D5E6-48BB-B43A-3D3C84BAC83A}"/>
              </a:ext>
            </a:extLst>
          </p:cNvPr>
          <p:cNvSpPr/>
          <p:nvPr/>
        </p:nvSpPr>
        <p:spPr>
          <a:xfrm>
            <a:off x="2445972" y="5417346"/>
            <a:ext cx="576000" cy="3240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9248" rIns="0" bIns="39248" numCol="1" spcCol="0" rtlCol="0" fromWordArt="0" anchor="ctr" anchorCtr="0" forceAA="0" compatLnSpc="1">
            <a:prstTxWarp prst="textNoShape">
              <a:avLst/>
            </a:prstTxWarp>
            <a:noAutofit/>
          </a:bodyPr>
          <a:lstStyle/>
          <a:p>
            <a:pPr algn="ctr"/>
            <a:r>
              <a:rPr lang="de-DE" sz="2000" b="1" dirty="0">
                <a:solidFill>
                  <a:schemeClr val="tx1"/>
                </a:solidFill>
                <a:latin typeface="Arial" panose="020B0604020202020204" pitchFamily="34" charset="0"/>
                <a:ea typeface="Open Sans" panose="020B0606030504020204" pitchFamily="34" charset="0"/>
                <a:cs typeface="Arial" panose="020B0604020202020204" pitchFamily="34" charset="0"/>
              </a:rPr>
              <a:t>?</a:t>
            </a:r>
          </a:p>
        </p:txBody>
      </p:sp>
      <p:sp>
        <p:nvSpPr>
          <p:cNvPr id="97" name="Textfeld 96">
            <a:extLst>
              <a:ext uri="{FF2B5EF4-FFF2-40B4-BE49-F238E27FC236}">
                <a16:creationId xmlns:a16="http://schemas.microsoft.com/office/drawing/2014/main" id="{ACDA26C8-725F-4AEB-8EFF-A64203A16BA7}"/>
              </a:ext>
            </a:extLst>
          </p:cNvPr>
          <p:cNvSpPr txBox="1"/>
          <p:nvPr/>
        </p:nvSpPr>
        <p:spPr>
          <a:xfrm>
            <a:off x="2023943" y="5861159"/>
            <a:ext cx="1440000" cy="2208525"/>
          </a:xfrm>
          <a:prstGeom prst="rect">
            <a:avLst/>
          </a:prstGeom>
          <a:solidFill>
            <a:schemeClr val="bg1">
              <a:lumMod val="95000"/>
            </a:schemeClr>
          </a:solidFill>
          <a:ln w="12700">
            <a:noFill/>
          </a:ln>
        </p:spPr>
        <p:txBody>
          <a:bodyPr wrap="square" lIns="36000" tIns="0" rIns="0" bIns="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buNone/>
            </a:pPr>
            <a:r>
              <a:rPr lang="de-DE" dirty="0">
                <a:latin typeface="Arial" panose="020B0604020202020204" pitchFamily="34" charset="0"/>
                <a:cs typeface="Arial" panose="020B0604020202020204" pitchFamily="34" charset="0"/>
              </a:rPr>
              <a:t>besonders großer</a:t>
            </a:r>
          </a:p>
          <a:p>
            <a:pPr marL="92075" indent="-92075"/>
            <a:r>
              <a:rPr lang="de-DE" sz="800" dirty="0">
                <a:latin typeface="Arial" panose="020B0604020202020204" pitchFamily="34" charset="0"/>
                <a:cs typeface="Arial" panose="020B0604020202020204" pitchFamily="34" charset="0"/>
              </a:rPr>
              <a:t>Informationsbedarf</a:t>
            </a:r>
          </a:p>
          <a:p>
            <a:pPr marL="92075" indent="-92075"/>
            <a:r>
              <a:rPr lang="de-DE" sz="800" dirty="0">
                <a:latin typeface="Arial" panose="020B0604020202020204" pitchFamily="34" charset="0"/>
                <a:cs typeface="Arial" panose="020B0604020202020204" pitchFamily="34" charset="0"/>
              </a:rPr>
              <a:t>Kommunikationsbedarf</a:t>
            </a:r>
          </a:p>
          <a:p>
            <a:pPr marL="92075" indent="-92075"/>
            <a:r>
              <a:rPr lang="de-DE" sz="800" dirty="0">
                <a:latin typeface="Arial" panose="020B0604020202020204" pitchFamily="34" charset="0"/>
                <a:cs typeface="Arial" panose="020B0604020202020204" pitchFamily="34" charset="0"/>
              </a:rPr>
              <a:t>Koordinationsbedarf</a:t>
            </a:r>
          </a:p>
          <a:p>
            <a:pPr marL="92075" indent="-92075"/>
            <a:r>
              <a:rPr lang="de-DE" sz="800" dirty="0">
                <a:latin typeface="Arial" panose="020B0604020202020204" pitchFamily="34" charset="0"/>
                <a:cs typeface="Arial" panose="020B0604020202020204" pitchFamily="34" charset="0"/>
              </a:rPr>
              <a:t>Entscheidungsbedarf </a:t>
            </a:r>
          </a:p>
          <a:p>
            <a:pPr marL="0" indent="0">
              <a:buNone/>
            </a:pPr>
            <a:r>
              <a:rPr lang="de-DE" dirty="0">
                <a:latin typeface="Arial" panose="020B0604020202020204" pitchFamily="34" charset="0"/>
                <a:cs typeface="Arial" panose="020B0604020202020204" pitchFamily="34" charset="0"/>
              </a:rPr>
              <a:t>oder </a:t>
            </a:r>
          </a:p>
          <a:p>
            <a:pPr marL="92075" indent="-92075"/>
            <a:r>
              <a:rPr lang="de-DE" dirty="0">
                <a:latin typeface="Arial" panose="020B0604020202020204" pitchFamily="34" charset="0"/>
                <a:cs typeface="Arial" panose="020B0604020202020204" pitchFamily="34" charset="0"/>
              </a:rPr>
              <a:t>Tote</a:t>
            </a:r>
          </a:p>
          <a:p>
            <a:pPr marL="92075" indent="-92075"/>
            <a:r>
              <a:rPr lang="de-DE" dirty="0">
                <a:latin typeface="Arial" panose="020B0604020202020204" pitchFamily="34" charset="0"/>
                <a:cs typeface="Arial" panose="020B0604020202020204" pitchFamily="34" charset="0"/>
              </a:rPr>
              <a:t>viele Verletzte </a:t>
            </a:r>
          </a:p>
          <a:p>
            <a:pPr marL="92075" indent="-92075"/>
            <a:r>
              <a:rPr lang="de-DE" dirty="0">
                <a:latin typeface="Arial" panose="020B0604020202020204" pitchFamily="34" charset="0"/>
                <a:cs typeface="Arial" panose="020B0604020202020204" pitchFamily="34" charset="0"/>
              </a:rPr>
              <a:t>Einrichtungen der Stadt erheblich betroffen  </a:t>
            </a:r>
          </a:p>
          <a:p>
            <a:pPr marL="92075" indent="-92075"/>
            <a:r>
              <a:rPr lang="de-DE" dirty="0" err="1">
                <a:latin typeface="Arial" panose="020B0604020202020204" pitchFamily="34" charset="0"/>
                <a:cs typeface="Arial" panose="020B0604020202020204" pitchFamily="34" charset="0"/>
              </a:rPr>
              <a:t>Vw</a:t>
            </a:r>
            <a:r>
              <a:rPr lang="de-DE" dirty="0">
                <a:latin typeface="Arial" panose="020B0604020202020204" pitchFamily="34" charset="0"/>
                <a:cs typeface="Arial" panose="020B0604020202020204" pitchFamily="34" charset="0"/>
              </a:rPr>
              <a:t>-Betrieb gefährdet</a:t>
            </a:r>
          </a:p>
        </p:txBody>
      </p:sp>
      <p:cxnSp>
        <p:nvCxnSpPr>
          <p:cNvPr id="224" name="Gerade Verbindung mit Pfeil 223">
            <a:extLst>
              <a:ext uri="{FF2B5EF4-FFF2-40B4-BE49-F238E27FC236}">
                <a16:creationId xmlns:a16="http://schemas.microsoft.com/office/drawing/2014/main" id="{B3B3376E-1276-4E2E-B637-063A928B50A1}"/>
              </a:ext>
            </a:extLst>
          </p:cNvPr>
          <p:cNvCxnSpPr>
            <a:cxnSpLocks/>
            <a:stCxn id="30" idx="0"/>
            <a:endCxn id="29" idx="2"/>
          </p:cNvCxnSpPr>
          <p:nvPr/>
        </p:nvCxnSpPr>
        <p:spPr>
          <a:xfrm flipV="1">
            <a:off x="4456955" y="8378904"/>
            <a:ext cx="0" cy="971368"/>
          </a:xfrm>
          <a:prstGeom prst="straightConnector1">
            <a:avLst/>
          </a:prstGeom>
          <a:ln w="19050">
            <a:solidFill>
              <a:schemeClr val="tx1"/>
            </a:solidFill>
            <a:headEnd type="triangle"/>
            <a:tailEnd type="none"/>
          </a:ln>
        </p:spPr>
        <p:style>
          <a:lnRef idx="2">
            <a:schemeClr val="dk1"/>
          </a:lnRef>
          <a:fillRef idx="0">
            <a:schemeClr val="dk1"/>
          </a:fillRef>
          <a:effectRef idx="1">
            <a:schemeClr val="dk1"/>
          </a:effectRef>
          <a:fontRef idx="minor">
            <a:schemeClr val="tx1"/>
          </a:fontRef>
        </p:style>
      </p:cxnSp>
      <p:sp>
        <p:nvSpPr>
          <p:cNvPr id="221" name="Textfeld 220">
            <a:extLst>
              <a:ext uri="{FF2B5EF4-FFF2-40B4-BE49-F238E27FC236}">
                <a16:creationId xmlns:a16="http://schemas.microsoft.com/office/drawing/2014/main" id="{9A66C0E0-A17D-479D-A3EC-603A2B177BEC}"/>
              </a:ext>
            </a:extLst>
          </p:cNvPr>
          <p:cNvSpPr txBox="1"/>
          <p:nvPr/>
        </p:nvSpPr>
        <p:spPr>
          <a:xfrm>
            <a:off x="3736955" y="8709913"/>
            <a:ext cx="1440000" cy="355070"/>
          </a:xfrm>
          <a:prstGeom prst="rect">
            <a:avLst/>
          </a:prstGeom>
          <a:solidFill>
            <a:schemeClr val="bg1">
              <a:lumMod val="95000"/>
            </a:schemeClr>
          </a:solidFill>
          <a:ln w="12700">
            <a:noFill/>
          </a:ln>
        </p:spPr>
        <p:txBody>
          <a:bodyPr wrap="square" lIns="36000" tIns="72000" rIns="0" bIns="72000" rtlCol="0" anchor="t">
            <a:noAutofit/>
          </a:bodyPr>
          <a:lstStyle>
            <a:defPPr>
              <a:defRPr lang="en-US"/>
            </a:defPPr>
            <a:lvl1pPr marL="171450" indent="-171450">
              <a:buFont typeface="Symbol" panose="05050102010706020507" pitchFamily="18" charset="2"/>
              <a:buChar char="-"/>
              <a:defRPr sz="1200">
                <a:latin typeface="Open Sans" panose="020B0606030504020204" pitchFamily="34" charset="0"/>
                <a:ea typeface="Open Sans" panose="020B0606030504020204" pitchFamily="34" charset="0"/>
                <a:cs typeface="Open Sans" panose="020B0606030504020204" pitchFamily="34" charset="0"/>
              </a:defRPr>
            </a:lvl1pPr>
          </a:lstStyle>
          <a:p>
            <a:pPr marL="0" indent="0">
              <a:buNone/>
            </a:pPr>
            <a:r>
              <a:rPr lang="de-DE" dirty="0">
                <a:latin typeface="Arial" panose="020B0604020202020204" pitchFamily="34" charset="0"/>
                <a:cs typeface="Arial" panose="020B0604020202020204" pitchFamily="34" charset="0"/>
              </a:rPr>
              <a:t>wenn erforderlich</a:t>
            </a:r>
          </a:p>
        </p:txBody>
      </p:sp>
    </p:spTree>
    <p:extLst>
      <p:ext uri="{BB962C8B-B14F-4D97-AF65-F5344CB8AC3E}">
        <p14:creationId xmlns:p14="http://schemas.microsoft.com/office/powerpoint/2010/main" val="38225908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2007AEC-5E5F-479C-ABBB-41BEDFE2247C}"/>
              </a:ext>
            </a:extLst>
          </p:cNvPr>
          <p:cNvSpPr>
            <a:spLocks noGrp="1"/>
          </p:cNvSpPr>
          <p:nvPr>
            <p:ph type="title"/>
          </p:nvPr>
        </p:nvSpPr>
        <p:spPr/>
        <p:txBody>
          <a:bodyPr/>
          <a:lstStyle/>
          <a:p>
            <a:r>
              <a:rPr lang="de-DE" dirty="0"/>
              <a:t>Extremer Schneefall</a:t>
            </a:r>
          </a:p>
        </p:txBody>
      </p:sp>
      <p:sp>
        <p:nvSpPr>
          <p:cNvPr id="9" name="Textplatzhalter 8">
            <a:extLst>
              <a:ext uri="{FF2B5EF4-FFF2-40B4-BE49-F238E27FC236}">
                <a16:creationId xmlns:a16="http://schemas.microsoft.com/office/drawing/2014/main" id="{445C9DD3-1F97-4354-BC1C-4BAC7AFD88EB}"/>
              </a:ext>
            </a:extLst>
          </p:cNvPr>
          <p:cNvSpPr>
            <a:spLocks noGrp="1"/>
          </p:cNvSpPr>
          <p:nvPr>
            <p:ph type="body" sz="quarter" idx="10"/>
          </p:nvPr>
        </p:nvSpPr>
        <p:spPr/>
        <p:txBody>
          <a:bodyPr/>
          <a:lstStyle/>
          <a:p>
            <a:r>
              <a:rPr lang="de-DE" dirty="0"/>
              <a:t>Sofort- und Erstmaßnahmen der Verwaltung</a:t>
            </a:r>
          </a:p>
        </p:txBody>
      </p:sp>
      <p:sp>
        <p:nvSpPr>
          <p:cNvPr id="6" name="Textplatzhalter 5">
            <a:extLst>
              <a:ext uri="{FF2B5EF4-FFF2-40B4-BE49-F238E27FC236}">
                <a16:creationId xmlns:a16="http://schemas.microsoft.com/office/drawing/2014/main" id="{650570E2-1CD7-4AA8-81C9-D42318CFC8A1}"/>
              </a:ext>
            </a:extLst>
          </p:cNvPr>
          <p:cNvSpPr>
            <a:spLocks noGrp="1"/>
          </p:cNvSpPr>
          <p:nvPr>
            <p:ph type="body" sz="quarter" idx="11"/>
          </p:nvPr>
        </p:nvSpPr>
        <p:spPr/>
        <p:txBody>
          <a:bodyPr/>
          <a:lstStyle/>
          <a:p>
            <a:pPr lvl="1"/>
            <a:r>
              <a:rPr lang="de-DE" dirty="0"/>
              <a:t>Beachte: Der (kommunale) Winterdienst ist nicht Gegenstand dieses AEP. </a:t>
            </a:r>
          </a:p>
          <a:p>
            <a:pPr lvl="1"/>
            <a:endParaRPr lang="de-DE" dirty="0"/>
          </a:p>
          <a:p>
            <a:pPr lvl="1"/>
            <a:r>
              <a:rPr lang="de-DE" dirty="0"/>
              <a:t>Maßnahmen </a:t>
            </a:r>
          </a:p>
          <a:p>
            <a:pPr lvl="2"/>
            <a:r>
              <a:rPr lang="de-DE" dirty="0"/>
              <a:t>Information der Bevölkerung </a:t>
            </a:r>
          </a:p>
          <a:p>
            <a:pPr lvl="3"/>
            <a:r>
              <a:rPr lang="de-DE" dirty="0"/>
              <a:t>Es ist mit viel Unsicherheit und vielen Anfragen zu rechnen. </a:t>
            </a:r>
          </a:p>
          <a:p>
            <a:pPr lvl="3"/>
            <a:r>
              <a:rPr lang="de-DE" dirty="0"/>
              <a:t>Bürgertelefon mit Experten einrichten. </a:t>
            </a:r>
          </a:p>
          <a:p>
            <a:pPr lvl="3"/>
            <a:r>
              <a:rPr lang="de-DE" dirty="0"/>
              <a:t>Anfrage an ILS von dort verweisen an dieses Bürgertelefon. </a:t>
            </a:r>
          </a:p>
          <a:p>
            <a:pPr lvl="2"/>
            <a:r>
              <a:rPr lang="de-DE" dirty="0"/>
              <a:t>Schneelastmessung </a:t>
            </a:r>
          </a:p>
          <a:p>
            <a:pPr lvl="3"/>
            <a:r>
              <a:rPr lang="de-DE" dirty="0"/>
              <a:t>Fachpersonal beiziehen </a:t>
            </a:r>
          </a:p>
          <a:p>
            <a:pPr lvl="3"/>
            <a:r>
              <a:rPr lang="de-DE" dirty="0"/>
              <a:t>beachte Merkblatt Deutscher Feuerwehrverband (s. unten) </a:t>
            </a:r>
          </a:p>
          <a:p>
            <a:pPr lvl="2"/>
            <a:r>
              <a:rPr lang="de-DE" dirty="0"/>
              <a:t>Dachräumung </a:t>
            </a:r>
          </a:p>
          <a:p>
            <a:pPr lvl="3"/>
            <a:r>
              <a:rPr lang="de-DE" dirty="0"/>
              <a:t>Ist generell nicht Aufgabe der Kommune. </a:t>
            </a:r>
          </a:p>
          <a:p>
            <a:pPr lvl="3"/>
            <a:r>
              <a:rPr lang="de-DE" dirty="0"/>
              <a:t>Bei öffentlichem Notstand hat Feuerwehr jedoch umfassende Hilfe zu leisten. </a:t>
            </a:r>
          </a:p>
          <a:p>
            <a:pPr lvl="3"/>
            <a:r>
              <a:rPr lang="de-DE" dirty="0"/>
              <a:t>Schneeräumaktionen auf Dächern sind extrem gefährlich. </a:t>
            </a:r>
          </a:p>
          <a:p>
            <a:pPr lvl="3"/>
            <a:r>
              <a:rPr lang="de-DE" dirty="0"/>
              <a:t>Merkblatt des Deutschen Feuerwehrverbandes beachten. </a:t>
            </a:r>
          </a:p>
          <a:p>
            <a:pPr lvl="2"/>
            <a:r>
              <a:rPr lang="de-DE" dirty="0"/>
              <a:t>Schutzmaßnahmen</a:t>
            </a:r>
          </a:p>
          <a:p>
            <a:pPr lvl="3"/>
            <a:r>
              <a:rPr lang="de-DE" dirty="0"/>
              <a:t>Bei Gefahr großer Dachlawinen Bereich um Gebäude absperren </a:t>
            </a:r>
          </a:p>
          <a:p>
            <a:pPr lvl="3"/>
            <a:r>
              <a:rPr lang="de-DE" dirty="0"/>
              <a:t>Im Zweifelsfall Gebäude </a:t>
            </a:r>
            <a:r>
              <a:rPr lang="de-DE" dirty="0">
                <a:hlinkClick r:id="rId2" action="ppaction://hlinksldjump"/>
              </a:rPr>
              <a:t>räumen</a:t>
            </a:r>
            <a:r>
              <a:rPr lang="de-DE" dirty="0"/>
              <a:t> / schließen </a:t>
            </a:r>
          </a:p>
          <a:p>
            <a:pPr lvl="2"/>
            <a:r>
              <a:rPr lang="de-DE" dirty="0"/>
              <a:t>Stadteigene Gebäude</a:t>
            </a:r>
          </a:p>
          <a:p>
            <a:pPr lvl="3"/>
            <a:r>
              <a:rPr lang="de-DE" dirty="0"/>
              <a:t>Bei Gefahr für Publikumsverkehr sperren. </a:t>
            </a:r>
          </a:p>
          <a:p>
            <a:pPr lvl="3"/>
            <a:r>
              <a:rPr lang="de-DE" dirty="0"/>
              <a:t>Evtl. Notbetrieb einrichten </a:t>
            </a:r>
          </a:p>
          <a:p>
            <a:pPr lvl="3"/>
            <a:endParaRPr lang="de-DE" dirty="0"/>
          </a:p>
          <a:p>
            <a:pPr lvl="3"/>
            <a:endParaRPr lang="de-DE" dirty="0"/>
          </a:p>
          <a:p>
            <a:pPr lvl="3"/>
            <a:r>
              <a:rPr lang="de-DE" dirty="0">
                <a:hlinkClick r:id="rId3"/>
              </a:rPr>
              <a:t>http://www.feuerwehrverband.de/fileadmin/Inhalt/FACHARBEIT/FB6_ELU/FE_Einsatzstrategien_Schneelastraeumung.pdf</a:t>
            </a:r>
            <a:endParaRPr lang="de-DE" dirty="0"/>
          </a:p>
          <a:p>
            <a:pPr lvl="3"/>
            <a:endParaRPr lang="de-DE" dirty="0"/>
          </a:p>
          <a:p>
            <a:pPr lvl="3"/>
            <a:endParaRPr lang="de-DE" dirty="0"/>
          </a:p>
          <a:p>
            <a:pPr lvl="2"/>
            <a:endParaRPr lang="de-DE" dirty="0"/>
          </a:p>
          <a:p>
            <a:pPr lvl="3"/>
            <a:endParaRPr lang="de-DE" dirty="0"/>
          </a:p>
          <a:p>
            <a:pPr lvl="3"/>
            <a:endParaRPr lang="de-DE" dirty="0"/>
          </a:p>
          <a:p>
            <a:pPr lvl="3"/>
            <a:endParaRPr lang="de-DE" dirty="0"/>
          </a:p>
          <a:p>
            <a:endParaRPr lang="de-DE" dirty="0"/>
          </a:p>
        </p:txBody>
      </p:sp>
    </p:spTree>
    <p:extLst>
      <p:ext uri="{BB962C8B-B14F-4D97-AF65-F5344CB8AC3E}">
        <p14:creationId xmlns:p14="http://schemas.microsoft.com/office/powerpoint/2010/main" val="10625826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4AC6EF5-CBB9-46AF-A50F-B0BCFEF56191}"/>
              </a:ext>
            </a:extLst>
          </p:cNvPr>
          <p:cNvSpPr>
            <a:spLocks noGrp="1"/>
          </p:cNvSpPr>
          <p:nvPr>
            <p:ph type="title"/>
          </p:nvPr>
        </p:nvSpPr>
        <p:spPr/>
        <p:txBody>
          <a:bodyPr/>
          <a:lstStyle/>
          <a:p>
            <a:r>
              <a:rPr lang="de-DE" dirty="0"/>
              <a:t>Monitoring</a:t>
            </a:r>
          </a:p>
        </p:txBody>
      </p:sp>
      <p:sp>
        <p:nvSpPr>
          <p:cNvPr id="9" name="Textplatzhalter 8">
            <a:extLst>
              <a:ext uri="{FF2B5EF4-FFF2-40B4-BE49-F238E27FC236}">
                <a16:creationId xmlns:a16="http://schemas.microsoft.com/office/drawing/2014/main" id="{C45B4D33-68DB-4AF9-9492-0E2E183C62BF}"/>
              </a:ext>
            </a:extLst>
          </p:cNvPr>
          <p:cNvSpPr>
            <a:spLocks noGrp="1"/>
          </p:cNvSpPr>
          <p:nvPr>
            <p:ph type="body" sz="quarter" idx="10"/>
          </p:nvPr>
        </p:nvSpPr>
        <p:spPr/>
        <p:txBody>
          <a:bodyPr/>
          <a:lstStyle/>
          <a:p>
            <a:r>
              <a:rPr lang="de-DE" dirty="0"/>
              <a:t>durch KoKo-Mitglieder </a:t>
            </a:r>
          </a:p>
        </p:txBody>
      </p:sp>
      <p:sp>
        <p:nvSpPr>
          <p:cNvPr id="6" name="Textplatzhalter 5">
            <a:extLst>
              <a:ext uri="{FF2B5EF4-FFF2-40B4-BE49-F238E27FC236}">
                <a16:creationId xmlns:a16="http://schemas.microsoft.com/office/drawing/2014/main" id="{8864E690-6B3F-4F6B-984D-EB22E207AB82}"/>
              </a:ext>
            </a:extLst>
          </p:cNvPr>
          <p:cNvSpPr>
            <a:spLocks noGrp="1"/>
          </p:cNvSpPr>
          <p:nvPr>
            <p:ph type="body" sz="quarter" idx="11"/>
          </p:nvPr>
        </p:nvSpPr>
        <p:spPr/>
        <p:txBody>
          <a:bodyPr/>
          <a:lstStyle/>
          <a:p>
            <a:r>
              <a:rPr lang="de-DE" dirty="0"/>
              <a:t>Aufgabe </a:t>
            </a:r>
          </a:p>
          <a:p>
            <a:pPr lvl="1"/>
            <a:r>
              <a:rPr lang="de-DE" dirty="0"/>
              <a:t>Monitoring bedeutet hier, eine Entwicklung systematisch zu beachten, z. B. die Entwicklung einer Epidemie oder einer Trockenphase / Hitzewelle.</a:t>
            </a:r>
          </a:p>
          <a:p>
            <a:r>
              <a:rPr lang="de-DE" dirty="0"/>
              <a:t>Personelle Besetzung</a:t>
            </a:r>
          </a:p>
          <a:p>
            <a:pPr lvl="2"/>
            <a:r>
              <a:rPr lang="de-DE" dirty="0"/>
              <a:t>aus dem KoKo</a:t>
            </a:r>
          </a:p>
          <a:p>
            <a:pPr lvl="2"/>
            <a:r>
              <a:rPr lang="de-DE" dirty="0"/>
              <a:t>je nach Art der (möglichen) Bedrohungslage </a:t>
            </a:r>
          </a:p>
          <a:p>
            <a:pPr lvl="2"/>
            <a:r>
              <a:rPr lang="de-DE" dirty="0"/>
              <a:t>in der Regel genügt eine Person </a:t>
            </a:r>
          </a:p>
          <a:p>
            <a:r>
              <a:rPr lang="de-DE" dirty="0"/>
              <a:t>Vorgehensweise </a:t>
            </a:r>
          </a:p>
          <a:p>
            <a:pPr lvl="2"/>
            <a:r>
              <a:rPr lang="de-DE" dirty="0"/>
              <a:t> Anfänglich eine Lagebesprechung des KoKo</a:t>
            </a:r>
          </a:p>
          <a:p>
            <a:pPr lvl="3"/>
            <a:r>
              <a:rPr lang="de-DE" dirty="0"/>
              <a:t>Gemeinsame Lagebeurteilung </a:t>
            </a:r>
          </a:p>
          <a:p>
            <a:pPr lvl="3"/>
            <a:r>
              <a:rPr lang="de-DE" dirty="0"/>
              <a:t>Organisation des Monitoring </a:t>
            </a:r>
          </a:p>
          <a:p>
            <a:pPr lvl="4"/>
            <a:r>
              <a:rPr lang="de-DE" dirty="0"/>
              <a:t>ggf. „Schichtbetrieb“ </a:t>
            </a:r>
          </a:p>
          <a:p>
            <a:pPr lvl="3"/>
            <a:r>
              <a:rPr lang="de-DE" dirty="0"/>
              <a:t>Schwellwerte, Ereignisse, Indikatoren festlegen, die die nächste Lagebesprechung oder sonstige Maßnahmen auslösen. </a:t>
            </a:r>
          </a:p>
          <a:p>
            <a:pPr lvl="2"/>
            <a:r>
              <a:rPr lang="de-DE" dirty="0"/>
              <a:t>Beobachten</a:t>
            </a:r>
          </a:p>
          <a:p>
            <a:pPr lvl="3"/>
            <a:r>
              <a:rPr lang="de-DE" dirty="0"/>
              <a:t>Beobachten der Entwicklung </a:t>
            </a:r>
          </a:p>
          <a:p>
            <a:pPr lvl="3"/>
            <a:r>
              <a:rPr lang="de-DE" dirty="0"/>
              <a:t>Erfassen besonderer Ereignisse </a:t>
            </a:r>
          </a:p>
          <a:p>
            <a:pPr lvl="3"/>
            <a:r>
              <a:rPr lang="de-DE" dirty="0"/>
              <a:t>Regelmäßiger Kontakt / Austausch mit Fachstellen wie z. B. DWD, Wasserbehörde </a:t>
            </a:r>
          </a:p>
          <a:p>
            <a:pPr lvl="3"/>
            <a:r>
              <a:rPr lang="de-DE" dirty="0"/>
              <a:t>Meldungen an BM, KoKo etc. wie vereinbart </a:t>
            </a:r>
          </a:p>
          <a:p>
            <a:pPr lvl="3"/>
            <a:r>
              <a:rPr lang="de-DE" dirty="0"/>
              <a:t>Ggf. wie vereinbart </a:t>
            </a:r>
          </a:p>
          <a:p>
            <a:pPr lvl="4"/>
            <a:r>
              <a:rPr lang="de-DE" dirty="0"/>
              <a:t>Einberufung Lagebesprechung </a:t>
            </a:r>
          </a:p>
          <a:p>
            <a:pPr lvl="4"/>
            <a:r>
              <a:rPr lang="de-DE" dirty="0"/>
              <a:t>Auslösen definierter Maßnahmen </a:t>
            </a:r>
          </a:p>
          <a:p>
            <a:pPr lvl="2"/>
            <a:r>
              <a:rPr lang="de-DE" dirty="0"/>
              <a:t>Beenden </a:t>
            </a:r>
          </a:p>
          <a:p>
            <a:pPr marL="180975" lvl="3" indent="0">
              <a:buNone/>
            </a:pPr>
            <a:r>
              <a:rPr lang="de-DE" dirty="0"/>
              <a:t>Das Monitoring endet, wenn keine kritische Entwicklung mehr zu erwarten ist. </a:t>
            </a:r>
          </a:p>
          <a:p>
            <a:pPr lvl="4"/>
            <a:endParaRPr lang="de-DE" dirty="0"/>
          </a:p>
          <a:p>
            <a:pPr lvl="3"/>
            <a:endParaRPr lang="de-DE" dirty="0"/>
          </a:p>
        </p:txBody>
      </p:sp>
    </p:spTree>
    <p:extLst>
      <p:ext uri="{BB962C8B-B14F-4D97-AF65-F5344CB8AC3E}">
        <p14:creationId xmlns:p14="http://schemas.microsoft.com/office/powerpoint/2010/main" val="9876148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10318-9561-41DF-B024-D8D50CFB6244}"/>
              </a:ext>
            </a:extLst>
          </p:cNvPr>
          <p:cNvSpPr>
            <a:spLocks noGrp="1"/>
          </p:cNvSpPr>
          <p:nvPr>
            <p:ph type="title"/>
          </p:nvPr>
        </p:nvSpPr>
        <p:spPr/>
        <p:txBody>
          <a:bodyPr/>
          <a:lstStyle/>
          <a:p>
            <a:r>
              <a:rPr lang="de-DE" dirty="0"/>
              <a:t>Räumen / Evakuieren</a:t>
            </a:r>
          </a:p>
        </p:txBody>
      </p:sp>
      <p:sp>
        <p:nvSpPr>
          <p:cNvPr id="4" name="Textplatzhalter 3">
            <a:extLst>
              <a:ext uri="{FF2B5EF4-FFF2-40B4-BE49-F238E27FC236}">
                <a16:creationId xmlns:a16="http://schemas.microsoft.com/office/drawing/2014/main" id="{F088185B-F650-41C7-B66E-36A3C63266AB}"/>
              </a:ext>
            </a:extLst>
          </p:cNvPr>
          <p:cNvSpPr>
            <a:spLocks noGrp="1"/>
          </p:cNvSpPr>
          <p:nvPr>
            <p:ph type="body" sz="quarter" idx="10"/>
          </p:nvPr>
        </p:nvSpPr>
        <p:spPr/>
        <p:txBody>
          <a:bodyPr/>
          <a:lstStyle/>
          <a:p>
            <a:r>
              <a:rPr lang="de-DE" dirty="0"/>
              <a:t>.</a:t>
            </a:r>
          </a:p>
          <a:p>
            <a:pPr lvl="3"/>
            <a:endParaRPr lang="de-DE" dirty="0">
              <a:latin typeface="Arial" panose="020B0604020202020204" pitchFamily="34" charset="0"/>
              <a:cs typeface="Arial" panose="020B0604020202020204" pitchFamily="34" charset="0"/>
            </a:endParaRPr>
          </a:p>
          <a:p>
            <a:pPr marL="180975" lvl="3" indent="0">
              <a:buNone/>
            </a:pPr>
            <a:endParaRPr lang="de-DE" dirty="0">
              <a:latin typeface="Arial" panose="020B0604020202020204" pitchFamily="34" charset="0"/>
              <a:cs typeface="Arial" panose="020B0604020202020204" pitchFamily="34" charset="0"/>
            </a:endParaRPr>
          </a:p>
          <a:p>
            <a:pPr marL="180975" lvl="3" indent="0">
              <a:buNone/>
            </a:pPr>
            <a:endParaRPr lang="de-DE" dirty="0">
              <a:latin typeface="Arial" panose="020B0604020202020204" pitchFamily="34" charset="0"/>
              <a:cs typeface="Arial" panose="020B0604020202020204" pitchFamily="34" charset="0"/>
            </a:endParaRPr>
          </a:p>
          <a:p>
            <a:pPr lvl="3"/>
            <a:endParaRPr lang="de-DE" dirty="0">
              <a:latin typeface="Arial" panose="020B0604020202020204" pitchFamily="34" charset="0"/>
              <a:cs typeface="Arial" panose="020B0604020202020204" pitchFamily="34" charset="0"/>
            </a:endParaRPr>
          </a:p>
          <a:p>
            <a:endParaRPr lang="de-DE" dirty="0"/>
          </a:p>
        </p:txBody>
      </p:sp>
      <p:sp>
        <p:nvSpPr>
          <p:cNvPr id="7" name="Textplatzhalter 6">
            <a:extLst>
              <a:ext uri="{FF2B5EF4-FFF2-40B4-BE49-F238E27FC236}">
                <a16:creationId xmlns:a16="http://schemas.microsoft.com/office/drawing/2014/main" id="{58378D87-B7EE-41B2-8A23-27FA8CEE5FAA}"/>
              </a:ext>
            </a:extLst>
          </p:cNvPr>
          <p:cNvSpPr>
            <a:spLocks noGrp="1"/>
          </p:cNvSpPr>
          <p:nvPr>
            <p:ph type="body" sz="quarter" idx="11"/>
          </p:nvPr>
        </p:nvSpPr>
        <p:spPr/>
        <p:txBody>
          <a:bodyPr lIns="0" tIns="0" rIns="0" bIns="0"/>
          <a:lstStyle/>
          <a:p>
            <a:r>
              <a:rPr lang="de-DE" dirty="0"/>
              <a:t>Begriffe </a:t>
            </a:r>
            <a:r>
              <a:rPr lang="de-DE" sz="1400" b="0" dirty="0"/>
              <a:t>(nach DIN 14011 Begriffe aus dem Feuerwehrwesen)</a:t>
            </a:r>
          </a:p>
          <a:p>
            <a:pPr lvl="2"/>
            <a:r>
              <a:rPr lang="de-DE" dirty="0"/>
              <a:t>Räumung </a:t>
            </a:r>
          </a:p>
          <a:p>
            <a:pPr marL="180975" lvl="3" indent="0">
              <a:buNone/>
            </a:pPr>
            <a:r>
              <a:rPr lang="de-DE" dirty="0"/>
              <a:t>Schnelles in Sicherheit bringen von Menschen oder Tieren aus einem akut gefährdeten Bereich. </a:t>
            </a:r>
          </a:p>
          <a:p>
            <a:pPr lvl="2"/>
            <a:r>
              <a:rPr lang="de-DE" dirty="0"/>
              <a:t>Evakuierung </a:t>
            </a:r>
          </a:p>
          <a:p>
            <a:pPr marL="180975" lvl="3" indent="0">
              <a:buNone/>
            </a:pPr>
            <a:r>
              <a:rPr lang="de-DE" dirty="0"/>
              <a:t>Organisierte und kontrollierte Verlegung von Menschen oder Tieren aus einem gefährdeten Bereich in einen sicheren Bereich. </a:t>
            </a:r>
          </a:p>
          <a:p>
            <a:r>
              <a:rPr lang="de-DE" dirty="0"/>
              <a:t>Unterschied Räumung / Evakuierung</a:t>
            </a:r>
          </a:p>
          <a:p>
            <a:pPr lvl="2"/>
            <a:r>
              <a:rPr lang="de-DE" dirty="0"/>
              <a:t>Eine Räumung</a:t>
            </a:r>
          </a:p>
          <a:p>
            <a:pPr lvl="3"/>
            <a:r>
              <a:rPr lang="de-DE" dirty="0"/>
              <a:t>ist notwendig, wenn Menschen oder Tiere nur gerettet werden können, wenn sie sich sofort aus dem Gefahren-bereich begeben, z. B. aus einem brennenden Gebäude,</a:t>
            </a:r>
          </a:p>
          <a:p>
            <a:pPr lvl="3"/>
            <a:r>
              <a:rPr lang="de-DE" dirty="0"/>
              <a:t>erfolgt spontan, um Menschen und Tiere aus einem gefährdeten in einen sicheren Bereich in Bereich zu bringen, </a:t>
            </a:r>
          </a:p>
          <a:p>
            <a:pPr lvl="3"/>
            <a:r>
              <a:rPr lang="de-DE" dirty="0"/>
              <a:t>hat den Charakter einer (Massen-)Flucht.  </a:t>
            </a:r>
          </a:p>
          <a:p>
            <a:pPr lvl="2"/>
            <a:r>
              <a:rPr lang="de-DE" dirty="0"/>
              <a:t>Eine Evakuierung </a:t>
            </a:r>
          </a:p>
          <a:p>
            <a:pPr lvl="3"/>
            <a:r>
              <a:rPr lang="de-DE" dirty="0"/>
              <a:t>ist notwendig, wenn Menschen oder Tiere in absehbarer Zeit durch ein Ereignis (z. B. Überflutung) oder durch Maßnahmen (z. B. Bombenentschärfung) gefährdet werden können, </a:t>
            </a:r>
          </a:p>
          <a:p>
            <a:pPr lvl="3"/>
            <a:r>
              <a:rPr lang="de-DE" dirty="0"/>
              <a:t>wird durch eine Polizeibehörde angeordnet und durch die Polizei vollzogen, </a:t>
            </a:r>
          </a:p>
          <a:p>
            <a:pPr lvl="3"/>
            <a:r>
              <a:rPr lang="de-DE" dirty="0"/>
              <a:t>wird angekündigt und von Behörden- und Organisationen mit Sicherheitsaufgaben vorbereitet und organisiert</a:t>
            </a:r>
            <a:endParaRPr lang="de-CH" dirty="0"/>
          </a:p>
        </p:txBody>
      </p:sp>
      <p:sp>
        <p:nvSpPr>
          <p:cNvPr id="6" name="Abgerundetes Rechteck 2">
            <a:hlinkClick r:id="rId2" action="ppaction://hlinksldjump"/>
            <a:extLst>
              <a:ext uri="{FF2B5EF4-FFF2-40B4-BE49-F238E27FC236}">
                <a16:creationId xmlns:a16="http://schemas.microsoft.com/office/drawing/2014/main" id="{505FA4D9-B83F-4E35-AE07-F7A8EA746845}"/>
              </a:ext>
            </a:extLst>
          </p:cNvPr>
          <p:cNvSpPr/>
          <p:nvPr/>
        </p:nvSpPr>
        <p:spPr>
          <a:xfrm>
            <a:off x="504822" y="9029584"/>
            <a:ext cx="6227766" cy="42646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Planungshilfe Evakuierung</a:t>
            </a:r>
          </a:p>
        </p:txBody>
      </p:sp>
    </p:spTree>
    <p:extLst>
      <p:ext uri="{BB962C8B-B14F-4D97-AF65-F5344CB8AC3E}">
        <p14:creationId xmlns:p14="http://schemas.microsoft.com/office/powerpoint/2010/main" val="13721876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10318-9561-41DF-B024-D8D50CFB6244}"/>
              </a:ext>
            </a:extLst>
          </p:cNvPr>
          <p:cNvSpPr>
            <a:spLocks noGrp="1"/>
          </p:cNvSpPr>
          <p:nvPr>
            <p:ph type="title"/>
          </p:nvPr>
        </p:nvSpPr>
        <p:spPr/>
        <p:txBody>
          <a:bodyPr/>
          <a:lstStyle/>
          <a:p>
            <a:r>
              <a:rPr lang="de-DE" dirty="0"/>
              <a:t>Evakuierung</a:t>
            </a:r>
          </a:p>
        </p:txBody>
      </p:sp>
      <p:sp>
        <p:nvSpPr>
          <p:cNvPr id="7" name="Textplatzhalter 6">
            <a:extLst>
              <a:ext uri="{FF2B5EF4-FFF2-40B4-BE49-F238E27FC236}">
                <a16:creationId xmlns:a16="http://schemas.microsoft.com/office/drawing/2014/main" id="{EB8774EA-6B27-4957-970A-9D14A0AF5359}"/>
              </a:ext>
            </a:extLst>
          </p:cNvPr>
          <p:cNvSpPr>
            <a:spLocks noGrp="1"/>
          </p:cNvSpPr>
          <p:nvPr>
            <p:ph type="body" sz="quarter" idx="10"/>
          </p:nvPr>
        </p:nvSpPr>
        <p:spPr/>
        <p:txBody>
          <a:bodyPr/>
          <a:lstStyle/>
          <a:p>
            <a:r>
              <a:rPr lang="de-DE" dirty="0"/>
              <a:t>Planungshilfe 1(2)</a:t>
            </a:r>
          </a:p>
        </p:txBody>
      </p:sp>
      <p:sp>
        <p:nvSpPr>
          <p:cNvPr id="4" name="Textplatzhalter 3">
            <a:extLst>
              <a:ext uri="{FF2B5EF4-FFF2-40B4-BE49-F238E27FC236}">
                <a16:creationId xmlns:a16="http://schemas.microsoft.com/office/drawing/2014/main" id="{F088185B-F650-41C7-B66E-36A3C63266AB}"/>
              </a:ext>
            </a:extLst>
          </p:cNvPr>
          <p:cNvSpPr>
            <a:spLocks noGrp="1"/>
          </p:cNvSpPr>
          <p:nvPr>
            <p:ph type="body" sz="quarter" idx="11"/>
          </p:nvPr>
        </p:nvSpPr>
        <p:spPr/>
        <p:txBody>
          <a:bodyPr/>
          <a:lstStyle/>
          <a:p>
            <a:pPr marL="180975" lvl="3" indent="0">
              <a:buNone/>
            </a:pPr>
            <a:endParaRPr lang="de-DE" dirty="0"/>
          </a:p>
          <a:p>
            <a:pPr lvl="3"/>
            <a:endParaRPr lang="de-DE" dirty="0"/>
          </a:p>
          <a:p>
            <a:endParaRPr lang="de-DE" dirty="0"/>
          </a:p>
        </p:txBody>
      </p:sp>
      <p:graphicFrame>
        <p:nvGraphicFramePr>
          <p:cNvPr id="8" name="Tabelle 7">
            <a:extLst>
              <a:ext uri="{FF2B5EF4-FFF2-40B4-BE49-F238E27FC236}">
                <a16:creationId xmlns:a16="http://schemas.microsoft.com/office/drawing/2014/main" id="{D274C442-45FE-47AA-A2E0-FDA7692C2982}"/>
              </a:ext>
            </a:extLst>
          </p:cNvPr>
          <p:cNvGraphicFramePr>
            <a:graphicFrameLocks noGrp="1"/>
          </p:cNvGraphicFramePr>
          <p:nvPr>
            <p:extLst>
              <p:ext uri="{D42A27DB-BD31-4B8C-83A1-F6EECF244321}">
                <p14:modId xmlns:p14="http://schemas.microsoft.com/office/powerpoint/2010/main" val="3545726378"/>
              </p:ext>
            </p:extLst>
          </p:nvPr>
        </p:nvGraphicFramePr>
        <p:xfrm>
          <a:off x="503237" y="1692418"/>
          <a:ext cx="6785653" cy="7294488"/>
        </p:xfrm>
        <a:graphic>
          <a:graphicData uri="http://schemas.openxmlformats.org/drawingml/2006/table">
            <a:tbl>
              <a:tblPr firstRow="1" bandRow="1">
                <a:tableStyleId>{5940675A-B579-460E-94D1-54222C63F5DA}</a:tableStyleId>
              </a:tblPr>
              <a:tblGrid>
                <a:gridCol w="1819630">
                  <a:extLst>
                    <a:ext uri="{9D8B030D-6E8A-4147-A177-3AD203B41FA5}">
                      <a16:colId xmlns:a16="http://schemas.microsoft.com/office/drawing/2014/main" val="676517304"/>
                    </a:ext>
                  </a:extLst>
                </a:gridCol>
                <a:gridCol w="2393751">
                  <a:extLst>
                    <a:ext uri="{9D8B030D-6E8A-4147-A177-3AD203B41FA5}">
                      <a16:colId xmlns:a16="http://schemas.microsoft.com/office/drawing/2014/main" val="3111032790"/>
                    </a:ext>
                  </a:extLst>
                </a:gridCol>
                <a:gridCol w="2572272">
                  <a:extLst>
                    <a:ext uri="{9D8B030D-6E8A-4147-A177-3AD203B41FA5}">
                      <a16:colId xmlns:a16="http://schemas.microsoft.com/office/drawing/2014/main" val="548815140"/>
                    </a:ext>
                  </a:extLst>
                </a:gridCol>
              </a:tblGrid>
              <a:tr h="370840">
                <a:tc>
                  <a:txBody>
                    <a:bodyPr/>
                    <a:lstStyle/>
                    <a:p>
                      <a:endParaRPr lang="de-DE" sz="1400"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Vertikale </a:t>
                      </a:r>
                    </a:p>
                    <a:p>
                      <a:r>
                        <a:rPr lang="de-DE" sz="1400" b="1" dirty="0">
                          <a:latin typeface="Open Sans" panose="020B0606030504020204" pitchFamily="34" charset="0"/>
                          <a:ea typeface="Open Sans" panose="020B0606030504020204" pitchFamily="34" charset="0"/>
                          <a:cs typeface="Open Sans" panose="020B0606030504020204" pitchFamily="34" charset="0"/>
                        </a:rPr>
                        <a:t>Evakuierung </a:t>
                      </a:r>
                    </a:p>
                  </a:txBody>
                  <a:tcPr/>
                </a:tc>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Horizontale Evakuierung</a:t>
                      </a:r>
                      <a:endParaRPr lang="de-DE" sz="1400" b="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254331223"/>
                  </a:ext>
                </a:extLst>
              </a:tr>
              <a:tr h="370840">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Evakuierungs-technik</a:t>
                      </a:r>
                    </a:p>
                  </a:txBody>
                  <a:tcPr marL="36000"/>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Menschen und Tiere werden innerhalb eines Gebäudes in höher liegende Stockwerke gebracht, beispielsweise bei einer drohenden Überschwemmung. </a:t>
                      </a:r>
                    </a:p>
                  </a:txBody>
                  <a:tcPr marL="36000"/>
                </a:tc>
                <a:tc>
                  <a:txBody>
                    <a:bodyPr/>
                    <a:lstStyle/>
                    <a:p>
                      <a:r>
                        <a:rPr lang="de-DE" sz="1400" dirty="0">
                          <a:latin typeface="Open Sans" panose="020B0606030504020204" pitchFamily="34" charset="0"/>
                          <a:ea typeface="Open Sans" panose="020B0606030504020204" pitchFamily="34" charset="0"/>
                          <a:cs typeface="Open Sans" panose="020B0606030504020204" pitchFamily="34" charset="0"/>
                        </a:rPr>
                        <a:t>Menschen und Tiere werden an einen sicheren Ort gebracht, z. B. in eine Turnhalle.</a:t>
                      </a:r>
                    </a:p>
                    <a:p>
                      <a:r>
                        <a:rPr lang="de-DE" sz="1400" dirty="0">
                          <a:latin typeface="Open Sans" panose="020B0606030504020204" pitchFamily="34" charset="0"/>
                          <a:ea typeface="Open Sans" panose="020B0606030504020204" pitchFamily="34" charset="0"/>
                          <a:cs typeface="Open Sans" panose="020B0606030504020204" pitchFamily="34" charset="0"/>
                        </a:rPr>
                        <a:t>Alternativ: Evakuierte begeben sich zu Verwandten, Bekannten </a:t>
                      </a:r>
                    </a:p>
                  </a:txBody>
                  <a:tcPr marL="36000"/>
                </a:tc>
                <a:extLst>
                  <a:ext uri="{0D108BD9-81ED-4DB2-BD59-A6C34878D82A}">
                    <a16:rowId xmlns:a16="http://schemas.microsoft.com/office/drawing/2014/main" val="1087416603"/>
                  </a:ext>
                </a:extLst>
              </a:tr>
              <a:tr h="370840">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Beispiel</a:t>
                      </a:r>
                    </a:p>
                  </a:txBody>
                  <a:tcPr marL="36000"/>
                </a:tc>
                <a:tc>
                  <a:txBody>
                    <a:bodyPr/>
                    <a:lstStyle/>
                    <a:p>
                      <a:r>
                        <a:rPr lang="de-DE" sz="1400" dirty="0">
                          <a:latin typeface="Open Sans" panose="020B0606030504020204" pitchFamily="34" charset="0"/>
                          <a:ea typeface="Open Sans" panose="020B0606030504020204" pitchFamily="34" charset="0"/>
                          <a:cs typeface="Open Sans" panose="020B0606030504020204" pitchFamily="34" charset="0"/>
                        </a:rPr>
                        <a:t>drohende Überflutung</a:t>
                      </a:r>
                    </a:p>
                  </a:txBody>
                  <a:tcPr marL="36000"/>
                </a:tc>
                <a:tc>
                  <a:txBody>
                    <a:bodyPr/>
                    <a:lstStyle/>
                    <a:p>
                      <a:r>
                        <a:rPr lang="de-DE" sz="1400" dirty="0">
                          <a:latin typeface="Open Sans" panose="020B0606030504020204" pitchFamily="34" charset="0"/>
                          <a:ea typeface="Open Sans" panose="020B0606030504020204" pitchFamily="34" charset="0"/>
                          <a:cs typeface="Open Sans" panose="020B0606030504020204" pitchFamily="34" charset="0"/>
                        </a:rPr>
                        <a:t>Bomben-Entschärfung</a:t>
                      </a:r>
                    </a:p>
                  </a:txBody>
                  <a:tcPr marL="36000"/>
                </a:tc>
                <a:extLst>
                  <a:ext uri="{0D108BD9-81ED-4DB2-BD59-A6C34878D82A}">
                    <a16:rowId xmlns:a16="http://schemas.microsoft.com/office/drawing/2014/main" val="3037318403"/>
                  </a:ext>
                </a:extLst>
              </a:tr>
              <a:tr h="421248">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Voraussetzung</a:t>
                      </a:r>
                    </a:p>
                  </a:txBody>
                  <a:tcPr marL="36000"/>
                </a:tc>
                <a:tc>
                  <a:txBody>
                    <a:bodyPr/>
                    <a:lstStyle/>
                    <a:p>
                      <a:r>
                        <a:rPr lang="de-DE" sz="1400" strike="noStrike" baseline="0" dirty="0">
                          <a:latin typeface="Open Sans" panose="020B0606030504020204" pitchFamily="34" charset="0"/>
                          <a:ea typeface="Open Sans" panose="020B0606030504020204" pitchFamily="34" charset="0"/>
                          <a:cs typeface="Open Sans" panose="020B0606030504020204" pitchFamily="34" charset="0"/>
                        </a:rPr>
                        <a:t>Keine Gefahr in den oberen Stockwerken </a:t>
                      </a:r>
                    </a:p>
                  </a:txBody>
                  <a:tcPr marL="36000"/>
                </a:tc>
                <a:tc>
                  <a:txBody>
                    <a:bodyPr/>
                    <a:lstStyle/>
                    <a:p>
                      <a:r>
                        <a:rPr lang="de-DE" sz="1400" dirty="0">
                          <a:latin typeface="Open Sans" panose="020B0606030504020204" pitchFamily="34" charset="0"/>
                          <a:ea typeface="Open Sans" panose="020B0606030504020204" pitchFamily="34" charset="0"/>
                          <a:cs typeface="Open Sans" panose="020B0606030504020204" pitchFamily="34" charset="0"/>
                        </a:rPr>
                        <a:t>Vertikale Evakuierung nicht ausreichend sicher</a:t>
                      </a:r>
                    </a:p>
                  </a:txBody>
                  <a:tcPr marL="36000"/>
                </a:tc>
                <a:extLst>
                  <a:ext uri="{0D108BD9-81ED-4DB2-BD59-A6C34878D82A}">
                    <a16:rowId xmlns:a16="http://schemas.microsoft.com/office/drawing/2014/main" val="3880827895"/>
                  </a:ext>
                </a:extLst>
              </a:tr>
              <a:tr h="421248">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Zeitaufwand </a:t>
                      </a:r>
                    </a:p>
                  </a:txBody>
                  <a:tcPr marL="36000"/>
                </a:tc>
                <a:tc>
                  <a:txBody>
                    <a:bodyPr/>
                    <a:lstStyle/>
                    <a:p>
                      <a:pPr marL="0" indent="0">
                        <a:buFont typeface="Symbol" panose="05050102010706020507" pitchFamily="18" charset="2"/>
                        <a:buNone/>
                      </a:pPr>
                      <a:r>
                        <a:rPr lang="de-DE" sz="1400" dirty="0">
                          <a:latin typeface="Open Sans" panose="020B0606030504020204" pitchFamily="34" charset="0"/>
                          <a:ea typeface="Open Sans" panose="020B0606030504020204" pitchFamily="34" charset="0"/>
                          <a:cs typeface="Open Sans" panose="020B0606030504020204" pitchFamily="34" charset="0"/>
                        </a:rPr>
                        <a:t>Minuten bis Stunden</a:t>
                      </a:r>
                      <a:endParaRPr lang="de-DE" sz="1400" strike="sngStrike" dirty="0">
                        <a:latin typeface="Open Sans" panose="020B0606030504020204" pitchFamily="34" charset="0"/>
                        <a:ea typeface="Open Sans" panose="020B0606030504020204" pitchFamily="34" charset="0"/>
                        <a:cs typeface="Open Sans" panose="020B0606030504020204" pitchFamily="34" charset="0"/>
                      </a:endParaRPr>
                    </a:p>
                  </a:txBody>
                  <a:tcPr marL="36000"/>
                </a:tc>
                <a:tc>
                  <a:txBody>
                    <a:bodyPr/>
                    <a:lstStyle/>
                    <a:p>
                      <a:pPr marL="0" indent="0">
                        <a:buFont typeface="Symbol" panose="05050102010706020507" pitchFamily="18" charset="2"/>
                        <a:buNone/>
                      </a:pPr>
                      <a:r>
                        <a:rPr lang="de-DE" sz="1400" dirty="0">
                          <a:latin typeface="Open Sans" panose="020B0606030504020204" pitchFamily="34" charset="0"/>
                          <a:ea typeface="Open Sans" panose="020B0606030504020204" pitchFamily="34" charset="0"/>
                          <a:cs typeface="Open Sans" panose="020B0606030504020204" pitchFamily="34" charset="0"/>
                        </a:rPr>
                        <a:t>Stunden bis Tage</a:t>
                      </a:r>
                      <a:endParaRPr lang="de-DE" sz="1400" strike="sngStrike" dirty="0">
                        <a:latin typeface="Open Sans" panose="020B0606030504020204" pitchFamily="34" charset="0"/>
                        <a:ea typeface="Open Sans" panose="020B0606030504020204" pitchFamily="34" charset="0"/>
                        <a:cs typeface="Open Sans" panose="020B0606030504020204" pitchFamily="34" charset="0"/>
                      </a:endParaRPr>
                    </a:p>
                  </a:txBody>
                  <a:tcPr marL="36000"/>
                </a:tc>
                <a:extLst>
                  <a:ext uri="{0D108BD9-81ED-4DB2-BD59-A6C34878D82A}">
                    <a16:rowId xmlns:a16="http://schemas.microsoft.com/office/drawing/2014/main" val="2169428276"/>
                  </a:ext>
                </a:extLst>
              </a:tr>
              <a:tr h="370840">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Kräfteaufwand </a:t>
                      </a:r>
                    </a:p>
                  </a:txBody>
                  <a:tcPr marL="36000"/>
                </a:tc>
                <a:tc>
                  <a:txBody>
                    <a:bodyPr/>
                    <a:lstStyle/>
                    <a:p>
                      <a:r>
                        <a:rPr lang="de-DE" sz="1400" dirty="0">
                          <a:latin typeface="Open Sans" panose="020B0606030504020204" pitchFamily="34" charset="0"/>
                          <a:ea typeface="Open Sans" panose="020B0606030504020204" pitchFamily="34" charset="0"/>
                          <a:cs typeface="Open Sans" panose="020B0606030504020204" pitchFamily="34" charset="0"/>
                        </a:rPr>
                        <a:t>gering</a:t>
                      </a:r>
                    </a:p>
                  </a:txBody>
                  <a:tcPr marL="36000"/>
                </a:tc>
                <a:tc>
                  <a:txBody>
                    <a:bodyPr/>
                    <a:lstStyle/>
                    <a:p>
                      <a:r>
                        <a:rPr lang="de-DE" sz="1400" dirty="0">
                          <a:latin typeface="Open Sans" panose="020B0606030504020204" pitchFamily="34" charset="0"/>
                          <a:ea typeface="Open Sans" panose="020B0606030504020204" pitchFamily="34" charset="0"/>
                          <a:cs typeface="Open Sans" panose="020B0606030504020204" pitchFamily="34" charset="0"/>
                        </a:rPr>
                        <a:t>sehr groß</a:t>
                      </a:r>
                    </a:p>
                  </a:txBody>
                  <a:tcPr marL="36000"/>
                </a:tc>
                <a:extLst>
                  <a:ext uri="{0D108BD9-81ED-4DB2-BD59-A6C34878D82A}">
                    <a16:rowId xmlns:a16="http://schemas.microsoft.com/office/drawing/2014/main" val="2311965742"/>
                  </a:ext>
                </a:extLst>
              </a:tr>
              <a:tr h="370840">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Aufwand </a:t>
                      </a:r>
                    </a:p>
                    <a:p>
                      <a:r>
                        <a:rPr lang="de-DE" sz="1400" b="1" dirty="0">
                          <a:latin typeface="Open Sans" panose="020B0606030504020204" pitchFamily="34" charset="0"/>
                          <a:ea typeface="Open Sans" panose="020B0606030504020204" pitchFamily="34" charset="0"/>
                          <a:cs typeface="Open Sans" panose="020B0606030504020204" pitchFamily="34" charset="0"/>
                        </a:rPr>
                        <a:t>Transportmittel</a:t>
                      </a:r>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marL="36000"/>
                </a:tc>
                <a:tc>
                  <a:txBody>
                    <a:bodyPr/>
                    <a:lstStyle/>
                    <a:p>
                      <a:r>
                        <a:rPr lang="de-DE" sz="1400" dirty="0">
                          <a:latin typeface="Open Sans" panose="020B0606030504020204" pitchFamily="34" charset="0"/>
                          <a:ea typeface="Open Sans" panose="020B0606030504020204" pitchFamily="34" charset="0"/>
                          <a:cs typeface="Open Sans" panose="020B0606030504020204" pitchFamily="34" charset="0"/>
                        </a:rPr>
                        <a:t>keine </a:t>
                      </a:r>
                    </a:p>
                    <a:p>
                      <a:endParaRPr lang="de-DE" sz="1400" strike="sngStrike" dirty="0">
                        <a:latin typeface="Open Sans" panose="020B0606030504020204" pitchFamily="34" charset="0"/>
                        <a:ea typeface="Open Sans" panose="020B0606030504020204" pitchFamily="34" charset="0"/>
                        <a:cs typeface="Open Sans" panose="020B0606030504020204" pitchFamily="34" charset="0"/>
                      </a:endParaRPr>
                    </a:p>
                  </a:txBody>
                  <a:tcPr marL="36000"/>
                </a:tc>
                <a:tc>
                  <a:txBody>
                    <a:bodyPr/>
                    <a:lstStyle/>
                    <a:p>
                      <a:pPr marL="285750" indent="-285750">
                        <a:buFont typeface="Symbol" panose="05050102010706020507" pitchFamily="18" charset="2"/>
                        <a:buChar char="-"/>
                      </a:pPr>
                      <a:r>
                        <a:rPr lang="de-DE" sz="1400" dirty="0">
                          <a:latin typeface="Open Sans" panose="020B0606030504020204" pitchFamily="34" charset="0"/>
                          <a:ea typeface="Open Sans" panose="020B0606030504020204" pitchFamily="34" charset="0"/>
                          <a:cs typeface="Open Sans" panose="020B0606030504020204" pitchFamily="34" charset="0"/>
                        </a:rPr>
                        <a:t>groß </a:t>
                      </a:r>
                    </a:p>
                    <a:p>
                      <a:pPr marL="285750" indent="-285750">
                        <a:buFont typeface="Symbol" panose="05050102010706020507" pitchFamily="18" charset="2"/>
                        <a:buChar char="-"/>
                      </a:pPr>
                      <a:r>
                        <a:rPr lang="de-DE" sz="1400" dirty="0">
                          <a:latin typeface="Open Sans" panose="020B0606030504020204" pitchFamily="34" charset="0"/>
                          <a:ea typeface="Open Sans" panose="020B0606030504020204" pitchFamily="34" charset="0"/>
                          <a:cs typeface="Open Sans" panose="020B0606030504020204" pitchFamily="34" charset="0"/>
                        </a:rPr>
                        <a:t>Busse etc. </a:t>
                      </a:r>
                    </a:p>
                  </a:txBody>
                  <a:tcPr marL="36000"/>
                </a:tc>
                <a:extLst>
                  <a:ext uri="{0D108BD9-81ED-4DB2-BD59-A6C34878D82A}">
                    <a16:rowId xmlns:a16="http://schemas.microsoft.com/office/drawing/2014/main" val="2833056155"/>
                  </a:ext>
                </a:extLst>
              </a:tr>
              <a:tr h="370840">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Versorgung</a:t>
                      </a:r>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marL="36000"/>
                </a:tc>
                <a:tc>
                  <a:txBody>
                    <a:bodyPr/>
                    <a:lstStyle/>
                    <a:p>
                      <a:r>
                        <a:rPr lang="de-DE" sz="1400" dirty="0">
                          <a:latin typeface="Open Sans" panose="020B0606030504020204" pitchFamily="34" charset="0"/>
                          <a:ea typeface="Open Sans" panose="020B0606030504020204" pitchFamily="34" charset="0"/>
                          <a:cs typeface="Open Sans" panose="020B0606030504020204" pitchFamily="34" charset="0"/>
                        </a:rPr>
                        <a:t>Evakuierte müssen ggf. vor Ort versorgt werden; evtl. z. B. per Boot oder Hubschrauber </a:t>
                      </a:r>
                    </a:p>
                  </a:txBody>
                  <a:tcPr marL="36000"/>
                </a:tc>
                <a:tc>
                  <a:txBody>
                    <a:bodyPr/>
                    <a:lstStyle/>
                    <a:p>
                      <a:r>
                        <a:rPr lang="de-DE" sz="1400" dirty="0">
                          <a:latin typeface="Open Sans" panose="020B0606030504020204" pitchFamily="34" charset="0"/>
                          <a:ea typeface="Open Sans" panose="020B0606030504020204" pitchFamily="34" charset="0"/>
                          <a:cs typeface="Open Sans" panose="020B0606030504020204" pitchFamily="34" charset="0"/>
                        </a:rPr>
                        <a:t>Zentrale Versorgung z. B. in einer Turnhalle</a:t>
                      </a:r>
                    </a:p>
                  </a:txBody>
                  <a:tcPr marL="36000"/>
                </a:tc>
                <a:extLst>
                  <a:ext uri="{0D108BD9-81ED-4DB2-BD59-A6C34878D82A}">
                    <a16:rowId xmlns:a16="http://schemas.microsoft.com/office/drawing/2014/main" val="4013881872"/>
                  </a:ext>
                </a:extLst>
              </a:tr>
              <a:tr h="370840">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Risiken </a:t>
                      </a:r>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marL="36000"/>
                </a:tc>
                <a:tc>
                  <a:txBody>
                    <a:bodyPr/>
                    <a:lstStyle/>
                    <a:p>
                      <a:pPr marL="285750" indent="-285750">
                        <a:buFont typeface="Symbol" panose="05050102010706020507" pitchFamily="18" charset="2"/>
                        <a:buChar char="-"/>
                      </a:pPr>
                      <a:r>
                        <a:rPr lang="de-DE" sz="1400" dirty="0">
                          <a:latin typeface="Open Sans" panose="020B0606030504020204" pitchFamily="34" charset="0"/>
                          <a:ea typeface="Open Sans" panose="020B0606030504020204" pitchFamily="34" charset="0"/>
                          <a:cs typeface="Open Sans" panose="020B0606030504020204" pitchFamily="34" charset="0"/>
                        </a:rPr>
                        <a:t>Gefahrenlage hält lange an (&gt; 1 Tag) </a:t>
                      </a:r>
                    </a:p>
                    <a:p>
                      <a:pPr marL="285750" indent="-285750">
                        <a:buFont typeface="Symbol" panose="05050102010706020507" pitchFamily="18" charset="2"/>
                        <a:buChar char="-"/>
                      </a:pPr>
                      <a:r>
                        <a:rPr lang="de-DE" sz="1400" dirty="0">
                          <a:latin typeface="Open Sans" panose="020B0606030504020204" pitchFamily="34" charset="0"/>
                          <a:ea typeface="Open Sans" panose="020B0606030504020204" pitchFamily="34" charset="0"/>
                          <a:cs typeface="Open Sans" panose="020B0606030504020204" pitchFamily="34" charset="0"/>
                        </a:rPr>
                        <a:t>Gebäude instabil </a:t>
                      </a:r>
                    </a:p>
                  </a:txBody>
                  <a:tcPr marL="36000"/>
                </a:tc>
                <a:tc>
                  <a:txBody>
                    <a:bodyPr/>
                    <a:lstStyle/>
                    <a:p>
                      <a:pPr marL="285750" indent="-285750">
                        <a:buFont typeface="Symbol" panose="05050102010706020507" pitchFamily="18" charset="2"/>
                        <a:buChar char="-"/>
                      </a:pPr>
                      <a:r>
                        <a:rPr lang="de-DE" sz="1400" dirty="0">
                          <a:latin typeface="Open Sans" panose="020B0606030504020204" pitchFamily="34" charset="0"/>
                          <a:ea typeface="Open Sans" panose="020B0606030504020204" pitchFamily="34" charset="0"/>
                          <a:cs typeface="Open Sans" panose="020B0606030504020204" pitchFamily="34" charset="0"/>
                        </a:rPr>
                        <a:t>Panik</a:t>
                      </a:r>
                    </a:p>
                    <a:p>
                      <a:pPr marL="285750" indent="-285750">
                        <a:buFont typeface="Symbol" panose="05050102010706020507" pitchFamily="18" charset="2"/>
                        <a:buChar char="-"/>
                      </a:pPr>
                      <a:r>
                        <a:rPr lang="de-DE" sz="1400" dirty="0">
                          <a:latin typeface="Open Sans" panose="020B0606030504020204" pitchFamily="34" charset="0"/>
                          <a:ea typeface="Open Sans" panose="020B0606030504020204" pitchFamily="34" charset="0"/>
                          <a:cs typeface="Open Sans" panose="020B0606030504020204" pitchFamily="34" charset="0"/>
                        </a:rPr>
                        <a:t>Wegeunfälle </a:t>
                      </a:r>
                    </a:p>
                    <a:p>
                      <a:pPr marL="285750" indent="-285750">
                        <a:buFont typeface="Symbol" panose="05050102010706020507" pitchFamily="18" charset="2"/>
                        <a:buChar char="-"/>
                      </a:pPr>
                      <a:r>
                        <a:rPr lang="de-DE" sz="1400" dirty="0">
                          <a:latin typeface="Open Sans" panose="020B0606030504020204" pitchFamily="34" charset="0"/>
                          <a:ea typeface="Open Sans" panose="020B0606030504020204" pitchFamily="34" charset="0"/>
                          <a:cs typeface="Open Sans" panose="020B0606030504020204" pitchFamily="34" charset="0"/>
                        </a:rPr>
                        <a:t>Weg vom Gefahren- zum sicheren Bereich ist gefährlich</a:t>
                      </a:r>
                      <a:endParaRPr lang="de-DE" sz="1400" baseline="0" dirty="0">
                        <a:latin typeface="Open Sans" panose="020B0606030504020204" pitchFamily="34" charset="0"/>
                        <a:ea typeface="Open Sans" panose="020B0606030504020204" pitchFamily="34" charset="0"/>
                        <a:cs typeface="Open Sans" panose="020B0606030504020204" pitchFamily="34" charset="0"/>
                      </a:endParaRPr>
                    </a:p>
                  </a:txBody>
                  <a:tcPr marL="36000"/>
                </a:tc>
                <a:extLst>
                  <a:ext uri="{0D108BD9-81ED-4DB2-BD59-A6C34878D82A}">
                    <a16:rowId xmlns:a16="http://schemas.microsoft.com/office/drawing/2014/main" val="2838938439"/>
                  </a:ext>
                </a:extLst>
              </a:tr>
              <a:tr h="370840">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Probleme </a:t>
                      </a:r>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marL="36000"/>
                </a:tc>
                <a:tc>
                  <a:txBody>
                    <a:bodyPr/>
                    <a:lstStyle/>
                    <a:p>
                      <a:pPr marL="285750" indent="-285750">
                        <a:buFont typeface="Symbol" panose="05050102010706020507" pitchFamily="18" charset="2"/>
                        <a:buChar char="-"/>
                      </a:pPr>
                      <a:r>
                        <a:rPr lang="de-DE" sz="1400" dirty="0">
                          <a:latin typeface="Open Sans" panose="020B0606030504020204" pitchFamily="34" charset="0"/>
                          <a:ea typeface="Open Sans" panose="020B0606030504020204" pitchFamily="34" charset="0"/>
                          <a:cs typeface="Open Sans" panose="020B0606030504020204" pitchFamily="34" charset="0"/>
                        </a:rPr>
                        <a:t>Schnelle Information der Betroffenen </a:t>
                      </a:r>
                    </a:p>
                  </a:txBody>
                  <a:tcPr marL="36000"/>
                </a:tc>
                <a:tc>
                  <a:txBody>
                    <a:bodyPr/>
                    <a:lstStyle/>
                    <a:p>
                      <a:endParaRPr lang="de-DE" sz="1400" baseline="0" dirty="0">
                        <a:latin typeface="Open Sans" panose="020B0606030504020204" pitchFamily="34" charset="0"/>
                        <a:ea typeface="Open Sans" panose="020B0606030504020204" pitchFamily="34" charset="0"/>
                        <a:cs typeface="Open Sans" panose="020B0606030504020204" pitchFamily="34" charset="0"/>
                      </a:endParaRPr>
                    </a:p>
                  </a:txBody>
                  <a:tcPr marL="36000"/>
                </a:tc>
                <a:extLst>
                  <a:ext uri="{0D108BD9-81ED-4DB2-BD59-A6C34878D82A}">
                    <a16:rowId xmlns:a16="http://schemas.microsoft.com/office/drawing/2014/main" val="3852705772"/>
                  </a:ext>
                </a:extLst>
              </a:tr>
              <a:tr h="370840">
                <a:tc>
                  <a:txBody>
                    <a:bodyPr/>
                    <a:lstStyle/>
                    <a:p>
                      <a:r>
                        <a:rPr lang="de-DE" sz="1400" b="1" dirty="0">
                          <a:latin typeface="Open Sans" panose="020B0606030504020204" pitchFamily="34" charset="0"/>
                          <a:ea typeface="Open Sans" panose="020B0606030504020204" pitchFamily="34" charset="0"/>
                          <a:cs typeface="Open Sans" panose="020B0606030504020204" pitchFamily="34" charset="0"/>
                        </a:rPr>
                        <a:t>Beachte</a:t>
                      </a:r>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marL="36000"/>
                </a:tc>
                <a:tc>
                  <a:txBody>
                    <a:bodyPr/>
                    <a:lstStyle/>
                    <a:p>
                      <a:endParaRPr lang="de-DE" sz="1400" dirty="0">
                        <a:latin typeface="Open Sans" panose="020B0606030504020204" pitchFamily="34" charset="0"/>
                        <a:ea typeface="Open Sans" panose="020B0606030504020204" pitchFamily="34" charset="0"/>
                        <a:cs typeface="Open Sans" panose="020B0606030504020204" pitchFamily="34" charset="0"/>
                      </a:endParaRPr>
                    </a:p>
                  </a:txBody>
                  <a:tcPr marL="36000"/>
                </a:tc>
                <a:tc>
                  <a:txBody>
                    <a:bodyPr/>
                    <a:lstStyle/>
                    <a:p>
                      <a:endParaRPr lang="de-DE" sz="1400" baseline="0" dirty="0">
                        <a:latin typeface="Open Sans" panose="020B0606030504020204" pitchFamily="34" charset="0"/>
                        <a:ea typeface="Open Sans" panose="020B0606030504020204" pitchFamily="34" charset="0"/>
                        <a:cs typeface="Open Sans" panose="020B0606030504020204" pitchFamily="34" charset="0"/>
                      </a:endParaRPr>
                    </a:p>
                  </a:txBody>
                  <a:tcPr marL="36000"/>
                </a:tc>
                <a:extLst>
                  <a:ext uri="{0D108BD9-81ED-4DB2-BD59-A6C34878D82A}">
                    <a16:rowId xmlns:a16="http://schemas.microsoft.com/office/drawing/2014/main" val="433155942"/>
                  </a:ext>
                </a:extLst>
              </a:tr>
            </a:tbl>
          </a:graphicData>
        </a:graphic>
      </p:graphicFrame>
      <p:sp>
        <p:nvSpPr>
          <p:cNvPr id="9" name="Abgerundetes Rechteck 2">
            <a:hlinkClick r:id="rId2" action="ppaction://hlinksldjump"/>
            <a:extLst>
              <a:ext uri="{FF2B5EF4-FFF2-40B4-BE49-F238E27FC236}">
                <a16:creationId xmlns:a16="http://schemas.microsoft.com/office/drawing/2014/main" id="{01BA4E8F-F4DA-4FA1-BB11-95FDFAF5F673}"/>
              </a:ext>
            </a:extLst>
          </p:cNvPr>
          <p:cNvSpPr/>
          <p:nvPr/>
        </p:nvSpPr>
        <p:spPr>
          <a:xfrm>
            <a:off x="504822" y="9140825"/>
            <a:ext cx="6804028" cy="42646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9845" rIns="36000" bIns="49845" numCol="1" spcCol="0" rtlCol="0" fromWordArt="0" anchor="ctr" anchorCtr="0" forceAA="0" compatLnSpc="1">
            <a:prstTxWarp prst="textNoShape">
              <a:avLst/>
            </a:prstTxWarp>
            <a:noAutofit/>
          </a:bodyPr>
          <a:lstStyle/>
          <a:p>
            <a:pPr algn="ctr"/>
            <a:r>
              <a:rPr lang="de-DE" sz="2400" b="1" dirty="0">
                <a:solidFill>
                  <a:schemeClr val="tx1"/>
                </a:solidFill>
                <a:latin typeface="Arial" panose="020B0604020202020204" pitchFamily="34" charset="0"/>
                <a:ea typeface="Open Sans" panose="020B0606030504020204" pitchFamily="34" charset="0"/>
                <a:cs typeface="Arial" panose="020B0604020202020204" pitchFamily="34" charset="0"/>
              </a:rPr>
              <a:t>Evakuierung Planungshilfe 2(2)</a:t>
            </a:r>
          </a:p>
        </p:txBody>
      </p:sp>
    </p:spTree>
    <p:extLst>
      <p:ext uri="{BB962C8B-B14F-4D97-AF65-F5344CB8AC3E}">
        <p14:creationId xmlns:p14="http://schemas.microsoft.com/office/powerpoint/2010/main" val="42921666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D7286-6703-4D2C-92AB-6A6AE991E195}"/>
              </a:ext>
            </a:extLst>
          </p:cNvPr>
          <p:cNvSpPr>
            <a:spLocks noGrp="1"/>
          </p:cNvSpPr>
          <p:nvPr>
            <p:ph type="title"/>
          </p:nvPr>
        </p:nvSpPr>
        <p:spPr/>
        <p:txBody>
          <a:bodyPr/>
          <a:lstStyle/>
          <a:p>
            <a:r>
              <a:rPr lang="de-DE" dirty="0"/>
              <a:t>Evakuierung</a:t>
            </a:r>
          </a:p>
        </p:txBody>
      </p:sp>
      <p:sp>
        <p:nvSpPr>
          <p:cNvPr id="5" name="Textplatzhalter 4">
            <a:extLst>
              <a:ext uri="{FF2B5EF4-FFF2-40B4-BE49-F238E27FC236}">
                <a16:creationId xmlns:a16="http://schemas.microsoft.com/office/drawing/2014/main" id="{DBB7A77C-E675-4F5C-938E-47298D0EB190}"/>
              </a:ext>
            </a:extLst>
          </p:cNvPr>
          <p:cNvSpPr>
            <a:spLocks noGrp="1"/>
          </p:cNvSpPr>
          <p:nvPr>
            <p:ph type="body" sz="quarter" idx="10"/>
          </p:nvPr>
        </p:nvSpPr>
        <p:spPr/>
        <p:txBody>
          <a:bodyPr/>
          <a:lstStyle/>
          <a:p>
            <a:r>
              <a:rPr lang="de-DE" dirty="0"/>
              <a:t>Planungshilfe 2(2)</a:t>
            </a:r>
          </a:p>
        </p:txBody>
      </p:sp>
      <p:sp>
        <p:nvSpPr>
          <p:cNvPr id="8" name="Textplatzhalter 7">
            <a:extLst>
              <a:ext uri="{FF2B5EF4-FFF2-40B4-BE49-F238E27FC236}">
                <a16:creationId xmlns:a16="http://schemas.microsoft.com/office/drawing/2014/main" id="{3BCC4BF8-17A8-4DD2-8EB7-067005643ECD}"/>
              </a:ext>
            </a:extLst>
          </p:cNvPr>
          <p:cNvSpPr>
            <a:spLocks noGrp="1"/>
          </p:cNvSpPr>
          <p:nvPr>
            <p:ph type="body" sz="quarter" idx="11"/>
          </p:nvPr>
        </p:nvSpPr>
        <p:spPr/>
        <p:txBody>
          <a:bodyPr/>
          <a:lstStyle/>
          <a:p>
            <a:pPr marL="457200" indent="-457200">
              <a:buAutoNum type="arabicPeriod"/>
            </a:pPr>
            <a:r>
              <a:rPr lang="de-DE" dirty="0"/>
              <a:t>Aufwand abschätzen </a:t>
            </a:r>
          </a:p>
          <a:p>
            <a:r>
              <a:rPr lang="de-DE" b="0" dirty="0"/>
              <a:t>Gemeinsam mit </a:t>
            </a:r>
            <a:r>
              <a:rPr lang="de-DE" b="0" dirty="0">
                <a:hlinkClick r:id="rId2" action="ppaction://hlinksldjump"/>
              </a:rPr>
              <a:t>VP</a:t>
            </a:r>
            <a:r>
              <a:rPr lang="de-DE" b="0" dirty="0"/>
              <a:t> von POLIZEI, Feuerwehr, DRK </a:t>
            </a:r>
          </a:p>
          <a:p>
            <a:pPr marL="457200" indent="-457200">
              <a:buAutoNum type="arabicPeriod"/>
            </a:pPr>
            <a:endParaRPr lang="de-DE" dirty="0"/>
          </a:p>
          <a:p>
            <a:pPr marL="457200" indent="-457200">
              <a:buAutoNum type="arabicPeriod"/>
            </a:pPr>
            <a:endParaRPr lang="de-DE" dirty="0"/>
          </a:p>
          <a:p>
            <a:pPr marL="457200" indent="-457200">
              <a:buAutoNum type="arabicPeriod"/>
            </a:pPr>
            <a:endParaRPr lang="de-DE" dirty="0"/>
          </a:p>
          <a:p>
            <a:pPr marL="457200" indent="-457200">
              <a:buAutoNum type="arabicPeriod"/>
            </a:pPr>
            <a:endParaRPr lang="de-DE" dirty="0"/>
          </a:p>
          <a:p>
            <a:pPr marL="457200" indent="-457200">
              <a:buAutoNum type="arabicPeriod"/>
            </a:pPr>
            <a:endParaRPr lang="de-DE" dirty="0"/>
          </a:p>
          <a:p>
            <a:pPr marL="457200" indent="-457200">
              <a:buAutoNum type="arabicPeriod"/>
            </a:pPr>
            <a:endParaRPr lang="de-DE" dirty="0"/>
          </a:p>
          <a:p>
            <a:pPr marL="457200" indent="-457200">
              <a:buAutoNum type="arabicPeriod"/>
            </a:pPr>
            <a:endParaRPr lang="de-DE" dirty="0"/>
          </a:p>
          <a:p>
            <a:pPr marL="457200" indent="-457200">
              <a:buAutoNum type="arabicPeriod"/>
            </a:pPr>
            <a:endParaRPr lang="de-DE" dirty="0"/>
          </a:p>
          <a:p>
            <a:pPr marL="457200" indent="-457200">
              <a:buFont typeface="+mj-lt"/>
              <a:buAutoNum type="arabicPeriod" startAt="2"/>
            </a:pPr>
            <a:r>
              <a:rPr lang="de-DE" dirty="0"/>
              <a:t>Spätesten Entscheidungszeitpunkt festlegen </a:t>
            </a:r>
          </a:p>
          <a:p>
            <a:endParaRPr lang="de-DE" dirty="0"/>
          </a:p>
          <a:p>
            <a:pPr marL="457200" indent="-457200">
              <a:buAutoNum type="arabicPeriod"/>
            </a:pPr>
            <a:endParaRPr lang="de-DE" dirty="0"/>
          </a:p>
          <a:p>
            <a:pPr marL="457200" indent="-457200">
              <a:buAutoNum type="arabicPeriod"/>
            </a:pPr>
            <a:endParaRPr lang="de-DE" dirty="0"/>
          </a:p>
          <a:p>
            <a:pPr marL="457200" indent="-457200">
              <a:buAutoNum type="arabicPeriod"/>
            </a:pPr>
            <a:endParaRPr lang="de-DE" dirty="0"/>
          </a:p>
          <a:p>
            <a:pPr marL="457200" indent="-457200">
              <a:buAutoNum type="arabicPeriod"/>
            </a:pPr>
            <a:endParaRPr lang="de-DE" dirty="0"/>
          </a:p>
          <a:p>
            <a:pPr marL="457200" indent="-457200">
              <a:buAutoNum type="arabicPeriod"/>
            </a:pPr>
            <a:endParaRPr lang="de-DE" dirty="0"/>
          </a:p>
          <a:p>
            <a:r>
              <a:rPr lang="de-DE" dirty="0"/>
              <a:t>3. Entscheiden </a:t>
            </a:r>
          </a:p>
          <a:p>
            <a:pPr marL="0" lvl="2" indent="0">
              <a:buNone/>
            </a:pPr>
            <a:r>
              <a:rPr lang="de-DE" dirty="0"/>
              <a:t>Wenn ausreichend Zeit + ausreichend Kräfte + Mittel </a:t>
            </a:r>
          </a:p>
          <a:p>
            <a:pPr marL="0" lvl="2" indent="0">
              <a:buNone/>
            </a:pPr>
            <a:r>
              <a:rPr lang="de-DE" dirty="0"/>
              <a:t>und Eintritt der Gefahr wahrscheinlich, dann evakuieren. </a:t>
            </a:r>
          </a:p>
          <a:p>
            <a:pPr marL="0" lvl="2" indent="0">
              <a:buNone/>
            </a:pPr>
            <a:endParaRPr lang="de-DE" dirty="0"/>
          </a:p>
          <a:p>
            <a:pPr marL="0" lvl="2" indent="0">
              <a:buNone/>
            </a:pPr>
            <a:r>
              <a:rPr lang="de-DE" b="1" dirty="0"/>
              <a:t>4. Evakuierung durchführen lassen</a:t>
            </a:r>
          </a:p>
          <a:p>
            <a:pPr lvl="2"/>
            <a:r>
              <a:rPr lang="de-DE" dirty="0"/>
              <a:t>Auftrag an POLIZEI, Feuerwehr, DRK </a:t>
            </a:r>
          </a:p>
          <a:p>
            <a:endParaRPr lang="de-DE" dirty="0"/>
          </a:p>
        </p:txBody>
      </p:sp>
      <p:grpSp>
        <p:nvGrpSpPr>
          <p:cNvPr id="19" name="Gruppieren 18">
            <a:extLst>
              <a:ext uri="{FF2B5EF4-FFF2-40B4-BE49-F238E27FC236}">
                <a16:creationId xmlns:a16="http://schemas.microsoft.com/office/drawing/2014/main" id="{0A9623EF-E929-4EAA-8B5B-FD4AC45FD1D0}"/>
              </a:ext>
            </a:extLst>
          </p:cNvPr>
          <p:cNvGrpSpPr/>
          <p:nvPr/>
        </p:nvGrpSpPr>
        <p:grpSpPr>
          <a:xfrm>
            <a:off x="503238" y="5872793"/>
            <a:ext cx="6616925" cy="1864376"/>
            <a:chOff x="503238" y="3782860"/>
            <a:chExt cx="6616925" cy="1864376"/>
          </a:xfrm>
        </p:grpSpPr>
        <p:cxnSp>
          <p:nvCxnSpPr>
            <p:cNvPr id="6" name="Gerade Verbindung mit Pfeil 5">
              <a:extLst>
                <a:ext uri="{FF2B5EF4-FFF2-40B4-BE49-F238E27FC236}">
                  <a16:creationId xmlns:a16="http://schemas.microsoft.com/office/drawing/2014/main" id="{28C85E04-29CD-4F31-99B9-735802D07E67}"/>
                </a:ext>
              </a:extLst>
            </p:cNvPr>
            <p:cNvCxnSpPr/>
            <p:nvPr/>
          </p:nvCxnSpPr>
          <p:spPr>
            <a:xfrm>
              <a:off x="503238" y="4517906"/>
              <a:ext cx="6229350" cy="7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60BBD85-4952-405B-A843-C5ADB39765D1}"/>
                </a:ext>
              </a:extLst>
            </p:cNvPr>
            <p:cNvSpPr txBox="1"/>
            <p:nvPr/>
          </p:nvSpPr>
          <p:spPr>
            <a:xfrm>
              <a:off x="6199500" y="4517906"/>
              <a:ext cx="920663" cy="374193"/>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Zeit</a:t>
              </a:r>
            </a:p>
          </p:txBody>
        </p:sp>
        <p:sp>
          <p:nvSpPr>
            <p:cNvPr id="13" name="Textfeld 12">
              <a:extLst>
                <a:ext uri="{FF2B5EF4-FFF2-40B4-BE49-F238E27FC236}">
                  <a16:creationId xmlns:a16="http://schemas.microsoft.com/office/drawing/2014/main" id="{12F19236-9F8D-48B6-8CE5-FE9C5B8B6F3D}"/>
                </a:ext>
              </a:extLst>
            </p:cNvPr>
            <p:cNvSpPr txBox="1"/>
            <p:nvPr/>
          </p:nvSpPr>
          <p:spPr>
            <a:xfrm>
              <a:off x="4751377" y="4628367"/>
              <a:ext cx="1457516" cy="1018869"/>
            </a:xfrm>
            <a:prstGeom prst="rect">
              <a:avLst/>
            </a:prstGeom>
            <a:noFill/>
          </p:spPr>
          <p:txBody>
            <a:bodyPr wrap="square" rtlCol="0">
              <a:spAutoFit/>
            </a:bodyPr>
            <a:lstStyle/>
            <a:p>
              <a:pPr algn="ctr">
                <a:lnSpc>
                  <a:spcPts val="1800"/>
                </a:lnSpc>
              </a:pPr>
              <a:r>
                <a:rPr lang="de-DE" dirty="0">
                  <a:solidFill>
                    <a:srgbClr val="FF0000"/>
                  </a:solidFill>
                  <a:latin typeface="Arial" panose="020B0604020202020204" pitchFamily="34" charset="0"/>
                  <a:cs typeface="Arial" panose="020B0604020202020204" pitchFamily="34" charset="0"/>
                </a:rPr>
                <a:t>Akute Gefährdung</a:t>
              </a:r>
            </a:p>
            <a:p>
              <a:pPr algn="ctr">
                <a:lnSpc>
                  <a:spcPts val="1800"/>
                </a:lnSpc>
              </a:pPr>
              <a:r>
                <a:rPr lang="de-DE" dirty="0">
                  <a:solidFill>
                    <a:srgbClr val="FF0000"/>
                  </a:solidFill>
                  <a:latin typeface="Arial" panose="020B0604020202020204" pitchFamily="34" charset="0"/>
                  <a:cs typeface="Arial" panose="020B0604020202020204" pitchFamily="34" charset="0"/>
                </a:rPr>
                <a:t>z. B. Überflutung</a:t>
              </a:r>
            </a:p>
          </p:txBody>
        </p:sp>
        <p:sp>
          <p:nvSpPr>
            <p:cNvPr id="14" name="Pfeil: Chevron 13">
              <a:extLst>
                <a:ext uri="{FF2B5EF4-FFF2-40B4-BE49-F238E27FC236}">
                  <a16:creationId xmlns:a16="http://schemas.microsoft.com/office/drawing/2014/main" id="{B1574DB2-E00F-42F5-A056-37EABEDCFBBC}"/>
                </a:ext>
              </a:extLst>
            </p:cNvPr>
            <p:cNvSpPr/>
            <p:nvPr/>
          </p:nvSpPr>
          <p:spPr>
            <a:xfrm>
              <a:off x="3008676" y="3927902"/>
              <a:ext cx="2471459" cy="532824"/>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chemeClr val="tx1"/>
                  </a:solidFill>
                  <a:latin typeface="Arial" panose="020B0604020202020204" pitchFamily="34" charset="0"/>
                  <a:ea typeface="Open Sans" panose="020B0606030504020204" pitchFamily="34" charset="0"/>
                  <a:cs typeface="Arial" panose="020B0604020202020204" pitchFamily="34" charset="0"/>
                </a:rPr>
                <a:t>Zeitaufwand Evakuierung</a:t>
              </a:r>
            </a:p>
          </p:txBody>
        </p:sp>
        <p:cxnSp>
          <p:nvCxnSpPr>
            <p:cNvPr id="16" name="Gerader Verbinder 15">
              <a:extLst>
                <a:ext uri="{FF2B5EF4-FFF2-40B4-BE49-F238E27FC236}">
                  <a16:creationId xmlns:a16="http://schemas.microsoft.com/office/drawing/2014/main" id="{BEECBB8F-6ABD-426C-BC25-1477157ABC48}"/>
                </a:ext>
              </a:extLst>
            </p:cNvPr>
            <p:cNvCxnSpPr>
              <a:cxnSpLocks/>
            </p:cNvCxnSpPr>
            <p:nvPr/>
          </p:nvCxnSpPr>
          <p:spPr>
            <a:xfrm>
              <a:off x="3008676" y="3782860"/>
              <a:ext cx="0" cy="84550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3ABEC28B-8922-467C-803E-A6CF975F64E9}"/>
                </a:ext>
              </a:extLst>
            </p:cNvPr>
            <p:cNvSpPr txBox="1"/>
            <p:nvPr/>
          </p:nvSpPr>
          <p:spPr>
            <a:xfrm>
              <a:off x="2089314" y="4605768"/>
              <a:ext cx="1723697" cy="788036"/>
            </a:xfrm>
            <a:prstGeom prst="rect">
              <a:avLst/>
            </a:prstGeom>
            <a:noFill/>
          </p:spPr>
          <p:txBody>
            <a:bodyPr wrap="square" rtlCol="0">
              <a:spAutoFit/>
            </a:bodyPr>
            <a:lstStyle/>
            <a:p>
              <a:pPr algn="ctr">
                <a:lnSpc>
                  <a:spcPts val="1800"/>
                </a:lnSpc>
              </a:pPr>
              <a:r>
                <a:rPr lang="de-DE" dirty="0">
                  <a:solidFill>
                    <a:srgbClr val="FF0000"/>
                  </a:solidFill>
                  <a:latin typeface="Arial" panose="020B0604020202020204" pitchFamily="34" charset="0"/>
                  <a:cs typeface="Arial" panose="020B0604020202020204" pitchFamily="34" charset="0"/>
                </a:rPr>
                <a:t>Spätester</a:t>
              </a:r>
            </a:p>
            <a:p>
              <a:pPr algn="ctr">
                <a:lnSpc>
                  <a:spcPts val="1800"/>
                </a:lnSpc>
              </a:pPr>
              <a:r>
                <a:rPr lang="de-DE" dirty="0">
                  <a:solidFill>
                    <a:srgbClr val="FF0000"/>
                  </a:solidFill>
                  <a:latin typeface="Arial" panose="020B0604020202020204" pitchFamily="34" charset="0"/>
                  <a:cs typeface="Arial" panose="020B0604020202020204" pitchFamily="34" charset="0"/>
                </a:rPr>
                <a:t>Entscheidungs-</a:t>
              </a:r>
              <a:r>
                <a:rPr lang="de-DE" dirty="0" err="1">
                  <a:solidFill>
                    <a:srgbClr val="FF0000"/>
                  </a:solidFill>
                  <a:latin typeface="Arial" panose="020B0604020202020204" pitchFamily="34" charset="0"/>
                  <a:cs typeface="Arial" panose="020B0604020202020204" pitchFamily="34" charset="0"/>
                </a:rPr>
                <a:t>zeitpunkt</a:t>
              </a:r>
              <a:endParaRPr lang="de-DE" dirty="0">
                <a:solidFill>
                  <a:srgbClr val="FF0000"/>
                </a:solidFill>
                <a:latin typeface="Arial" panose="020B0604020202020204" pitchFamily="34" charset="0"/>
                <a:cs typeface="Arial" panose="020B0604020202020204" pitchFamily="34" charset="0"/>
              </a:endParaRPr>
            </a:p>
          </p:txBody>
        </p:sp>
        <p:cxnSp>
          <p:nvCxnSpPr>
            <p:cNvPr id="18" name="Gerader Verbinder 17">
              <a:extLst>
                <a:ext uri="{FF2B5EF4-FFF2-40B4-BE49-F238E27FC236}">
                  <a16:creationId xmlns:a16="http://schemas.microsoft.com/office/drawing/2014/main" id="{068EFF83-9608-43BC-A278-FF0EA3915EE4}"/>
                </a:ext>
              </a:extLst>
            </p:cNvPr>
            <p:cNvCxnSpPr>
              <a:cxnSpLocks/>
            </p:cNvCxnSpPr>
            <p:nvPr/>
          </p:nvCxnSpPr>
          <p:spPr>
            <a:xfrm>
              <a:off x="5480135" y="3782860"/>
              <a:ext cx="0" cy="84550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20" name="Tabelle 19">
            <a:extLst>
              <a:ext uri="{FF2B5EF4-FFF2-40B4-BE49-F238E27FC236}">
                <a16:creationId xmlns:a16="http://schemas.microsoft.com/office/drawing/2014/main" id="{2B6CDCCD-84C0-4BDC-BFB2-7BCB5C7E2F00}"/>
              </a:ext>
            </a:extLst>
          </p:cNvPr>
          <p:cNvGraphicFramePr>
            <a:graphicFrameLocks noGrp="1"/>
          </p:cNvGraphicFramePr>
          <p:nvPr>
            <p:extLst>
              <p:ext uri="{D42A27DB-BD31-4B8C-83A1-F6EECF244321}">
                <p14:modId xmlns:p14="http://schemas.microsoft.com/office/powerpoint/2010/main" val="992797710"/>
              </p:ext>
            </p:extLst>
          </p:nvPr>
        </p:nvGraphicFramePr>
        <p:xfrm>
          <a:off x="503238" y="2443978"/>
          <a:ext cx="6227766" cy="2610336"/>
        </p:xfrm>
        <a:graphic>
          <a:graphicData uri="http://schemas.openxmlformats.org/drawingml/2006/table">
            <a:tbl>
              <a:tblPr firstRow="1" bandRow="1">
                <a:tableStyleId>{5940675A-B579-460E-94D1-54222C63F5DA}</a:tableStyleId>
              </a:tblPr>
              <a:tblGrid>
                <a:gridCol w="3423672">
                  <a:extLst>
                    <a:ext uri="{9D8B030D-6E8A-4147-A177-3AD203B41FA5}">
                      <a16:colId xmlns:a16="http://schemas.microsoft.com/office/drawing/2014/main" val="676517304"/>
                    </a:ext>
                  </a:extLst>
                </a:gridCol>
                <a:gridCol w="1027134">
                  <a:extLst>
                    <a:ext uri="{9D8B030D-6E8A-4147-A177-3AD203B41FA5}">
                      <a16:colId xmlns:a16="http://schemas.microsoft.com/office/drawing/2014/main" val="3111032790"/>
                    </a:ext>
                  </a:extLst>
                </a:gridCol>
                <a:gridCol w="1776960">
                  <a:extLst>
                    <a:ext uri="{9D8B030D-6E8A-4147-A177-3AD203B41FA5}">
                      <a16:colId xmlns:a16="http://schemas.microsoft.com/office/drawing/2014/main" val="548815140"/>
                    </a:ext>
                  </a:extLst>
                </a:gridCol>
              </a:tblGrid>
              <a:tr h="370840">
                <a:tc>
                  <a:txBody>
                    <a:bodyPr/>
                    <a:lstStyle/>
                    <a:p>
                      <a:endParaRPr lang="de-DE" sz="1400" b="1" dirty="0">
                        <a:latin typeface="Arial" panose="020B0604020202020204" pitchFamily="34" charset="0"/>
                        <a:ea typeface="Open Sans" panose="020B0606030504020204" pitchFamily="34" charset="0"/>
                        <a:cs typeface="Arial" panose="020B0604020202020204" pitchFamily="34" charset="0"/>
                      </a:endParaRPr>
                    </a:p>
                  </a:txBody>
                  <a:tcPr/>
                </a:tc>
                <a:tc>
                  <a:txBody>
                    <a:bodyPr/>
                    <a:lstStyle/>
                    <a:p>
                      <a:r>
                        <a:rPr lang="de-DE" sz="1400" b="1" dirty="0">
                          <a:latin typeface="Arial" panose="020B0604020202020204" pitchFamily="34" charset="0"/>
                          <a:ea typeface="Open Sans" panose="020B0606030504020204" pitchFamily="34" charset="0"/>
                          <a:cs typeface="Arial" panose="020B0604020202020204" pitchFamily="34" charset="0"/>
                        </a:rPr>
                        <a:t>Zeit-</a:t>
                      </a:r>
                    </a:p>
                    <a:p>
                      <a:r>
                        <a:rPr lang="de-DE" sz="1400" b="1" dirty="0">
                          <a:latin typeface="Arial" panose="020B0604020202020204" pitchFamily="34" charset="0"/>
                          <a:ea typeface="Open Sans" panose="020B0606030504020204" pitchFamily="34" charset="0"/>
                          <a:cs typeface="Arial" panose="020B0604020202020204" pitchFamily="34" charset="0"/>
                        </a:rPr>
                        <a:t>Aufwand </a:t>
                      </a:r>
                    </a:p>
                  </a:txBody>
                  <a:tcPr/>
                </a:tc>
                <a:tc>
                  <a:txBody>
                    <a:bodyPr/>
                    <a:lstStyle/>
                    <a:p>
                      <a:r>
                        <a:rPr lang="de-DE" sz="1400" b="1" dirty="0">
                          <a:latin typeface="Arial" panose="020B0604020202020204" pitchFamily="34" charset="0"/>
                          <a:ea typeface="Open Sans" panose="020B0606030504020204" pitchFamily="34" charset="0"/>
                          <a:cs typeface="Arial" panose="020B0604020202020204" pitchFamily="34" charset="0"/>
                        </a:rPr>
                        <a:t>Erforderliche </a:t>
                      </a:r>
                    </a:p>
                    <a:p>
                      <a:r>
                        <a:rPr lang="de-DE" sz="1400" b="1" dirty="0">
                          <a:latin typeface="Arial" panose="020B0604020202020204" pitchFamily="34" charset="0"/>
                          <a:ea typeface="Open Sans" panose="020B0606030504020204" pitchFamily="34" charset="0"/>
                          <a:cs typeface="Arial" panose="020B0604020202020204" pitchFamily="34" charset="0"/>
                        </a:rPr>
                        <a:t>Kräfte und Mittel</a:t>
                      </a:r>
                      <a:endParaRPr lang="de-DE" sz="1400" b="0" dirty="0">
                        <a:latin typeface="Arial" panose="020B0604020202020204" pitchFamily="34" charset="0"/>
                        <a:ea typeface="Open Sans" panose="020B0606030504020204" pitchFamily="34" charset="0"/>
                        <a:cs typeface="Arial" panose="020B0604020202020204" pitchFamily="34" charset="0"/>
                      </a:endParaRPr>
                    </a:p>
                  </a:txBody>
                  <a:tcPr/>
                </a:tc>
                <a:extLst>
                  <a:ext uri="{0D108BD9-81ED-4DB2-BD59-A6C34878D82A}">
                    <a16:rowId xmlns:a16="http://schemas.microsoft.com/office/drawing/2014/main" val="3254331223"/>
                  </a:ext>
                </a:extLst>
              </a:tr>
              <a:tr h="370840">
                <a:tc>
                  <a:txBody>
                    <a:bodyPr/>
                    <a:lstStyle/>
                    <a:p>
                      <a:r>
                        <a:rPr lang="de-DE" sz="1400" b="1" dirty="0">
                          <a:latin typeface="Arial" panose="020B0604020202020204" pitchFamily="34" charset="0"/>
                          <a:ea typeface="Open Sans" panose="020B0606030504020204" pitchFamily="34" charset="0"/>
                          <a:cs typeface="Arial" panose="020B0604020202020204" pitchFamily="34" charset="0"/>
                        </a:rPr>
                        <a:t>Information der Betroffenen </a:t>
                      </a:r>
                    </a:p>
                    <a:p>
                      <a:r>
                        <a:rPr lang="de-DE" sz="1400" b="0" dirty="0">
                          <a:latin typeface="Arial" panose="020B0604020202020204" pitchFamily="34" charset="0"/>
                          <a:ea typeface="Open Sans" panose="020B0606030504020204" pitchFamily="34" charset="0"/>
                          <a:cs typeface="Arial" panose="020B0604020202020204" pitchFamily="34" charset="0"/>
                        </a:rPr>
                        <a:t>ggf. „von Wohnungstür zu Wohnungstür“</a:t>
                      </a:r>
                    </a:p>
                  </a:txBody>
                  <a:tcPr marL="36000"/>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de-DE" sz="1400" kern="120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36000"/>
                </a:tc>
                <a:tc>
                  <a:txBody>
                    <a:bodyPr/>
                    <a:lstStyle/>
                    <a:p>
                      <a:endParaRPr lang="de-DE" sz="1400" dirty="0">
                        <a:latin typeface="Arial" panose="020B0604020202020204" pitchFamily="34" charset="0"/>
                        <a:ea typeface="Open Sans" panose="020B0606030504020204" pitchFamily="34" charset="0"/>
                        <a:cs typeface="Arial" panose="020B0604020202020204" pitchFamily="34" charset="0"/>
                      </a:endParaRPr>
                    </a:p>
                  </a:txBody>
                  <a:tcPr marL="36000"/>
                </a:tc>
                <a:extLst>
                  <a:ext uri="{0D108BD9-81ED-4DB2-BD59-A6C34878D82A}">
                    <a16:rowId xmlns:a16="http://schemas.microsoft.com/office/drawing/2014/main" val="1087416603"/>
                  </a:ext>
                </a:extLst>
              </a:tr>
              <a:tr h="370840">
                <a:tc>
                  <a:txBody>
                    <a:bodyPr/>
                    <a:lstStyle/>
                    <a:p>
                      <a:r>
                        <a:rPr lang="de-DE" sz="1400" b="1" dirty="0" err="1">
                          <a:latin typeface="Arial" panose="020B0604020202020204" pitchFamily="34" charset="0"/>
                          <a:ea typeface="Open Sans" panose="020B0606030504020204" pitchFamily="34" charset="0"/>
                          <a:cs typeface="Arial" panose="020B0604020202020204" pitchFamily="34" charset="0"/>
                        </a:rPr>
                        <a:t>Packzeit</a:t>
                      </a:r>
                      <a:r>
                        <a:rPr lang="de-DE" sz="1400" b="1" dirty="0">
                          <a:latin typeface="Arial" panose="020B0604020202020204" pitchFamily="34" charset="0"/>
                          <a:ea typeface="Open Sans" panose="020B0606030504020204" pitchFamily="34" charset="0"/>
                          <a:cs typeface="Arial" panose="020B0604020202020204" pitchFamily="34" charset="0"/>
                        </a:rPr>
                        <a:t> </a:t>
                      </a:r>
                    </a:p>
                    <a:p>
                      <a:r>
                        <a:rPr lang="de-DE" sz="14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der Betroffenen </a:t>
                      </a:r>
                    </a:p>
                    <a:p>
                      <a:r>
                        <a:rPr lang="de-DE" sz="1400" b="0" kern="1200" dirty="0">
                          <a:solidFill>
                            <a:schemeClr val="tx1"/>
                          </a:solidFill>
                          <a:latin typeface="Arial" panose="020B0604020202020204" pitchFamily="34" charset="0"/>
                          <a:ea typeface="Open Sans" panose="020B0606030504020204" pitchFamily="34" charset="0"/>
                          <a:cs typeface="Arial" panose="020B0604020202020204" pitchFamily="34" charset="0"/>
                        </a:rPr>
                        <a:t>(Medikamente, Kleidung, Wertsachen) </a:t>
                      </a:r>
                      <a:endParaRPr lang="de-DE" sz="1400" b="1" dirty="0">
                        <a:latin typeface="Arial" panose="020B0604020202020204" pitchFamily="34" charset="0"/>
                        <a:ea typeface="Open Sans" panose="020B0606030504020204" pitchFamily="34" charset="0"/>
                        <a:cs typeface="Arial" panose="020B0604020202020204" pitchFamily="34" charset="0"/>
                      </a:endParaRPr>
                    </a:p>
                  </a:txBody>
                  <a:tcPr marL="36000"/>
                </a:tc>
                <a:tc>
                  <a:txBody>
                    <a:bodyPr/>
                    <a:lstStyle/>
                    <a:p>
                      <a:endParaRPr lang="de-DE" sz="1400" dirty="0">
                        <a:latin typeface="Arial" panose="020B0604020202020204" pitchFamily="34" charset="0"/>
                        <a:ea typeface="Open Sans" panose="020B0606030504020204" pitchFamily="34" charset="0"/>
                        <a:cs typeface="Arial" panose="020B0604020202020204" pitchFamily="34" charset="0"/>
                      </a:endParaRPr>
                    </a:p>
                  </a:txBody>
                  <a:tcPr marL="36000"/>
                </a:tc>
                <a:tc>
                  <a:txBody>
                    <a:bodyPr/>
                    <a:lstStyle/>
                    <a:p>
                      <a:endParaRPr lang="de-DE" sz="1400" dirty="0">
                        <a:latin typeface="Arial" panose="020B0604020202020204" pitchFamily="34" charset="0"/>
                        <a:ea typeface="Open Sans" panose="020B0606030504020204" pitchFamily="34" charset="0"/>
                        <a:cs typeface="Arial" panose="020B0604020202020204" pitchFamily="34" charset="0"/>
                      </a:endParaRPr>
                    </a:p>
                  </a:txBody>
                  <a:tcPr marL="36000"/>
                </a:tc>
                <a:extLst>
                  <a:ext uri="{0D108BD9-81ED-4DB2-BD59-A6C34878D82A}">
                    <a16:rowId xmlns:a16="http://schemas.microsoft.com/office/drawing/2014/main" val="3037318403"/>
                  </a:ext>
                </a:extLst>
              </a:tr>
              <a:tr h="421248">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400" b="1" dirty="0">
                          <a:latin typeface="Arial" panose="020B0604020202020204" pitchFamily="34" charset="0"/>
                          <a:ea typeface="Open Sans" panose="020B0606030504020204" pitchFamily="34" charset="0"/>
                          <a:cs typeface="Arial" panose="020B0604020202020204" pitchFamily="34" charset="0"/>
                        </a:rPr>
                        <a:t>Transportzeit </a:t>
                      </a:r>
                    </a:p>
                  </a:txBody>
                  <a:tcPr marL="36000"/>
                </a:tc>
                <a:tc>
                  <a:txBody>
                    <a:bodyPr/>
                    <a:lstStyle/>
                    <a:p>
                      <a:endParaRPr lang="de-DE" sz="1400" strike="noStrike" baseline="0" dirty="0">
                        <a:latin typeface="Arial" panose="020B0604020202020204" pitchFamily="34" charset="0"/>
                        <a:ea typeface="Open Sans" panose="020B0606030504020204" pitchFamily="34" charset="0"/>
                        <a:cs typeface="Arial" panose="020B0604020202020204" pitchFamily="34" charset="0"/>
                      </a:endParaRPr>
                    </a:p>
                  </a:txBody>
                  <a:tcPr marL="36000"/>
                </a:tc>
                <a:tc>
                  <a:txBody>
                    <a:bodyPr/>
                    <a:lstStyle/>
                    <a:p>
                      <a:endParaRPr lang="de-DE" sz="1400" dirty="0">
                        <a:latin typeface="Arial" panose="020B0604020202020204" pitchFamily="34" charset="0"/>
                        <a:ea typeface="Open Sans" panose="020B0606030504020204" pitchFamily="34" charset="0"/>
                        <a:cs typeface="Arial" panose="020B0604020202020204" pitchFamily="34" charset="0"/>
                      </a:endParaRPr>
                    </a:p>
                  </a:txBody>
                  <a:tcPr marL="36000"/>
                </a:tc>
                <a:extLst>
                  <a:ext uri="{0D108BD9-81ED-4DB2-BD59-A6C34878D82A}">
                    <a16:rowId xmlns:a16="http://schemas.microsoft.com/office/drawing/2014/main" val="1437061623"/>
                  </a:ext>
                </a:extLst>
              </a:tr>
              <a:tr h="421248">
                <a:tc>
                  <a:txBody>
                    <a:bodyPr/>
                    <a:lstStyle/>
                    <a:p>
                      <a:r>
                        <a:rPr lang="de-DE" sz="1400" b="1" dirty="0">
                          <a:latin typeface="Arial" panose="020B0604020202020204" pitchFamily="34" charset="0"/>
                          <a:ea typeface="Open Sans" panose="020B0606030504020204" pitchFamily="34" charset="0"/>
                          <a:cs typeface="Arial" panose="020B0604020202020204" pitchFamily="34" charset="0"/>
                        </a:rPr>
                        <a:t>Summen</a:t>
                      </a:r>
                    </a:p>
                  </a:txBody>
                  <a:tcPr marL="36000"/>
                </a:tc>
                <a:tc>
                  <a:txBody>
                    <a:bodyPr/>
                    <a:lstStyle/>
                    <a:p>
                      <a:endParaRPr lang="de-DE" sz="1400" strike="noStrike" baseline="0" dirty="0">
                        <a:latin typeface="Arial" panose="020B0604020202020204" pitchFamily="34" charset="0"/>
                        <a:ea typeface="Open Sans" panose="020B0606030504020204" pitchFamily="34" charset="0"/>
                        <a:cs typeface="Arial" panose="020B0604020202020204" pitchFamily="34" charset="0"/>
                      </a:endParaRPr>
                    </a:p>
                  </a:txBody>
                  <a:tcPr marL="36000"/>
                </a:tc>
                <a:tc>
                  <a:txBody>
                    <a:bodyPr/>
                    <a:lstStyle/>
                    <a:p>
                      <a:endParaRPr lang="de-DE" sz="1400" dirty="0">
                        <a:latin typeface="Arial" panose="020B0604020202020204" pitchFamily="34" charset="0"/>
                        <a:ea typeface="Open Sans" panose="020B0606030504020204" pitchFamily="34" charset="0"/>
                        <a:cs typeface="Arial" panose="020B0604020202020204" pitchFamily="34" charset="0"/>
                      </a:endParaRPr>
                    </a:p>
                  </a:txBody>
                  <a:tcPr marL="36000"/>
                </a:tc>
                <a:extLst>
                  <a:ext uri="{0D108BD9-81ED-4DB2-BD59-A6C34878D82A}">
                    <a16:rowId xmlns:a16="http://schemas.microsoft.com/office/drawing/2014/main" val="3880827895"/>
                  </a:ext>
                </a:extLst>
              </a:tr>
            </a:tbl>
          </a:graphicData>
        </a:graphic>
      </p:graphicFrame>
    </p:spTree>
    <p:extLst>
      <p:ext uri="{BB962C8B-B14F-4D97-AF65-F5344CB8AC3E}">
        <p14:creationId xmlns:p14="http://schemas.microsoft.com/office/powerpoint/2010/main" val="22976216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Notkommunikation</a:t>
            </a:r>
          </a:p>
        </p:txBody>
      </p:sp>
      <p:sp>
        <p:nvSpPr>
          <p:cNvPr id="3" name="Textplatzhalter 2"/>
          <p:cNvSpPr>
            <a:spLocks noGrp="1"/>
          </p:cNvSpPr>
          <p:nvPr>
            <p:ph type="body" sz="quarter" idx="10"/>
          </p:nvPr>
        </p:nvSpPr>
        <p:spPr/>
        <p:txBody>
          <a:bodyPr/>
          <a:lstStyle/>
          <a:p>
            <a:r>
              <a:rPr lang="de-DE" dirty="0"/>
              <a:t>zur Sicherstellung der Notruf-Fähigkeit der Bevölkerung</a:t>
            </a:r>
          </a:p>
        </p:txBody>
      </p:sp>
      <p:sp>
        <p:nvSpPr>
          <p:cNvPr id="7" name="Textplatzhalter 6"/>
          <p:cNvSpPr>
            <a:spLocks noGrp="1"/>
          </p:cNvSpPr>
          <p:nvPr>
            <p:ph type="body" sz="quarter" idx="11"/>
          </p:nvPr>
        </p:nvSpPr>
        <p:spPr/>
        <p:txBody>
          <a:bodyPr/>
          <a:lstStyle/>
          <a:p>
            <a:pPr lvl="1"/>
            <a:r>
              <a:rPr lang="de-DE" dirty="0"/>
              <a:t>Bei Ausfall der Kommunikation (Festnetz und Mobilfunk)</a:t>
            </a:r>
          </a:p>
          <a:p>
            <a:endParaRPr lang="de-DE" dirty="0"/>
          </a:p>
          <a:p>
            <a:r>
              <a:rPr lang="de-DE" dirty="0"/>
              <a:t>Meldeköpfe installieren </a:t>
            </a:r>
          </a:p>
          <a:p>
            <a:pPr lvl="2"/>
            <a:r>
              <a:rPr lang="de-DE" dirty="0"/>
              <a:t>Baulichtfahrzeuge (mit 4m-Funk) </a:t>
            </a:r>
          </a:p>
          <a:p>
            <a:pPr lvl="2"/>
            <a:r>
              <a:rPr lang="de-DE" dirty="0"/>
              <a:t>gut und weithin sichtbar (Blaulicht anschalten)</a:t>
            </a:r>
          </a:p>
          <a:p>
            <a:pPr lvl="2"/>
            <a:r>
              <a:rPr lang="de-DE" dirty="0"/>
              <a:t>an stark frequentierten Plätzen </a:t>
            </a:r>
          </a:p>
          <a:p>
            <a:pPr marL="0" lvl="2" indent="0">
              <a:buNone/>
            </a:pPr>
            <a:endParaRPr lang="de-DE" dirty="0"/>
          </a:p>
          <a:p>
            <a:r>
              <a:rPr lang="de-DE" dirty="0"/>
              <a:t>Geeignete Standorte </a:t>
            </a:r>
          </a:p>
          <a:p>
            <a:pPr lvl="2"/>
            <a:r>
              <a:rPr lang="de-DE" dirty="0"/>
              <a:t>evtl. mit Karte </a:t>
            </a:r>
          </a:p>
        </p:txBody>
      </p:sp>
      <p:pic>
        <p:nvPicPr>
          <p:cNvPr id="5" name="Grafik 4">
            <a:extLst>
              <a:ext uri="{FF2B5EF4-FFF2-40B4-BE49-F238E27FC236}">
                <a16:creationId xmlns:a16="http://schemas.microsoft.com/office/drawing/2014/main" id="{3D1288A8-0562-4362-8056-912948B80E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110" y="7287277"/>
            <a:ext cx="6221478" cy="3144767"/>
          </a:xfrm>
          <a:prstGeom prst="rect">
            <a:avLst/>
          </a:prstGeom>
        </p:spPr>
      </p:pic>
      <p:pic>
        <p:nvPicPr>
          <p:cNvPr id="4" name="Grafik 3">
            <a:extLst>
              <a:ext uri="{FF2B5EF4-FFF2-40B4-BE49-F238E27FC236}">
                <a16:creationId xmlns:a16="http://schemas.microsoft.com/office/drawing/2014/main" id="{CA8FD40F-5D42-440A-BA76-26BE4BAABB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7475" y="8471914"/>
            <a:ext cx="313136" cy="313136"/>
          </a:xfrm>
          <a:prstGeom prst="rect">
            <a:avLst/>
          </a:prstGeom>
        </p:spPr>
      </p:pic>
      <p:pic>
        <p:nvPicPr>
          <p:cNvPr id="8" name="Grafik 7">
            <a:extLst>
              <a:ext uri="{FF2B5EF4-FFF2-40B4-BE49-F238E27FC236}">
                <a16:creationId xmlns:a16="http://schemas.microsoft.com/office/drawing/2014/main" id="{E1F37C72-52B2-41E2-878F-5F76086D48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6891" y="8158778"/>
            <a:ext cx="313136" cy="313136"/>
          </a:xfrm>
          <a:prstGeom prst="rect">
            <a:avLst/>
          </a:prstGeom>
        </p:spPr>
      </p:pic>
      <p:pic>
        <p:nvPicPr>
          <p:cNvPr id="10" name="Grafik 9">
            <a:extLst>
              <a:ext uri="{FF2B5EF4-FFF2-40B4-BE49-F238E27FC236}">
                <a16:creationId xmlns:a16="http://schemas.microsoft.com/office/drawing/2014/main" id="{89B46F51-58C0-4476-8BCB-0DDABDF05D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9175" y="9160889"/>
            <a:ext cx="313136" cy="313136"/>
          </a:xfrm>
          <a:prstGeom prst="rect">
            <a:avLst/>
          </a:prstGeom>
        </p:spPr>
      </p:pic>
      <p:pic>
        <p:nvPicPr>
          <p:cNvPr id="11" name="Grafik 10">
            <a:extLst>
              <a:ext uri="{FF2B5EF4-FFF2-40B4-BE49-F238E27FC236}">
                <a16:creationId xmlns:a16="http://schemas.microsoft.com/office/drawing/2014/main" id="{24ABF3DF-56F3-48D8-A981-BA39E9FC9C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1188" y="7652402"/>
            <a:ext cx="313136" cy="313136"/>
          </a:xfrm>
          <a:prstGeom prst="rect">
            <a:avLst/>
          </a:prstGeom>
        </p:spPr>
      </p:pic>
      <p:pic>
        <p:nvPicPr>
          <p:cNvPr id="12" name="Grafik 11">
            <a:extLst>
              <a:ext uri="{FF2B5EF4-FFF2-40B4-BE49-F238E27FC236}">
                <a16:creationId xmlns:a16="http://schemas.microsoft.com/office/drawing/2014/main" id="{47141DD9-7C97-404C-A381-D338E42BA8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8473" y="9474025"/>
            <a:ext cx="313136" cy="313136"/>
          </a:xfrm>
          <a:prstGeom prst="rect">
            <a:avLst/>
          </a:prstGeom>
        </p:spPr>
      </p:pic>
    </p:spTree>
    <p:extLst>
      <p:ext uri="{BB962C8B-B14F-4D97-AF65-F5344CB8AC3E}">
        <p14:creationId xmlns:p14="http://schemas.microsoft.com/office/powerpoint/2010/main" val="32156766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Standardeinsatz</a:t>
            </a:r>
            <a:endParaRPr lang="de-DE" dirty="0"/>
          </a:p>
        </p:txBody>
      </p:sp>
      <p:sp>
        <p:nvSpPr>
          <p:cNvPr id="4" name="Textplatzhalter 3"/>
          <p:cNvSpPr>
            <a:spLocks noGrp="1"/>
          </p:cNvSpPr>
          <p:nvPr>
            <p:ph type="body" sz="quarter" idx="10"/>
          </p:nvPr>
        </p:nvSpPr>
        <p:spPr/>
        <p:txBody>
          <a:bodyPr/>
          <a:lstStyle/>
          <a:p>
            <a:r>
              <a:rPr lang="de-DE" dirty="0"/>
              <a:t>. </a:t>
            </a:r>
          </a:p>
          <a:p>
            <a:pPr lvl="2"/>
            <a:endParaRPr lang="de-DE" dirty="0"/>
          </a:p>
          <a:p>
            <a:pPr lvl="3"/>
            <a:endParaRPr lang="de-DE" dirty="0"/>
          </a:p>
          <a:p>
            <a:pPr lvl="3"/>
            <a:endParaRPr lang="de-DE" dirty="0"/>
          </a:p>
        </p:txBody>
      </p:sp>
      <p:sp>
        <p:nvSpPr>
          <p:cNvPr id="6" name="Textplatzhalter 5">
            <a:extLst>
              <a:ext uri="{FF2B5EF4-FFF2-40B4-BE49-F238E27FC236}">
                <a16:creationId xmlns:a16="http://schemas.microsoft.com/office/drawing/2014/main" id="{A21E0DD3-5DC2-4FAD-B8C0-7547E3BCB097}"/>
              </a:ext>
            </a:extLst>
          </p:cNvPr>
          <p:cNvSpPr>
            <a:spLocks noGrp="1"/>
          </p:cNvSpPr>
          <p:nvPr>
            <p:ph type="body" sz="quarter" idx="11"/>
          </p:nvPr>
        </p:nvSpPr>
        <p:spPr/>
        <p:txBody>
          <a:bodyPr/>
          <a:lstStyle/>
          <a:p>
            <a:r>
              <a:rPr lang="de-DE" dirty="0"/>
              <a:t>Standardeinsatz meint in diesem  Alarm- und Einsatzplan</a:t>
            </a:r>
          </a:p>
          <a:p>
            <a:pPr lvl="2"/>
            <a:r>
              <a:rPr lang="de-DE" dirty="0"/>
              <a:t>ein aus Sicht der Behörden und Organisationen mit Sicherheitsaufgaben </a:t>
            </a:r>
          </a:p>
          <a:p>
            <a:pPr lvl="3"/>
            <a:r>
              <a:rPr lang="de-DE" dirty="0"/>
              <a:t>gewöhnliches Ereignis, das</a:t>
            </a:r>
          </a:p>
          <a:p>
            <a:pPr lvl="3"/>
            <a:r>
              <a:rPr lang="de-DE" dirty="0"/>
              <a:t>mit den üblicherweise verfügbaren Ressourcen bewältigt werden kann, </a:t>
            </a:r>
          </a:p>
          <a:p>
            <a:pPr lvl="2"/>
            <a:r>
              <a:rPr lang="de-DE" dirty="0"/>
              <a:t>ein Ereignis mit in diesem Sinne gewöhnlichem</a:t>
            </a:r>
          </a:p>
          <a:p>
            <a:pPr lvl="3"/>
            <a:r>
              <a:rPr lang="de-DE" dirty="0"/>
              <a:t> Informationsbedarf </a:t>
            </a:r>
          </a:p>
          <a:p>
            <a:pPr lvl="3"/>
            <a:r>
              <a:rPr lang="de-DE" dirty="0"/>
              <a:t> Koordinationsbedarf</a:t>
            </a:r>
          </a:p>
          <a:p>
            <a:pPr lvl="3"/>
            <a:r>
              <a:rPr lang="de-DE" dirty="0"/>
              <a:t> Entscheidungsbedarf, </a:t>
            </a:r>
          </a:p>
          <a:p>
            <a:pPr lvl="2"/>
            <a:r>
              <a:rPr lang="de-DE" dirty="0"/>
              <a:t>ein Ereignis zu dessen Bewältigung weder ein Führungseinheit noch ein Verwaltungsstab erforderlich ist.</a:t>
            </a:r>
          </a:p>
          <a:p>
            <a:pPr lvl="3"/>
            <a:endParaRPr lang="de-DE" dirty="0"/>
          </a:p>
          <a:p>
            <a:pPr lvl="3"/>
            <a:endParaRPr lang="de-DE" dirty="0"/>
          </a:p>
          <a:p>
            <a:pPr lvl="1"/>
            <a:r>
              <a:rPr lang="de-DE" dirty="0"/>
              <a:t>Beachte!</a:t>
            </a:r>
          </a:p>
          <a:p>
            <a:pPr lvl="2"/>
            <a:r>
              <a:rPr lang="de-DE" dirty="0"/>
              <a:t>Auch bei Standardeinsätzen hat der Feuerwehrkommandant eine Führungseinheit (nach </a:t>
            </a:r>
            <a:r>
              <a:rPr lang="de-DE" dirty="0">
                <a:hlinkClick r:id="rId2" action="ppaction://hlinksldjump"/>
              </a:rPr>
              <a:t>§ 27 FwG</a:t>
            </a:r>
            <a:r>
              <a:rPr lang="de-DE" dirty="0"/>
              <a:t>) zu bilden, wenn Polizei, Rettungsdienst und ähnliche Organisationen ebenfalls tätig sind. </a:t>
            </a:r>
          </a:p>
          <a:p>
            <a:pPr lvl="2"/>
            <a:r>
              <a:rPr lang="de-DE" dirty="0"/>
              <a:t>Bei „spektakulären“ Standardeinsätzen zumindest abschließend den BM informieren, insbesondere bei Feuerwehreinsätzen</a:t>
            </a:r>
          </a:p>
          <a:p>
            <a:pPr lvl="3"/>
            <a:r>
              <a:rPr lang="de-DE" dirty="0"/>
              <a:t>mit gravierenden Personenschäden,</a:t>
            </a:r>
          </a:p>
          <a:p>
            <a:pPr lvl="3"/>
            <a:r>
              <a:rPr lang="de-DE" dirty="0"/>
              <a:t>sehr hohen Sachschäden </a:t>
            </a:r>
          </a:p>
          <a:p>
            <a:pPr lvl="3"/>
            <a:r>
              <a:rPr lang="de-DE" dirty="0"/>
              <a:t>(zeitweise) erheblichen Auswirkungen auf die Allgemeinheit</a:t>
            </a:r>
          </a:p>
        </p:txBody>
      </p:sp>
    </p:spTree>
    <p:extLst>
      <p:ext uri="{BB962C8B-B14F-4D97-AF65-F5344CB8AC3E}">
        <p14:creationId xmlns:p14="http://schemas.microsoft.com/office/powerpoint/2010/main" val="11394318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2">
            <a:hlinkClick r:id="" action="ppaction://noaction"/>
          </p:cNvPr>
          <p:cNvSpPr/>
          <p:nvPr/>
        </p:nvSpPr>
        <p:spPr>
          <a:xfrm>
            <a:off x="521988" y="2715007"/>
            <a:ext cx="6786862" cy="90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800" b="1" dirty="0">
                <a:solidFill>
                  <a:schemeClr val="tx1"/>
                </a:solidFill>
                <a:latin typeface="Arial" panose="020B0604020202020204" pitchFamily="34" charset="0"/>
                <a:ea typeface="Open Sans" panose="020B0606030504020204" pitchFamily="34" charset="0"/>
                <a:cs typeface="Arial" panose="020B0604020202020204" pitchFamily="34" charset="0"/>
              </a:rPr>
              <a:t>Anleitungen</a:t>
            </a:r>
          </a:p>
        </p:txBody>
      </p:sp>
      <p:sp>
        <p:nvSpPr>
          <p:cNvPr id="8" name="Titel 7"/>
          <p:cNvSpPr>
            <a:spLocks noGrp="1"/>
          </p:cNvSpPr>
          <p:nvPr>
            <p:ph type="title"/>
          </p:nvPr>
        </p:nvSpPr>
        <p:spPr/>
        <p:txBody>
          <a:bodyPr/>
          <a:lstStyle/>
          <a:p>
            <a:r>
              <a:rPr lang="de-DE" dirty="0"/>
              <a:t>Anhang</a:t>
            </a:r>
          </a:p>
        </p:txBody>
      </p:sp>
      <p:sp>
        <p:nvSpPr>
          <p:cNvPr id="6" name="Textplatzhalter 5"/>
          <p:cNvSpPr>
            <a:spLocks noGrp="1"/>
          </p:cNvSpPr>
          <p:nvPr>
            <p:ph type="body" sz="quarter" idx="10"/>
          </p:nvPr>
        </p:nvSpPr>
        <p:spPr/>
        <p:txBody>
          <a:bodyPr/>
          <a:lstStyle/>
          <a:p>
            <a:r>
              <a:rPr lang="de-DE" dirty="0"/>
              <a:t>Übersicht</a:t>
            </a:r>
          </a:p>
        </p:txBody>
      </p:sp>
      <p:sp>
        <p:nvSpPr>
          <p:cNvPr id="15" name="Abgerundetes Rechteck 2">
            <a:hlinkClick r:id="rId3" action="ppaction://hlinksldjump"/>
          </p:cNvPr>
          <p:cNvSpPr/>
          <p:nvPr/>
        </p:nvSpPr>
        <p:spPr>
          <a:xfrm>
            <a:off x="503238" y="1673225"/>
            <a:ext cx="6805612" cy="900000"/>
          </a:xfrm>
          <a:prstGeom prst="roundRect">
            <a:avLst/>
          </a:prstGeom>
          <a:solidFill>
            <a:schemeClr val="bg1"/>
          </a:solidFill>
          <a:ln w="9525">
            <a:solidFill>
              <a:schemeClr val="bg1">
                <a:lumMod val="65000"/>
              </a:schemeClr>
            </a:solidFill>
          </a:ln>
          <a:effectLst>
            <a:innerShdw blurRad="63500" dist="50800" dir="8100000">
              <a:prstClr val="black">
                <a:alpha val="50000"/>
              </a:prstClr>
            </a:inn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845" rIns="99690" bIns="49845" numCol="1" spcCol="0" rtlCol="0" fromWordArt="0" anchor="ctr" anchorCtr="0" forceAA="0" compatLnSpc="1">
            <a:prstTxWarp prst="textNoShape">
              <a:avLst/>
            </a:prstTxWarp>
            <a:noAutofit/>
          </a:bodyPr>
          <a:lstStyle/>
          <a:p>
            <a:pPr algn="ctr"/>
            <a:r>
              <a:rPr lang="de-DE" sz="2800" b="1" dirty="0">
                <a:solidFill>
                  <a:schemeClr val="tx1"/>
                </a:solidFill>
                <a:latin typeface="Arial" panose="020B0604020202020204" pitchFamily="34" charset="0"/>
                <a:ea typeface="Open Sans" panose="020B0606030504020204" pitchFamily="34" charset="0"/>
                <a:cs typeface="Arial" panose="020B0604020202020204" pitchFamily="34" charset="0"/>
              </a:rPr>
              <a:t>Gesetzestexte </a:t>
            </a:r>
          </a:p>
          <a:p>
            <a:pPr algn="ctr"/>
            <a:r>
              <a:rPr lang="de-DE" sz="2800" b="1" dirty="0">
                <a:solidFill>
                  <a:schemeClr val="tx1"/>
                </a:solidFill>
                <a:latin typeface="Arial" panose="020B0604020202020204" pitchFamily="34" charset="0"/>
                <a:ea typeface="Open Sans" panose="020B0606030504020204" pitchFamily="34" charset="0"/>
                <a:cs typeface="Arial" panose="020B0604020202020204" pitchFamily="34" charset="0"/>
              </a:rPr>
              <a:t>Dienstvorschriften</a:t>
            </a:r>
          </a:p>
        </p:txBody>
      </p:sp>
    </p:spTree>
    <p:extLst>
      <p:ext uri="{BB962C8B-B14F-4D97-AF65-F5344CB8AC3E}">
        <p14:creationId xmlns:p14="http://schemas.microsoft.com/office/powerpoint/2010/main" val="626191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9469</Words>
  <Application>Microsoft Office PowerPoint</Application>
  <PresentationFormat>Benutzerdefiniert</PresentationFormat>
  <Paragraphs>2226</Paragraphs>
  <Slides>121</Slides>
  <Notes>30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121</vt:i4>
      </vt:variant>
    </vt:vector>
  </HeadingPairs>
  <TitlesOfParts>
    <vt:vector size="127" baseType="lpstr">
      <vt:lpstr>Calibri</vt:lpstr>
      <vt:lpstr>Open Sans</vt:lpstr>
      <vt:lpstr>Arial</vt:lpstr>
      <vt:lpstr>Wingdings</vt:lpstr>
      <vt:lpstr>Symbol</vt:lpstr>
      <vt:lpstr>Office Theme</vt:lpstr>
      <vt:lpstr>PowerPoint-Präsentation</vt:lpstr>
      <vt:lpstr>Hinweise zum Gebrauch </vt:lpstr>
      <vt:lpstr>Hinweise zum Gebrauch </vt:lpstr>
      <vt:lpstr>Hinweise zum Gebrauch </vt:lpstr>
      <vt:lpstr>Hinweise zum Gebrauch </vt:lpstr>
      <vt:lpstr>Versionsnachweis </vt:lpstr>
      <vt:lpstr>Verteiler</vt:lpstr>
      <vt:lpstr>Impressum </vt:lpstr>
      <vt:lpstr>Abkürzungen</vt:lpstr>
      <vt:lpstr>Konzeption</vt:lpstr>
      <vt:lpstr>Zweck dieses Plans</vt:lpstr>
      <vt:lpstr>Verbindlichkeit</vt:lpstr>
      <vt:lpstr>Begriffe</vt:lpstr>
      <vt:lpstr>Schutzziele</vt:lpstr>
      <vt:lpstr>Organisation</vt:lpstr>
      <vt:lpstr>Besondere Aufbauorganisation</vt:lpstr>
      <vt:lpstr>Führungsfunktionen</vt:lpstr>
      <vt:lpstr>(Ober)Bürgermeister</vt:lpstr>
      <vt:lpstr>Stabsleitung</vt:lpstr>
      <vt:lpstr>Fachberater </vt:lpstr>
      <vt:lpstr>Weisungsbefugnisse</vt:lpstr>
      <vt:lpstr>Verwaltungsstab</vt:lpstr>
      <vt:lpstr>Aufgaben des Vw-Stabes</vt:lpstr>
      <vt:lpstr>Dienstrechtliche Regelungen</vt:lpstr>
      <vt:lpstr>KoKo</vt:lpstr>
      <vt:lpstr>Einberufung KoKo / Vw-Stab</vt:lpstr>
      <vt:lpstr>Einberufung KoKo / Vw-Stab</vt:lpstr>
      <vt:lpstr>Personelle Besetzung</vt:lpstr>
      <vt:lpstr>Stabsleitung</vt:lpstr>
      <vt:lpstr>Stabsbesprechungen </vt:lpstr>
      <vt:lpstr>Besprechungen</vt:lpstr>
      <vt:lpstr>Vb 1 Innerer Dienst</vt:lpstr>
      <vt:lpstr>Arbeitslisten Vb 1</vt:lpstr>
      <vt:lpstr>Vb 1 Arbeitsfähigkeit sichern </vt:lpstr>
      <vt:lpstr>Vb 1 Stabspersonal </vt:lpstr>
      <vt:lpstr>Vb 1 Geschäftsführung</vt:lpstr>
      <vt:lpstr>Vb 1 Kommunikationstechnik</vt:lpstr>
      <vt:lpstr>Vb 1 Personalplanung</vt:lpstr>
      <vt:lpstr>Vb 1 Finanzfragen</vt:lpstr>
      <vt:lpstr>Vb 1 Rechtsfragen </vt:lpstr>
      <vt:lpstr>Vb 2 Lage + Dokumentation</vt:lpstr>
      <vt:lpstr>Informations-Koordinator IKO</vt:lpstr>
      <vt:lpstr>Arbeitslisten Vb 2</vt:lpstr>
      <vt:lpstr>Vb 2 Arbeitsfähigkeit sichern</vt:lpstr>
      <vt:lpstr>Vb 2 Dokumentation</vt:lpstr>
      <vt:lpstr>Vb 2 Informationsgewinnung</vt:lpstr>
      <vt:lpstr>Vb 2 Lage feststellen beurteilen </vt:lpstr>
      <vt:lpstr>Informationsquellen</vt:lpstr>
      <vt:lpstr>Checkliste Erkundung</vt:lpstr>
      <vt:lpstr>Vb 3 Bevölkerungsinformation  + Medienarbeit </vt:lpstr>
      <vt:lpstr>Vb 3 Bevölkerungsinfo. + Medien</vt:lpstr>
      <vt:lpstr>Vb 4 Sicherheit + Ordnung</vt:lpstr>
      <vt:lpstr>Führungseinheit</vt:lpstr>
      <vt:lpstr>Führungsgruppe aktivieren</vt:lpstr>
      <vt:lpstr>S 1</vt:lpstr>
      <vt:lpstr>S 2</vt:lpstr>
      <vt:lpstr>S 3</vt:lpstr>
      <vt:lpstr>S 4</vt:lpstr>
      <vt:lpstr>S 5</vt:lpstr>
      <vt:lpstr>S 6</vt:lpstr>
      <vt:lpstr>Gefahrenabwehr  </vt:lpstr>
      <vt:lpstr>Integrierte Leitstelle ILS</vt:lpstr>
      <vt:lpstr>Einsatzleitung</vt:lpstr>
      <vt:lpstr>Wetterereignisse</vt:lpstr>
      <vt:lpstr>Empfang von Wetterwarnungen</vt:lpstr>
      <vt:lpstr>Wetterwarnungen bearbeiten</vt:lpstr>
      <vt:lpstr>Wetterwarnungen bewerten</vt:lpstr>
      <vt:lpstr>Auf Sonderlagen prüfen</vt:lpstr>
      <vt:lpstr>Veranstaltungen im Freien</vt:lpstr>
      <vt:lpstr>Unklare Warnungen</vt:lpstr>
      <vt:lpstr>Hochwasser: Übersicht</vt:lpstr>
      <vt:lpstr>Hochwasser: Vorbereitung</vt:lpstr>
      <vt:lpstr>Hochwasser-Gefahren</vt:lpstr>
      <vt:lpstr>Hochwasser</vt:lpstr>
      <vt:lpstr>Objekt 1</vt:lpstr>
      <vt:lpstr>Objekt 2</vt:lpstr>
      <vt:lpstr>Hochwasser</vt:lpstr>
      <vt:lpstr>Hochwasser</vt:lpstr>
      <vt:lpstr>Pegelabhängige Maßnahmen </vt:lpstr>
      <vt:lpstr>Hochwasser</vt:lpstr>
      <vt:lpstr>Wind (Sturm)</vt:lpstr>
      <vt:lpstr>Beaufortskala</vt:lpstr>
      <vt:lpstr>Wind: Gefahren</vt:lpstr>
      <vt:lpstr>Sturm: Schutzmaßnahmen</vt:lpstr>
      <vt:lpstr>Sturm</vt:lpstr>
      <vt:lpstr>Hagelschlag</vt:lpstr>
      <vt:lpstr>Hagelschlag</vt:lpstr>
      <vt:lpstr>Trockenheit / Hitze</vt:lpstr>
      <vt:lpstr>Wasser-Notversorgung</vt:lpstr>
      <vt:lpstr>Notfallplan Hitze </vt:lpstr>
      <vt:lpstr>Extremer Schneefall</vt:lpstr>
      <vt:lpstr>Extremer Schneefall</vt:lpstr>
      <vt:lpstr>Monitoring</vt:lpstr>
      <vt:lpstr>Räumen / Evakuieren</vt:lpstr>
      <vt:lpstr>Evakuierung</vt:lpstr>
      <vt:lpstr>Evakuierung</vt:lpstr>
      <vt:lpstr>Notkommunikation</vt:lpstr>
      <vt:lpstr>Standardeinsatz</vt:lpstr>
      <vt:lpstr>Anhang</vt:lpstr>
      <vt:lpstr>Gesetzestexte</vt:lpstr>
      <vt:lpstr>PolG</vt:lpstr>
      <vt:lpstr>PolG</vt:lpstr>
      <vt:lpstr>PolG</vt:lpstr>
      <vt:lpstr>PolG</vt:lpstr>
      <vt:lpstr>FwG § 2</vt:lpstr>
      <vt:lpstr>§ 9 FwG</vt:lpstr>
      <vt:lpstr>§ 27 FwG</vt:lpstr>
      <vt:lpstr>§ 27 FwG</vt:lpstr>
      <vt:lpstr>LKatSG</vt:lpstr>
      <vt:lpstr>LKatSG</vt:lpstr>
      <vt:lpstr>LKatSG</vt:lpstr>
      <vt:lpstr>VwV Stabsarbeit </vt:lpstr>
      <vt:lpstr>VwV Stabsarbeit </vt:lpstr>
      <vt:lpstr>VwV Stabsarbeit </vt:lpstr>
      <vt:lpstr>VwV Stabsarbeit </vt:lpstr>
      <vt:lpstr>VwV Stabsarbeit </vt:lpstr>
      <vt:lpstr>VwV Stabsarbeit </vt:lpstr>
      <vt:lpstr>VwV Stabsarbeit </vt:lpstr>
      <vt:lpstr>VwV Stabsarbeit </vt:lpstr>
      <vt:lpstr>VwV Stabsarbeit </vt:lpstr>
      <vt:lpstr>Deutscher Wetterdienst DWD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Brauner</dc:creator>
  <cp:lastModifiedBy>Simone Gilbert</cp:lastModifiedBy>
  <cp:revision>2033</cp:revision>
  <cp:lastPrinted>2020-03-09T18:25:12Z</cp:lastPrinted>
  <dcterms:created xsi:type="dcterms:W3CDTF">2014-11-17T13:44:08Z</dcterms:created>
  <dcterms:modified xsi:type="dcterms:W3CDTF">2021-06-09T10:58:18Z</dcterms:modified>
</cp:coreProperties>
</file>